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32" r:id="rId1"/>
  </p:sldMasterIdLst>
  <p:notesMasterIdLst>
    <p:notesMasterId r:id="rId75"/>
  </p:notesMasterIdLst>
  <p:handoutMasterIdLst>
    <p:handoutMasterId r:id="rId76"/>
  </p:handoutMasterIdLst>
  <p:sldIdLst>
    <p:sldId id="256" r:id="rId2"/>
    <p:sldId id="321" r:id="rId3"/>
    <p:sldId id="257" r:id="rId4"/>
    <p:sldId id="330" r:id="rId5"/>
    <p:sldId id="258" r:id="rId6"/>
    <p:sldId id="312" r:id="rId7"/>
    <p:sldId id="296" r:id="rId8"/>
    <p:sldId id="261" r:id="rId9"/>
    <p:sldId id="322" r:id="rId10"/>
    <p:sldId id="323" r:id="rId11"/>
    <p:sldId id="274" r:id="rId12"/>
    <p:sldId id="272" r:id="rId13"/>
    <p:sldId id="290" r:id="rId14"/>
    <p:sldId id="291" r:id="rId15"/>
    <p:sldId id="292" r:id="rId16"/>
    <p:sldId id="294" r:id="rId17"/>
    <p:sldId id="293" r:id="rId18"/>
    <p:sldId id="324" r:id="rId19"/>
    <p:sldId id="273" r:id="rId20"/>
    <p:sldId id="275" r:id="rId21"/>
    <p:sldId id="326" r:id="rId22"/>
    <p:sldId id="268" r:id="rId23"/>
    <p:sldId id="279" r:id="rId24"/>
    <p:sldId id="263" r:id="rId25"/>
    <p:sldId id="264" r:id="rId26"/>
    <p:sldId id="280" r:id="rId27"/>
    <p:sldId id="295" r:id="rId28"/>
    <p:sldId id="271" r:id="rId29"/>
    <p:sldId id="320" r:id="rId30"/>
    <p:sldId id="319" r:id="rId31"/>
    <p:sldId id="325" r:id="rId32"/>
    <p:sldId id="313" r:id="rId33"/>
    <p:sldId id="266" r:id="rId34"/>
    <p:sldId id="265" r:id="rId35"/>
    <p:sldId id="314" r:id="rId36"/>
    <p:sldId id="315" r:id="rId37"/>
    <p:sldId id="267" r:id="rId38"/>
    <p:sldId id="298" r:id="rId39"/>
    <p:sldId id="299" r:id="rId40"/>
    <p:sldId id="285" r:id="rId41"/>
    <p:sldId id="286" r:id="rId42"/>
    <p:sldId id="302" r:id="rId43"/>
    <p:sldId id="301" r:id="rId44"/>
    <p:sldId id="331" r:id="rId45"/>
    <p:sldId id="303" r:id="rId46"/>
    <p:sldId id="304" r:id="rId47"/>
    <p:sldId id="305" r:id="rId48"/>
    <p:sldId id="306" r:id="rId49"/>
    <p:sldId id="307" r:id="rId50"/>
    <p:sldId id="308" r:id="rId51"/>
    <p:sldId id="309" r:id="rId52"/>
    <p:sldId id="327" r:id="rId53"/>
    <p:sldId id="329" r:id="rId54"/>
    <p:sldId id="259" r:id="rId55"/>
    <p:sldId id="284" r:id="rId56"/>
    <p:sldId id="283" r:id="rId57"/>
    <p:sldId id="260" r:id="rId58"/>
    <p:sldId id="269" r:id="rId59"/>
    <p:sldId id="310" r:id="rId60"/>
    <p:sldId id="270" r:id="rId61"/>
    <p:sldId id="300" r:id="rId62"/>
    <p:sldId id="316" r:id="rId63"/>
    <p:sldId id="317" r:id="rId64"/>
    <p:sldId id="288" r:id="rId65"/>
    <p:sldId id="262" r:id="rId66"/>
    <p:sldId id="277" r:id="rId67"/>
    <p:sldId id="287" r:id="rId68"/>
    <p:sldId id="311" r:id="rId69"/>
    <p:sldId id="276" r:id="rId70"/>
    <p:sldId id="278" r:id="rId71"/>
    <p:sldId id="281" r:id="rId72"/>
    <p:sldId id="282" r:id="rId73"/>
    <p:sldId id="328" r:id="rId74"/>
  </p:sldIdLst>
  <p:sldSz cx="12192000" cy="6858000"/>
  <p:notesSz cx="7004050" cy="9290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12"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20" autoAdjust="0"/>
    <p:restoredTop sz="93188" autoAdjust="0"/>
  </p:normalViewPr>
  <p:slideViewPr>
    <p:cSldViewPr snapToGrid="0">
      <p:cViewPr>
        <p:scale>
          <a:sx n="91" d="100"/>
          <a:sy n="91" d="100"/>
        </p:scale>
        <p:origin x="1512" y="66"/>
      </p:cViewPr>
      <p:guideLst>
        <p:guide orient="horz" pos="1512"/>
        <p:guide pos="3840"/>
      </p:guideLst>
    </p:cSldViewPr>
  </p:slideViewPr>
  <p:outlineViewPr>
    <p:cViewPr>
      <p:scale>
        <a:sx n="33" d="100"/>
        <a:sy n="33" d="100"/>
      </p:scale>
      <p:origin x="0" y="-8082"/>
    </p:cViewPr>
  </p:outlineViewPr>
  <p:notesTextViewPr>
    <p:cViewPr>
      <p:scale>
        <a:sx n="1" d="1"/>
        <a:sy n="1" d="1"/>
      </p:scale>
      <p:origin x="0" y="0"/>
    </p:cViewPr>
  </p:notesTextViewPr>
  <p:sorterViewPr>
    <p:cViewPr>
      <p:scale>
        <a:sx n="100" d="100"/>
        <a:sy n="100" d="100"/>
      </p:scale>
      <p:origin x="0" y="-11364"/>
    </p:cViewPr>
  </p:sorterViewPr>
  <p:notesViewPr>
    <p:cSldViewPr snapToGrid="0">
      <p:cViewPr>
        <p:scale>
          <a:sx n="63" d="100"/>
          <a:sy n="63" d="100"/>
        </p:scale>
        <p:origin x="4332" y="52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178A3D-4C67-A860-158D-3550E4778FAF}"/>
              </a:ext>
            </a:extLst>
          </p:cNvPr>
          <p:cNvSpPr>
            <a:spLocks noGrp="1"/>
          </p:cNvSpPr>
          <p:nvPr>
            <p:ph type="hdr" sz="quarter"/>
          </p:nvPr>
        </p:nvSpPr>
        <p:spPr>
          <a:xfrm>
            <a:off x="0" y="0"/>
            <a:ext cx="303530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58D2EA6-67DB-DA1F-AE78-80E3B4DAB549}"/>
              </a:ext>
            </a:extLst>
          </p:cNvPr>
          <p:cNvSpPr>
            <a:spLocks noGrp="1"/>
          </p:cNvSpPr>
          <p:nvPr>
            <p:ph type="dt" sz="quarter" idx="1"/>
          </p:nvPr>
        </p:nvSpPr>
        <p:spPr>
          <a:xfrm>
            <a:off x="3967163" y="0"/>
            <a:ext cx="3035300" cy="465138"/>
          </a:xfrm>
          <a:prstGeom prst="rect">
            <a:avLst/>
          </a:prstGeom>
        </p:spPr>
        <p:txBody>
          <a:bodyPr vert="horz" lIns="91440" tIns="45720" rIns="91440" bIns="45720" rtlCol="0"/>
          <a:lstStyle>
            <a:lvl1pPr algn="r">
              <a:defRPr sz="1200"/>
            </a:lvl1pPr>
          </a:lstStyle>
          <a:p>
            <a:fld id="{F136C91F-8ABA-4E77-B57D-BC3FFBE63E4C}" type="datetimeFigureOut">
              <a:rPr lang="en-US" smtClean="0"/>
              <a:t>8/6/2024</a:t>
            </a:fld>
            <a:endParaRPr lang="en-US" dirty="0"/>
          </a:p>
        </p:txBody>
      </p:sp>
      <p:sp>
        <p:nvSpPr>
          <p:cNvPr id="4" name="Footer Placeholder 3">
            <a:extLst>
              <a:ext uri="{FF2B5EF4-FFF2-40B4-BE49-F238E27FC236}">
                <a16:creationId xmlns:a16="http://schemas.microsoft.com/office/drawing/2014/main" id="{98D51F68-AEA2-1BB4-FF13-9D8BFF6DAD79}"/>
              </a:ext>
            </a:extLst>
          </p:cNvPr>
          <p:cNvSpPr>
            <a:spLocks noGrp="1"/>
          </p:cNvSpPr>
          <p:nvPr>
            <p:ph type="ftr" sz="quarter" idx="2"/>
          </p:nvPr>
        </p:nvSpPr>
        <p:spPr>
          <a:xfrm>
            <a:off x="0" y="8824913"/>
            <a:ext cx="3035300" cy="46513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755A9CF-2F1E-3B98-173A-DB324F74B815}"/>
              </a:ext>
            </a:extLst>
          </p:cNvPr>
          <p:cNvSpPr>
            <a:spLocks noGrp="1"/>
          </p:cNvSpPr>
          <p:nvPr>
            <p:ph type="sldNum" sz="quarter" idx="3"/>
          </p:nvPr>
        </p:nvSpPr>
        <p:spPr>
          <a:xfrm>
            <a:off x="3967163" y="8824913"/>
            <a:ext cx="3035300" cy="465137"/>
          </a:xfrm>
          <a:prstGeom prst="rect">
            <a:avLst/>
          </a:prstGeom>
        </p:spPr>
        <p:txBody>
          <a:bodyPr vert="horz" lIns="91440" tIns="45720" rIns="91440" bIns="45720" rtlCol="0" anchor="b"/>
          <a:lstStyle>
            <a:lvl1pPr algn="r">
              <a:defRPr sz="1200"/>
            </a:lvl1pPr>
          </a:lstStyle>
          <a:p>
            <a:fld id="{2094E394-BD85-47C5-9B88-96C0B309AFE1}" type="slidenum">
              <a:rPr lang="en-US" smtClean="0"/>
              <a:t>‹#›</a:t>
            </a:fld>
            <a:endParaRPr lang="en-US" dirty="0"/>
          </a:p>
        </p:txBody>
      </p:sp>
    </p:spTree>
    <p:extLst>
      <p:ext uri="{BB962C8B-B14F-4D97-AF65-F5344CB8AC3E}">
        <p14:creationId xmlns:p14="http://schemas.microsoft.com/office/powerpoint/2010/main" val="97444523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926" userDrawn="1">
          <p15:clr>
            <a:srgbClr val="F26B43"/>
          </p15:clr>
        </p15:guide>
        <p15:guide id="2" pos="2206"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US" dirty="0"/>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657590FD-67CB-48B3-B1B1-4FC6399F058B}" type="datetimeFigureOut">
              <a:rPr lang="en-US" smtClean="0"/>
              <a:t>8/6/2024</a:t>
            </a:fld>
            <a:endParaRPr lang="en-US" dirty="0"/>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US" dirty="0"/>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CF69C606-0E37-405B-97A6-7812A9FDC001}" type="slidenum">
              <a:rPr lang="en-US" smtClean="0"/>
              <a:t>‹#›</a:t>
            </a:fld>
            <a:endParaRPr lang="en-US" dirty="0"/>
          </a:p>
        </p:txBody>
      </p:sp>
    </p:spTree>
    <p:extLst>
      <p:ext uri="{BB962C8B-B14F-4D97-AF65-F5344CB8AC3E}">
        <p14:creationId xmlns:p14="http://schemas.microsoft.com/office/powerpoint/2010/main" val="4190954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1</a:t>
            </a:fld>
            <a:endParaRPr lang="en-US" dirty="0"/>
          </a:p>
        </p:txBody>
      </p:sp>
    </p:spTree>
    <p:extLst>
      <p:ext uri="{BB962C8B-B14F-4D97-AF65-F5344CB8AC3E}">
        <p14:creationId xmlns:p14="http://schemas.microsoft.com/office/powerpoint/2010/main" val="1767305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10</a:t>
            </a:fld>
            <a:endParaRPr lang="en-US" dirty="0"/>
          </a:p>
        </p:txBody>
      </p:sp>
    </p:spTree>
    <p:extLst>
      <p:ext uri="{BB962C8B-B14F-4D97-AF65-F5344CB8AC3E}">
        <p14:creationId xmlns:p14="http://schemas.microsoft.com/office/powerpoint/2010/main" val="2763038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11</a:t>
            </a:fld>
            <a:endParaRPr lang="en-US" dirty="0"/>
          </a:p>
        </p:txBody>
      </p:sp>
    </p:spTree>
    <p:extLst>
      <p:ext uri="{BB962C8B-B14F-4D97-AF65-F5344CB8AC3E}">
        <p14:creationId xmlns:p14="http://schemas.microsoft.com/office/powerpoint/2010/main" val="2264103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When you open the Fritzing application, the home screen is presented and a new untitled sketch is started.   Fritzing projects are called sketches and saved as *.fzz files.  </a:t>
            </a:r>
          </a:p>
          <a:p>
            <a:endParaRPr lang="en-US" b="0" i="0" dirty="0">
              <a:solidFill>
                <a:srgbClr val="374151"/>
              </a:solidFill>
              <a:effectLst/>
              <a:latin typeface="Söhne"/>
            </a:endParaRPr>
          </a:p>
          <a:p>
            <a:r>
              <a:rPr lang="en-US" b="0" i="0" dirty="0">
                <a:solidFill>
                  <a:srgbClr val="374151"/>
                </a:solidFill>
                <a:effectLst/>
                <a:latin typeface="Söhne"/>
              </a:rPr>
              <a:t>There are options on the screen to selected recent sketches and tabs at the top that provide access to the four different circuit views: Breadboard, Schematic, PCB, and Code.</a:t>
            </a:r>
          </a:p>
          <a:p>
            <a:endParaRPr lang="en-US" dirty="0"/>
          </a:p>
          <a:p>
            <a:r>
              <a:rPr lang="en-US" b="0" i="0" dirty="0">
                <a:solidFill>
                  <a:srgbClr val="374151"/>
                </a:solidFill>
                <a:effectLst/>
                <a:latin typeface="Söhne"/>
              </a:rPr>
              <a:t>Within the Breadboard, Schematic, and PCB views of Fritzing, there are three windows. The main window is where the circuit's schematic is drawn, while the Parts palette window is positioned in the upper right corner. Additionally, the Inspector palette window is located in the lower right corner. Both palettes can be relocated by dragging them using their header.</a:t>
            </a:r>
          </a:p>
          <a:p>
            <a:endParaRPr lang="en-US" dirty="0"/>
          </a:p>
          <a:p>
            <a:r>
              <a:rPr lang="en-US" b="0" i="0" dirty="0">
                <a:solidFill>
                  <a:srgbClr val="374151"/>
                </a:solidFill>
                <a:effectLst/>
                <a:latin typeface="Söhne"/>
              </a:rPr>
              <a:t>In order to facilitate the positioning of components within the main window, a grid is commonly employed. To configure the grid settings, you can follow these steps: at the top menu, select View, then choose Align to Grid and Show Grid and Grid Size. It is recommended to set the grid size to 0.1 inch, which is the default size for most parts. Later on, during the PCB creation process, the grid size can be adjusted for more precise spacing of the traces, allowing for greater accuracy in the layout.</a:t>
            </a:r>
          </a:p>
          <a:p>
            <a:endParaRPr lang="en-US" dirty="0"/>
          </a:p>
          <a:p>
            <a:r>
              <a:rPr lang="en-US" b="0" i="0" dirty="0">
                <a:solidFill>
                  <a:srgbClr val="374151"/>
                </a:solidFill>
                <a:effectLst/>
                <a:latin typeface="Söhne"/>
              </a:rPr>
              <a:t>The upper right palette window in Fritzing contains the parts for various components. These parts are organized into 'bins' that are displayed on the left side of the parts palette window. To navigate through the list of parts bins, you can utilize the up and down arrows located at the bottom of the list, allowing you to scroll through the available options.</a:t>
            </a:r>
          </a:p>
          <a:p>
            <a:endParaRPr lang="en-US" dirty="0"/>
          </a:p>
          <a:p>
            <a:pPr algn="l"/>
            <a:r>
              <a:rPr lang="en-US" b="0" i="0" dirty="0">
                <a:solidFill>
                  <a:srgbClr val="374151"/>
                </a:solidFill>
                <a:effectLst/>
                <a:latin typeface="Söhne"/>
              </a:rPr>
              <a:t>The second item in the parts bin list, right below the top, is the MINE bin. This bin serves as a designated space where you can store a custom list of parts for quick and convenient access. To add a part to the MINE bin, you can begin by selecting a part from either the parts displayed in the Parts palette window or from your existing circuit. Next, right-click on the selected part and choose 'Add to Bin...' located towards the bottom of the list. This action will add the part to the MINE bin for future use.</a:t>
            </a:r>
          </a:p>
          <a:p>
            <a:pPr algn="l"/>
            <a:endParaRPr lang="en-US" b="0" i="0" dirty="0">
              <a:solidFill>
                <a:srgbClr val="374151"/>
              </a:solidFill>
              <a:effectLst/>
              <a:latin typeface="Söhne"/>
            </a:endParaRPr>
          </a:p>
          <a:p>
            <a:pPr algn="l"/>
            <a:r>
              <a:rPr lang="en-US" b="0" i="0" dirty="0">
                <a:solidFill>
                  <a:srgbClr val="374151"/>
                </a:solidFill>
                <a:effectLst/>
                <a:latin typeface="Söhne"/>
              </a:rPr>
              <a:t>If you need to search for specific parts within the Parts palette window, you can do so by scrolling to the very top of the bin list. There, you will find a Magnifying Glass icon. By clicking on this icon, a search window will open, allowing you to easily locate and find the desired parts.</a:t>
            </a:r>
          </a:p>
          <a:p>
            <a:endParaRPr lang="en-US" dirty="0"/>
          </a:p>
          <a:p>
            <a:pPr algn="l"/>
            <a:r>
              <a:rPr lang="en-US" b="0" i="0" dirty="0">
                <a:solidFill>
                  <a:srgbClr val="374151"/>
                </a:solidFill>
                <a:effectLst/>
                <a:latin typeface="Söhne"/>
              </a:rPr>
              <a:t>The Inspector palette window, located in the lower right area of the display, provides access to view and modify information about the parts in your circuit. When designing a part, the designer often includes multiple 'variants' of the part, which can be selected in the 'package' field, such as THT (through-hole) and SMD.</a:t>
            </a:r>
          </a:p>
          <a:p>
            <a:endParaRPr lang="en-US" dirty="0"/>
          </a:p>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12</a:t>
            </a:fld>
            <a:endParaRPr lang="en-US" dirty="0"/>
          </a:p>
        </p:txBody>
      </p:sp>
    </p:spTree>
    <p:extLst>
      <p:ext uri="{BB962C8B-B14F-4D97-AF65-F5344CB8AC3E}">
        <p14:creationId xmlns:p14="http://schemas.microsoft.com/office/powerpoint/2010/main" val="1074913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13</a:t>
            </a:fld>
            <a:endParaRPr lang="en-US" dirty="0"/>
          </a:p>
        </p:txBody>
      </p:sp>
    </p:spTree>
    <p:extLst>
      <p:ext uri="{BB962C8B-B14F-4D97-AF65-F5344CB8AC3E}">
        <p14:creationId xmlns:p14="http://schemas.microsoft.com/office/powerpoint/2010/main" val="1923578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14</a:t>
            </a:fld>
            <a:endParaRPr lang="en-US" dirty="0"/>
          </a:p>
        </p:txBody>
      </p:sp>
    </p:spTree>
    <p:extLst>
      <p:ext uri="{BB962C8B-B14F-4D97-AF65-F5344CB8AC3E}">
        <p14:creationId xmlns:p14="http://schemas.microsoft.com/office/powerpoint/2010/main" val="2113725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15</a:t>
            </a:fld>
            <a:endParaRPr lang="en-US" dirty="0"/>
          </a:p>
        </p:txBody>
      </p:sp>
    </p:spTree>
    <p:extLst>
      <p:ext uri="{BB962C8B-B14F-4D97-AF65-F5344CB8AC3E}">
        <p14:creationId xmlns:p14="http://schemas.microsoft.com/office/powerpoint/2010/main" val="3198576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16</a:t>
            </a:fld>
            <a:endParaRPr lang="en-US" dirty="0"/>
          </a:p>
        </p:txBody>
      </p:sp>
    </p:spTree>
    <p:extLst>
      <p:ext uri="{BB962C8B-B14F-4D97-AF65-F5344CB8AC3E}">
        <p14:creationId xmlns:p14="http://schemas.microsoft.com/office/powerpoint/2010/main" val="2709933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17</a:t>
            </a:fld>
            <a:endParaRPr lang="en-US" dirty="0"/>
          </a:p>
        </p:txBody>
      </p:sp>
    </p:spTree>
    <p:extLst>
      <p:ext uri="{BB962C8B-B14F-4D97-AF65-F5344CB8AC3E}">
        <p14:creationId xmlns:p14="http://schemas.microsoft.com/office/powerpoint/2010/main" val="1529243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18</a:t>
            </a:fld>
            <a:endParaRPr lang="en-US" dirty="0"/>
          </a:p>
        </p:txBody>
      </p:sp>
    </p:spTree>
    <p:extLst>
      <p:ext uri="{BB962C8B-B14F-4D97-AF65-F5344CB8AC3E}">
        <p14:creationId xmlns:p14="http://schemas.microsoft.com/office/powerpoint/2010/main" val="470096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r>
              <a:rPr lang="en-US" b="0" i="0" dirty="0">
                <a:solidFill>
                  <a:srgbClr val="374151"/>
                </a:solidFill>
                <a:effectLst/>
                <a:latin typeface="Söhne"/>
              </a:rPr>
              <a:t>&lt;Intro to video&gt;</a:t>
            </a:r>
          </a:p>
          <a:p>
            <a:pPr defTabSz="931042"/>
            <a:r>
              <a:rPr lang="en-US" b="0" i="0" dirty="0">
                <a:solidFill>
                  <a:srgbClr val="374151"/>
                </a:solidFill>
                <a:effectLst/>
                <a:latin typeface="Söhne"/>
              </a:rPr>
              <a:t>Welcome to this brief video where we'll explore using Fritzing to position parts in a circuit design. </a:t>
            </a:r>
          </a:p>
          <a:p>
            <a:pPr defTabSz="931042"/>
            <a:endParaRPr lang="en-US" b="0" i="0" dirty="0">
              <a:solidFill>
                <a:srgbClr val="374151"/>
              </a:solidFill>
              <a:effectLst/>
              <a:latin typeface="Söhne"/>
            </a:endParaRPr>
          </a:p>
          <a:p>
            <a:pPr defTabSz="931042"/>
            <a:r>
              <a:rPr lang="en-US" b="0" i="0" dirty="0">
                <a:solidFill>
                  <a:srgbClr val="374151"/>
                </a:solidFill>
                <a:effectLst/>
                <a:latin typeface="Söhne"/>
              </a:rPr>
              <a:t>The process of part placement remains consistent throughout the breadboard, schematic, and PCB views.  Working with parts involves searching for the specific part to incorporate into the design, followed by positioning the part correctly and finally  managing its label.</a:t>
            </a:r>
          </a:p>
          <a:p>
            <a:pPr defTabSz="931042"/>
            <a:endParaRPr lang="en-US" b="0" i="0" dirty="0">
              <a:solidFill>
                <a:srgbClr val="374151"/>
              </a:solidFill>
              <a:effectLst/>
              <a:latin typeface="Söhne"/>
            </a:endParaRPr>
          </a:p>
          <a:p>
            <a:pPr defTabSz="931042"/>
            <a:r>
              <a:rPr lang="en-US" b="0" i="0" dirty="0">
                <a:solidFill>
                  <a:srgbClr val="374151"/>
                </a:solidFill>
                <a:effectLst/>
                <a:latin typeface="Söhne"/>
              </a:rPr>
              <a:t>Note that in most cases, parts need to be positioned in a way that allows for connections between them, which often requires rotating the part.   For documentation, part label texts is usually added, minimized, rotated, and positioned for optimal visibility and readability.  Part labels usually limit information to what is required for the design.   For example, on a PCB a resistor part label would have the resistance and if the part is being referenced, a part designator like R1. </a:t>
            </a:r>
          </a:p>
          <a:p>
            <a:pPr defTabSz="931042"/>
            <a:endParaRPr lang="en-US" b="0" i="0" dirty="0">
              <a:solidFill>
                <a:srgbClr val="374151"/>
              </a:solidFill>
              <a:effectLst/>
              <a:latin typeface="Söhne"/>
            </a:endParaRPr>
          </a:p>
          <a:p>
            <a:pPr marL="0" marR="0" lvl="0" indent="0" algn="l" defTabSz="931042" rtl="0" eaLnBrk="1" fontAlgn="auto" latinLnBrk="0" hangingPunct="1">
              <a:lnSpc>
                <a:spcPct val="100000"/>
              </a:lnSpc>
              <a:spcBef>
                <a:spcPts val="0"/>
              </a:spcBef>
              <a:spcAft>
                <a:spcPts val="0"/>
              </a:spcAft>
              <a:buClrTx/>
              <a:buSzTx/>
              <a:buFontTx/>
              <a:buNone/>
              <a:tabLst/>
              <a:defRPr/>
            </a:pPr>
            <a:r>
              <a:rPr lang="en-US" b="0" i="0" dirty="0">
                <a:solidFill>
                  <a:srgbClr val="374151"/>
                </a:solidFill>
                <a:effectLst/>
                <a:latin typeface="Söhne"/>
              </a:rPr>
              <a:t>In the schematic view, we will add two parts, enabling us to establish connections at a later stage. </a:t>
            </a:r>
          </a:p>
          <a:p>
            <a:pPr defTabSz="931042"/>
            <a:endParaRPr lang="en-US" b="0" i="0" dirty="0">
              <a:solidFill>
                <a:srgbClr val="374151"/>
              </a:solidFill>
              <a:effectLst/>
              <a:latin typeface="Söhne"/>
            </a:endParaRPr>
          </a:p>
          <a:p>
            <a:pPr marL="0" marR="0" lvl="0" indent="0" algn="l" defTabSz="931042" rtl="0" eaLnBrk="1" fontAlgn="auto" latinLnBrk="0" hangingPunct="1">
              <a:lnSpc>
                <a:spcPct val="100000"/>
              </a:lnSpc>
              <a:spcBef>
                <a:spcPts val="0"/>
              </a:spcBef>
              <a:spcAft>
                <a:spcPts val="0"/>
              </a:spcAft>
              <a:buClrTx/>
              <a:buSzTx/>
              <a:buFontTx/>
              <a:buNone/>
              <a:tabLst/>
              <a:defRPr/>
            </a:pPr>
            <a:r>
              <a:rPr lang="en-US" b="0" i="0" dirty="0">
                <a:solidFill>
                  <a:srgbClr val="374151"/>
                </a:solidFill>
                <a:effectLst/>
                <a:latin typeface="Söhne"/>
              </a:rPr>
              <a:t>Let's get started!</a:t>
            </a:r>
          </a:p>
          <a:p>
            <a:pPr algn="l"/>
            <a:br>
              <a:rPr lang="en-US" dirty="0"/>
            </a:br>
            <a:r>
              <a:rPr lang="en-US" b="0" i="0" dirty="0">
                <a:solidFill>
                  <a:srgbClr val="374151"/>
                </a:solidFill>
                <a:effectLst/>
                <a:latin typeface="Söhne"/>
              </a:rPr>
              <a:t>To incorporate the flasher circuit into our project, we will begin by searching for each of the parts. Once found, we will add them to the schematic view and proceed to modify their part information and labels as needed.</a:t>
            </a:r>
          </a:p>
          <a:p>
            <a:pPr algn="l"/>
            <a:endParaRPr lang="en-US" b="0" i="0" dirty="0">
              <a:solidFill>
                <a:srgbClr val="374151"/>
              </a:solidFill>
              <a:effectLst/>
              <a:latin typeface="Söhne"/>
            </a:endParaRPr>
          </a:p>
          <a:p>
            <a:pPr algn="l"/>
            <a:r>
              <a:rPr lang="en-US" b="0" i="0" dirty="0">
                <a:solidFill>
                  <a:srgbClr val="374151"/>
                </a:solidFill>
                <a:effectLst/>
                <a:latin typeface="Söhne"/>
              </a:rPr>
              <a:t>To begin, let's add a NE555 Timer IC part to the schematic:</a:t>
            </a:r>
          </a:p>
          <a:p>
            <a:pPr marL="232761" indent="-232761">
              <a:buFont typeface="+mj-lt"/>
              <a:buAutoNum type="arabicPeriod"/>
            </a:pPr>
            <a:r>
              <a:rPr lang="en-US" b="0" i="0" dirty="0">
                <a:solidFill>
                  <a:srgbClr val="374151"/>
                </a:solidFill>
                <a:effectLst/>
                <a:latin typeface="Söhne"/>
              </a:rPr>
              <a:t>Start Fritzing and select File and then New to create a new sketch.</a:t>
            </a:r>
          </a:p>
          <a:p>
            <a:pPr marL="232761" indent="-232761">
              <a:buFont typeface="+mj-lt"/>
              <a:buAutoNum type="arabicPeriod"/>
            </a:pPr>
            <a:r>
              <a:rPr lang="en-US" b="0" i="0" dirty="0">
                <a:solidFill>
                  <a:srgbClr val="374151"/>
                </a:solidFill>
                <a:effectLst/>
                <a:latin typeface="Söhne"/>
              </a:rPr>
              <a:t>Navigate to the Parts palette window.</a:t>
            </a:r>
          </a:p>
          <a:p>
            <a:pPr marL="232761" indent="-232761">
              <a:buFont typeface="+mj-lt"/>
              <a:buAutoNum type="arabicPeriod"/>
            </a:pPr>
            <a:r>
              <a:rPr lang="en-US" b="0" i="0" dirty="0">
                <a:solidFill>
                  <a:srgbClr val="374151"/>
                </a:solidFill>
                <a:effectLst/>
                <a:latin typeface="Söhne"/>
              </a:rPr>
              <a:t>Scroll to the top of the bin list and click on the Magnifying Glass icon to activate the search feature.</a:t>
            </a:r>
          </a:p>
          <a:p>
            <a:pPr marL="232761" indent="-232761">
              <a:buFont typeface="+mj-lt"/>
              <a:buAutoNum type="arabicPeriod"/>
            </a:pPr>
            <a:r>
              <a:rPr lang="en-US" b="0" i="0" dirty="0">
                <a:solidFill>
                  <a:srgbClr val="374151"/>
                </a:solidFill>
                <a:effectLst/>
                <a:latin typeface="Söhne"/>
              </a:rPr>
              <a:t>Type “555" in the search input field and press Enter to initiate the search.</a:t>
            </a:r>
          </a:p>
          <a:p>
            <a:pPr marL="232761" indent="-232761">
              <a:buFont typeface="+mj-lt"/>
              <a:buAutoNum type="arabicPeriod"/>
            </a:pPr>
            <a:r>
              <a:rPr lang="en-US" b="0" i="0" dirty="0">
                <a:solidFill>
                  <a:srgbClr val="374151"/>
                </a:solidFill>
                <a:effectLst/>
                <a:latin typeface="Söhne"/>
              </a:rPr>
              <a:t>Locate the 555 Timer IC variant for the project, which should be the first part displayed in the search results.  It is black, with ‘555’ on the IC. </a:t>
            </a:r>
          </a:p>
          <a:p>
            <a:pPr marL="232761" indent="-232761">
              <a:buFont typeface="+mj-lt"/>
              <a:buAutoNum type="arabicPeriod"/>
            </a:pPr>
            <a:r>
              <a:rPr lang="en-US" b="0" i="0" dirty="0">
                <a:solidFill>
                  <a:srgbClr val="374151"/>
                </a:solidFill>
                <a:effectLst/>
                <a:latin typeface="Söhne"/>
              </a:rPr>
              <a:t>Drag the 555 Timer IC part from the Parts palette window and drop it into the central area of the schematic window.</a:t>
            </a:r>
          </a:p>
          <a:p>
            <a:pPr marL="228600" indent="-228600" defTabSz="931042">
              <a:buFont typeface="+mj-lt"/>
              <a:buAutoNum type="arabicPeriod"/>
              <a:defRPr/>
            </a:pPr>
            <a:r>
              <a:rPr lang="en-US" b="0" i="0" dirty="0">
                <a:solidFill>
                  <a:srgbClr val="374151"/>
                </a:solidFill>
                <a:effectLst/>
                <a:latin typeface="Söhne"/>
              </a:rPr>
              <a:t>Press Ctrl++ to zoom in.   Optionally, from the top menu select View, then Zoom in.</a:t>
            </a:r>
          </a:p>
          <a:p>
            <a:pPr marL="228600" indent="-228600" defTabSz="931042">
              <a:buFont typeface="+mj-lt"/>
              <a:buAutoNum type="arabicPeriod"/>
              <a:defRPr/>
            </a:pPr>
            <a:r>
              <a:rPr lang="en-US" b="0" i="0" dirty="0">
                <a:solidFill>
                  <a:srgbClr val="374151"/>
                </a:solidFill>
                <a:effectLst/>
                <a:latin typeface="Söhne"/>
              </a:rPr>
              <a:t>Click on the rotate icon located at the bottom of the window to rotate it upright.</a:t>
            </a:r>
          </a:p>
          <a:p>
            <a:pPr marL="232761" indent="-232761">
              <a:buFont typeface="+mj-lt"/>
              <a:buAutoNum type="arabicPeriod"/>
            </a:pPr>
            <a:r>
              <a:rPr lang="en-US" b="0" i="0" dirty="0">
                <a:solidFill>
                  <a:srgbClr val="374151"/>
                </a:solidFill>
                <a:effectLst/>
                <a:latin typeface="Söhne"/>
              </a:rPr>
              <a:t>To prevent accidental movement or deletion, lock the part. This can be done for any component in any view within Fritzing. </a:t>
            </a:r>
          </a:p>
          <a:p>
            <a:r>
              <a:rPr lang="en-US" b="0" i="0" dirty="0">
                <a:solidFill>
                  <a:srgbClr val="374151"/>
                </a:solidFill>
                <a:effectLst/>
                <a:latin typeface="Söhne"/>
              </a:rPr>
              <a:t>Tip: Locking is typically done for important components after they have been positioned and edited.</a:t>
            </a:r>
          </a:p>
          <a:p>
            <a:pPr algn="l"/>
            <a:endParaRPr lang="en-US" b="0" i="0" dirty="0">
              <a:solidFill>
                <a:srgbClr val="374151"/>
              </a:solidFill>
              <a:effectLst/>
              <a:latin typeface="Söhne"/>
            </a:endParaRPr>
          </a:p>
          <a:p>
            <a:pPr algn="l"/>
            <a:r>
              <a:rPr lang="en-US" b="0" i="0" dirty="0">
                <a:solidFill>
                  <a:srgbClr val="374151"/>
                </a:solidFill>
                <a:effectLst/>
                <a:latin typeface="Söhne"/>
              </a:rPr>
              <a:t>By following these steps, you can successfully add the NE555 Timer IC part to the schematic, adjust its orientation, position the label, and lock it in place.</a:t>
            </a:r>
          </a:p>
          <a:p>
            <a:endParaRPr lang="en-US" dirty="0"/>
          </a:p>
          <a:p>
            <a:r>
              <a:rPr lang="en-US" dirty="0"/>
              <a:t>-----------------------</a:t>
            </a:r>
          </a:p>
          <a:p>
            <a:r>
              <a:rPr lang="en-US" b="0" i="0" dirty="0">
                <a:solidFill>
                  <a:srgbClr val="374151"/>
                </a:solidFill>
                <a:effectLst/>
                <a:latin typeface="Söhne"/>
              </a:rPr>
              <a:t>&lt; updating part information&gt;</a:t>
            </a:r>
          </a:p>
          <a:p>
            <a:r>
              <a:rPr lang="en-US" dirty="0"/>
              <a:t>To modify the part's information, follow these steps:</a:t>
            </a:r>
          </a:p>
          <a:p>
            <a:pPr marL="232761" indent="-232761">
              <a:buFont typeface="+mj-lt"/>
              <a:buAutoNum type="arabicPeriod"/>
            </a:pPr>
            <a:r>
              <a:rPr lang="en-US" dirty="0"/>
              <a:t>Select the 555 Timer IC part in the Schematic view.</a:t>
            </a:r>
          </a:p>
          <a:p>
            <a:pPr marL="232761" indent="-232761" defTabSz="931042">
              <a:buFont typeface="+mj-lt"/>
              <a:buAutoNum type="arabicPeriod"/>
              <a:defRPr/>
            </a:pPr>
            <a:r>
              <a:rPr lang="en-US" b="0" i="0" dirty="0">
                <a:solidFill>
                  <a:srgbClr val="374151"/>
                </a:solidFill>
                <a:effectLst/>
                <a:latin typeface="Söhne"/>
              </a:rPr>
              <a:t>Adjust the position of the label beneath the part by left clicking the label and dragging it.</a:t>
            </a:r>
            <a:endParaRPr lang="en-US" dirty="0"/>
          </a:p>
          <a:p>
            <a:pPr marL="232761" indent="-232761">
              <a:buFont typeface="+mj-lt"/>
              <a:buAutoNum type="arabicPeriod"/>
            </a:pPr>
            <a:r>
              <a:rPr lang="en-US" dirty="0"/>
              <a:t>Navigate to the Inspector palette window.</a:t>
            </a:r>
          </a:p>
          <a:p>
            <a:pPr marL="232761" indent="-232761">
              <a:buFont typeface="+mj-lt"/>
              <a:buAutoNum type="arabicPeriod"/>
            </a:pPr>
            <a:r>
              <a:rPr lang="en-US" dirty="0"/>
              <a:t>In the Inspector palette, locate the package type field and choose 'DIP8 (THT)'. This selection signifies that the IC has eight legs and utilizes Through-Hole Technology (THT).</a:t>
            </a:r>
          </a:p>
          <a:p>
            <a:pPr marL="232761" indent="-232761">
              <a:buFont typeface="+mj-lt"/>
              <a:buAutoNum type="arabicPeriod"/>
            </a:pPr>
            <a:r>
              <a:rPr lang="en-US" dirty="0"/>
              <a:t>Find the 'mn' field in the Inspector palette and enter ‘NE555' as the desired value.</a:t>
            </a:r>
          </a:p>
          <a:p>
            <a:pPr marL="232761" indent="-232761">
              <a:buFont typeface="+mj-lt"/>
              <a:buAutoNum type="arabicPeriod"/>
            </a:pPr>
            <a:endParaRPr lang="en-US" dirty="0"/>
          </a:p>
          <a:p>
            <a:r>
              <a:rPr lang="en-US" dirty="0"/>
              <a:t>By completing these steps, you can successfully update the information of the selected part, including specifying the package type as 'DIP8 (THT)' and setting the 'mn' field to ‘NE555’.</a:t>
            </a:r>
          </a:p>
          <a:p>
            <a:endParaRPr lang="en-US" dirty="0"/>
          </a:p>
          <a:p>
            <a:pPr defTabSz="931042"/>
            <a:r>
              <a:rPr lang="en-US" dirty="0"/>
              <a:t>-----------------------</a:t>
            </a:r>
            <a:endParaRPr lang="en-US" b="0" i="0" dirty="0">
              <a:solidFill>
                <a:srgbClr val="374151"/>
              </a:solidFill>
              <a:effectLst/>
              <a:latin typeface="Söhne"/>
            </a:endParaRPr>
          </a:p>
          <a:p>
            <a:pPr algn="l"/>
            <a:r>
              <a:rPr lang="en-US" b="0" i="0" dirty="0">
                <a:solidFill>
                  <a:srgbClr val="374151"/>
                </a:solidFill>
                <a:effectLst/>
                <a:latin typeface="Söhne"/>
              </a:rPr>
              <a:t>&lt;updating part label&gt;</a:t>
            </a:r>
          </a:p>
          <a:p>
            <a:pPr algn="l"/>
            <a:r>
              <a:rPr lang="en-US" b="0" i="0" dirty="0">
                <a:solidFill>
                  <a:srgbClr val="374151"/>
                </a:solidFill>
                <a:effectLst/>
                <a:latin typeface="Söhne"/>
              </a:rPr>
              <a:t>When a part is placed in the schematic window, its label is initially shown by default. You have the option to change the position, orientation, size, and information of the label. To make these changes, select the part and then right-click on the label to display a menu of options. By default, part labels display the Text value that was specified when the part was initially created. These text values typically follow industry conventions based on the type of part, such as 'U' for an IC, 'R' for a resistor, 'Q' for a transistor, and 'C' for a capacitor. Fritzing automatically adds a unique number to ensure the text is unique. Modifying part labels is important to create accurate and user-friendly information for circuit users.</a:t>
            </a:r>
          </a:p>
          <a:p>
            <a:pPr algn="l"/>
            <a:endParaRPr lang="en-US" b="0" i="0" dirty="0">
              <a:solidFill>
                <a:srgbClr val="374151"/>
              </a:solidFill>
              <a:effectLst/>
              <a:latin typeface="Söhne"/>
            </a:endParaRPr>
          </a:p>
          <a:p>
            <a:r>
              <a:rPr lang="en-US" dirty="0"/>
              <a:t>To update the part label, follow these steps:</a:t>
            </a:r>
          </a:p>
          <a:p>
            <a:pPr marL="232761" indent="-232761">
              <a:buFont typeface="+mj-lt"/>
              <a:buAutoNum type="arabicPeriod"/>
            </a:pPr>
            <a:r>
              <a:rPr lang="en-US" dirty="0"/>
              <a:t>Select the part in the schematic.</a:t>
            </a:r>
          </a:p>
          <a:p>
            <a:pPr marL="232761" indent="-232761">
              <a:buFont typeface="+mj-lt"/>
              <a:buAutoNum type="arabicPeriod"/>
            </a:pPr>
            <a:r>
              <a:rPr lang="en-US" dirty="0"/>
              <a:t>Right-click on the part's label and choose "Display Values" from the context menu.</a:t>
            </a:r>
          </a:p>
          <a:p>
            <a:pPr marL="232761" indent="-232761">
              <a:buFont typeface="+mj-lt"/>
              <a:buAutoNum type="arabicPeriod"/>
            </a:pPr>
            <a:r>
              <a:rPr lang="en-US" dirty="0"/>
              <a:t>From the list of options, select 'mn' to display the part's manufacture number.</a:t>
            </a:r>
          </a:p>
          <a:p>
            <a:pPr marL="232761" indent="-232761">
              <a:buFont typeface="+mj-lt"/>
              <a:buAutoNum type="arabicPeriod"/>
            </a:pPr>
            <a:r>
              <a:rPr lang="en-US" dirty="0"/>
              <a:t>Right-click on the label again, select "Font Size," and choose "Tiny." This is the smallest font size available, which helps prevent text overlap on the breadboard, schematic, and PCB views.</a:t>
            </a:r>
          </a:p>
          <a:p>
            <a:pPr marL="232761" indent="-232761">
              <a:buFont typeface="+mj-lt"/>
              <a:buAutoNum type="arabicPeriod"/>
            </a:pPr>
            <a:r>
              <a:rPr lang="en-US" dirty="0"/>
              <a:t>If needed, you can rotate the label by right-clicking on it, selecting "Flip/Rotate," and choosing one of the rotation options from the menu.</a:t>
            </a:r>
          </a:p>
          <a:p>
            <a:pPr marL="232761" indent="-232761">
              <a:buFont typeface="+mj-lt"/>
              <a:buAutoNum type="arabicPeriod"/>
            </a:pPr>
            <a:r>
              <a:rPr lang="en-US" dirty="0"/>
              <a:t>Grab the part label and drag it to the lower right of the 555 Timer IC part.</a:t>
            </a:r>
          </a:p>
          <a:p>
            <a:pPr marL="232761" indent="-232761">
              <a:buFont typeface="+mj-lt"/>
              <a:buAutoNum type="arabicPeriod"/>
            </a:pPr>
            <a:r>
              <a:rPr lang="en-US" dirty="0"/>
              <a:t>Please note that you need to select the part first before you can work with its label.</a:t>
            </a:r>
          </a:p>
          <a:p>
            <a:r>
              <a:rPr lang="en-US" dirty="0"/>
              <a:t>By following these steps, you can successfully update the part label, including displaying the manufacture number, adjusting the font size, rotating the label if necessary, and repositioning it to the desired location.</a:t>
            </a:r>
          </a:p>
          <a:p>
            <a:pPr algn="l"/>
            <a:endParaRPr lang="en-US" b="0" i="0" dirty="0">
              <a:solidFill>
                <a:srgbClr val="374151"/>
              </a:solidFill>
              <a:effectLst/>
              <a:latin typeface="Söhne"/>
            </a:endParaRPr>
          </a:p>
          <a:p>
            <a:r>
              <a:rPr lang="en-US" dirty="0"/>
              <a:t>----------------------------</a:t>
            </a:r>
          </a:p>
          <a:p>
            <a:r>
              <a:rPr lang="en-US" dirty="0"/>
              <a:t>Let's begin by adding the second part of the flash circuit, which is a ceramic capacitor, to the schematic:</a:t>
            </a:r>
          </a:p>
          <a:p>
            <a:pPr marL="232761" indent="-232761">
              <a:buFont typeface="+mj-lt"/>
              <a:buAutoNum type="arabicPeriod"/>
            </a:pPr>
            <a:r>
              <a:rPr lang="en-US" dirty="0"/>
              <a:t>Open the Parts palette window.</a:t>
            </a:r>
          </a:p>
          <a:p>
            <a:pPr marL="232761" indent="-232761">
              <a:buFont typeface="+mj-lt"/>
              <a:buAutoNum type="arabicPeriod"/>
            </a:pPr>
            <a:r>
              <a:rPr lang="en-US" dirty="0"/>
              <a:t>Scroll to the top of the bin list and click on the Magnifying Glass icon to activate the search input field.</a:t>
            </a:r>
          </a:p>
          <a:p>
            <a:pPr marL="232761" indent="-232761">
              <a:buFont typeface="+mj-lt"/>
              <a:buAutoNum type="arabicPeriod"/>
            </a:pPr>
            <a:r>
              <a:rPr lang="en-US" dirty="0"/>
              <a:t>Enter "ceramic" in the search field and press Enter to search for the part. The ceramic capacitor we need should be the last part shown in the results.</a:t>
            </a:r>
          </a:p>
          <a:p>
            <a:pPr marL="232761" indent="-232761">
              <a:buFont typeface="+mj-lt"/>
              <a:buAutoNum type="arabicPeriod"/>
            </a:pPr>
            <a:r>
              <a:rPr lang="en-US" dirty="0"/>
              <a:t>Drag the capacitor part from the Parts palette window and place it in the central area of the schematic window.</a:t>
            </a:r>
          </a:p>
          <a:p>
            <a:pPr marL="232761" indent="-232761">
              <a:buFont typeface="+mj-lt"/>
              <a:buAutoNum type="arabicPeriod"/>
            </a:pPr>
            <a:r>
              <a:rPr lang="en-US" dirty="0"/>
              <a:t>While the part is still selected, right-click on the rotate icon located at the bottom of the window to rotate it upright.</a:t>
            </a:r>
          </a:p>
          <a:p>
            <a:pPr marL="232761" indent="-232761">
              <a:buFont typeface="+mj-lt"/>
              <a:buAutoNum type="arabicPeriod"/>
            </a:pPr>
            <a:r>
              <a:rPr lang="en-US" dirty="0"/>
              <a:t>Drag the label and position it to the lower right of the 555 Timer IC.</a:t>
            </a:r>
          </a:p>
          <a:p>
            <a:pPr marL="232761" indent="-232761">
              <a:buFont typeface="+mj-lt"/>
              <a:buAutoNum type="arabicPeriod"/>
            </a:pPr>
            <a:r>
              <a:rPr lang="en-US" dirty="0"/>
              <a:t>If necessary, rotate the part by clicking the Rotate icon once more, while it is still selected.</a:t>
            </a:r>
          </a:p>
          <a:p>
            <a:endParaRPr lang="en-US" dirty="0"/>
          </a:p>
          <a:p>
            <a:r>
              <a:rPr lang="en-US" dirty="0"/>
              <a:t>Now, let's update the information for the part:</a:t>
            </a:r>
          </a:p>
          <a:p>
            <a:pPr marL="232761" indent="-232761">
              <a:buFont typeface="+mj-lt"/>
              <a:buAutoNum type="arabicPeriod"/>
            </a:pPr>
            <a:r>
              <a:rPr lang="en-US" dirty="0"/>
              <a:t>Select the ceramic capacitor part.</a:t>
            </a:r>
          </a:p>
          <a:p>
            <a:pPr marL="232761" indent="-232761">
              <a:buFont typeface="+mj-lt"/>
              <a:buAutoNum type="arabicPeriod"/>
            </a:pPr>
            <a:r>
              <a:rPr lang="en-US" dirty="0"/>
              <a:t>Open the Inspector palette window.</a:t>
            </a:r>
          </a:p>
          <a:p>
            <a:pPr marL="232761" indent="-232761">
              <a:buFont typeface="+mj-lt"/>
              <a:buAutoNum type="arabicPeriod"/>
            </a:pPr>
            <a:r>
              <a:rPr lang="en-US" dirty="0"/>
              <a:t>In the Inspector palette, locate the package field and choose '200 mil (THT, multilayer)'. This selection indicates that the capacitor has a 0.2" size and utilizes Through-Hole Technology (THT).</a:t>
            </a:r>
          </a:p>
          <a:p>
            <a:pPr marL="232761" indent="-232761">
              <a:buFont typeface="+mj-lt"/>
              <a:buAutoNum type="arabicPeriod"/>
            </a:pPr>
            <a:r>
              <a:rPr lang="en-US" dirty="0"/>
              <a:t>In the capacitance field, select 100nF.</a:t>
            </a:r>
          </a:p>
          <a:p>
            <a:endParaRPr lang="en-US" dirty="0"/>
          </a:p>
          <a:p>
            <a:r>
              <a:rPr lang="en-US" dirty="0"/>
              <a:t>Next, we'll update the part label as follows:</a:t>
            </a:r>
          </a:p>
          <a:p>
            <a:pPr marL="232761" indent="-232761">
              <a:buFont typeface="+mj-lt"/>
              <a:buAutoNum type="arabicPeriod"/>
            </a:pPr>
            <a:r>
              <a:rPr lang="en-US" dirty="0"/>
              <a:t>With the part selected, right-click on the part's label and choose "Display Values" from the context menu.</a:t>
            </a:r>
          </a:p>
          <a:p>
            <a:pPr marL="232761" indent="-232761">
              <a:buFont typeface="+mj-lt"/>
              <a:buAutoNum type="arabicPeriod"/>
            </a:pPr>
            <a:r>
              <a:rPr lang="en-US" dirty="0"/>
              <a:t>From the list of options, select 'mn' to display the part's manufacture number.</a:t>
            </a:r>
          </a:p>
          <a:p>
            <a:pPr marL="232761" indent="-232761">
              <a:buFont typeface="+mj-lt"/>
              <a:buAutoNum type="arabicPeriod"/>
            </a:pPr>
            <a:r>
              <a:rPr lang="en-US" dirty="0"/>
              <a:t>Right-click on the label again, select "Font Size," and choose "Tiny". This is the smallest font size available and helps prevent text overlap on the breadboard, schematic, and PCB views.</a:t>
            </a:r>
          </a:p>
          <a:p>
            <a:pPr marL="232761" indent="-232761">
              <a:buFont typeface="+mj-lt"/>
              <a:buAutoNum type="arabicPeriod"/>
            </a:pPr>
            <a:r>
              <a:rPr lang="en-US" dirty="0"/>
              <a:t>If necessary, rotate the label by right-clicking on it, selecting "Flip/Rotate," and choosing one of the rotation options from the menu.</a:t>
            </a:r>
          </a:p>
          <a:p>
            <a:pPr marL="232761" indent="-232761">
              <a:buFont typeface="+mj-lt"/>
              <a:buAutoNum type="arabicPeriod"/>
            </a:pPr>
            <a:r>
              <a:rPr lang="en-US" dirty="0"/>
              <a:t>Drag the part label to the lower right of the 555 Timer IC part.</a:t>
            </a:r>
          </a:p>
          <a:p>
            <a:pPr marL="232761" indent="-232761">
              <a:buFont typeface="+mj-lt"/>
              <a:buAutoNum type="arabicPeriod"/>
            </a:pPr>
            <a:r>
              <a:rPr lang="en-US" dirty="0"/>
              <a:t>Please note that you need to select the part first before you can work with its label.</a:t>
            </a:r>
          </a:p>
          <a:p>
            <a:endParaRPr lang="en-US" dirty="0"/>
          </a:p>
          <a:p>
            <a:r>
              <a:rPr lang="en-US" dirty="0"/>
              <a:t>By following these instructions, you can successfully add the ceramic capacitor, update its information, and modify the part label according to the provided guidelines.</a:t>
            </a:r>
          </a:p>
          <a:p>
            <a:endParaRPr lang="en-US" dirty="0"/>
          </a:p>
          <a:p>
            <a:pPr defTabSz="931042">
              <a:defRPr/>
            </a:pPr>
            <a:r>
              <a:rPr lang="en-US" dirty="0"/>
              <a:t>To select components within each view, you can simply left-click on the item. If you need to select multiple components, hold down the CTRL key while left-clicking. Additionally, you can left-click and drag the mouse over an area to select multiple items within that area. To deselect a selected object, you can hold down the CTRL key and left-click on it.</a:t>
            </a:r>
          </a:p>
          <a:p>
            <a:pPr defTabSz="931042">
              <a:defRPr/>
            </a:pPr>
            <a:endParaRPr lang="en-US" dirty="0"/>
          </a:p>
          <a:p>
            <a:pPr algn="l"/>
            <a:br>
              <a:rPr lang="en-US" b="0" i="0" dirty="0">
                <a:solidFill>
                  <a:srgbClr val="374151"/>
                </a:solidFill>
                <a:effectLst/>
                <a:latin typeface="Söhne"/>
              </a:rPr>
            </a:br>
            <a:r>
              <a:rPr lang="en-US" b="0" i="0" dirty="0">
                <a:solidFill>
                  <a:srgbClr val="374151"/>
                </a:solidFill>
                <a:effectLst/>
                <a:latin typeface="Söhne"/>
              </a:rPr>
              <a:t>Fritzing also provides a feature that allows us to duplicate or copy parts from one sketch to another. By selecting the desired components and using the familiar Windows copy and paste actions, we can effortlessly replicate elements in our designs. This functionality is particularly valuable when we want to reuse designs across sketches or create duplicates of similar parts.</a:t>
            </a:r>
          </a:p>
          <a:p>
            <a:pPr algn="l"/>
            <a:r>
              <a:rPr lang="en-US" b="0" i="0" dirty="0">
                <a:solidFill>
                  <a:srgbClr val="374151"/>
                </a:solidFill>
                <a:effectLst/>
                <a:latin typeface="Söhne"/>
              </a:rPr>
              <a:t>For instance, let's say we need to add a second ceramic capacitor to our design. We can easily achieve this by copying the existing capacitor and pasting it into the desired location. If necessary, we can also adjust its capacitance using the Inspector palette. </a:t>
            </a:r>
          </a:p>
          <a:p>
            <a:pPr algn="l"/>
            <a:endParaRPr lang="en-US" b="0" i="0" dirty="0">
              <a:solidFill>
                <a:srgbClr val="374151"/>
              </a:solidFill>
              <a:effectLst/>
              <a:latin typeface="Söhne"/>
            </a:endParaRPr>
          </a:p>
          <a:p>
            <a:pPr algn="l"/>
            <a:r>
              <a:rPr lang="en-US" b="0" i="0" dirty="0">
                <a:solidFill>
                  <a:srgbClr val="374151"/>
                </a:solidFill>
                <a:effectLst/>
                <a:latin typeface="Söhne"/>
              </a:rPr>
              <a:t>The Part palette offers a convenient feature with a dedicated MINE bin situated beneath the search magnifying icon. To utilize this feature, simply select a part within the design or from another bin and right-click on it to add it to the MINE bin. This proves to be highly advantageous for frequently used parts, those that are challenging to find, components imported from the internet, or ones generated through the Fritzing Parts Editor.</a:t>
            </a:r>
          </a:p>
          <a:p>
            <a:pPr algn="l"/>
            <a:r>
              <a:rPr lang="en-US" b="0" i="0" dirty="0">
                <a:solidFill>
                  <a:srgbClr val="374151"/>
                </a:solidFill>
                <a:effectLst/>
                <a:latin typeface="Söhne"/>
              </a:rPr>
              <a:t>Once a part is added to the MINE bin, it becomes readily available for future searches. This capability ensures quicker access to commonly employed parts, streamlining the design process and saving valuable time during circuit creation.</a:t>
            </a:r>
          </a:p>
          <a:p>
            <a:endParaRPr lang="en-US" dirty="0"/>
          </a:p>
          <a:p>
            <a:r>
              <a:rPr lang="en-US" dirty="0"/>
              <a:t>Now that we have placed our first two parts on the schematic, let's explore how to add lines to establish connections between them.</a:t>
            </a:r>
          </a:p>
        </p:txBody>
      </p:sp>
      <p:sp>
        <p:nvSpPr>
          <p:cNvPr id="4" name="Slide Number Placeholder 3"/>
          <p:cNvSpPr>
            <a:spLocks noGrp="1"/>
          </p:cNvSpPr>
          <p:nvPr>
            <p:ph type="sldNum" sz="quarter" idx="5"/>
          </p:nvPr>
        </p:nvSpPr>
        <p:spPr/>
        <p:txBody>
          <a:bodyPr/>
          <a:lstStyle/>
          <a:p>
            <a:fld id="{CF69C606-0E37-405B-97A6-7812A9FDC001}" type="slidenum">
              <a:rPr lang="en-US" smtClean="0"/>
              <a:t>19</a:t>
            </a:fld>
            <a:endParaRPr lang="en-US" dirty="0"/>
          </a:p>
        </p:txBody>
      </p:sp>
    </p:spTree>
    <p:extLst>
      <p:ext uri="{BB962C8B-B14F-4D97-AF65-F5344CB8AC3E}">
        <p14:creationId xmlns:p14="http://schemas.microsoft.com/office/powerpoint/2010/main" val="1574852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2</a:t>
            </a:fld>
            <a:endParaRPr lang="en-US" dirty="0"/>
          </a:p>
        </p:txBody>
      </p:sp>
    </p:spTree>
    <p:extLst>
      <p:ext uri="{BB962C8B-B14F-4D97-AF65-F5344CB8AC3E}">
        <p14:creationId xmlns:p14="http://schemas.microsoft.com/office/powerpoint/2010/main" val="1400844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working on your circuit, connecting components and working with wires will be a significant part of the process. We need to cover the similarities and specifics of working with connections and wires in the Breadboard, Schematic, and PCB views before proceeding further.</a:t>
            </a:r>
          </a:p>
          <a:p>
            <a:endParaRPr lang="en-US" dirty="0"/>
          </a:p>
          <a:p>
            <a:r>
              <a:rPr lang="en-US" dirty="0"/>
              <a:t>Now, let's learn about wires by adding our first one to the schematic view:</a:t>
            </a:r>
          </a:p>
          <a:p>
            <a:endParaRPr lang="en-US" dirty="0"/>
          </a:p>
          <a:p>
            <a:pPr marL="232761" indent="-232761">
              <a:buFont typeface="+mj-lt"/>
              <a:buAutoNum type="arabicPeriod"/>
            </a:pPr>
            <a:r>
              <a:rPr lang="en-US" dirty="0"/>
              <a:t>Start in the Schematic view.</a:t>
            </a:r>
          </a:p>
          <a:p>
            <a:pPr marL="232761" indent="-232761">
              <a:buFont typeface="+mj-lt"/>
              <a:buAutoNum type="arabicPeriod"/>
            </a:pPr>
            <a:r>
              <a:rPr lang="en-US" dirty="0"/>
              <a:t>Create a single wire by left-clicking on pin 5 of the 555 Timer and dragging the connection to pin 1 of the capacitor.</a:t>
            </a:r>
          </a:p>
          <a:p>
            <a:pPr marL="232761" indent="-232761">
              <a:buFont typeface="+mj-lt"/>
              <a:buAutoNum type="arabicPeriod"/>
            </a:pPr>
            <a:r>
              <a:rPr lang="en-US" dirty="0"/>
              <a:t>When you select a connection point of a part, you will notice that its color changes to blue. This visual indication helps identify the selected connection. If a connector is not selected, the connection will either not be drawn or it will not establish a connection with the part.</a:t>
            </a:r>
          </a:p>
          <a:p>
            <a:pPr marL="232761" indent="-232761">
              <a:buFont typeface="+mj-lt"/>
              <a:buAutoNum type="arabicPeriod"/>
            </a:pPr>
            <a:r>
              <a:rPr lang="en-US" dirty="0"/>
              <a:t>To verify that the wire is connected to the two parts, you can select and move the capacitor to see the wire. Additionally, notice that the legs of both parts turn green instead of red, indicating a successful connection.</a:t>
            </a:r>
          </a:p>
          <a:p>
            <a:pPr marL="232761" indent="-232761">
              <a:buFont typeface="+mj-lt"/>
              <a:buAutoNum type="arabicPeriod"/>
            </a:pPr>
            <a:r>
              <a:rPr lang="en-US" dirty="0"/>
              <a:t>Hovering the cursor over a wire will cause the wire to turn gray. By left-clicking on the wire, you can select it, which will be indicated by a dotted line appearing around the wire.</a:t>
            </a:r>
          </a:p>
          <a:p>
            <a:pPr marL="232761" indent="-232761">
              <a:buFont typeface="+mj-lt"/>
              <a:buAutoNum type="arabicPeriod"/>
            </a:pPr>
            <a:r>
              <a:rPr lang="en-US" dirty="0"/>
              <a:t>If you want to delete a wire, you can either select the wire and press the Delete key or right-click on the wire and choose Delete from the context menu. There is also an option to Delete Wire up to Bendpoints. </a:t>
            </a:r>
          </a:p>
          <a:p>
            <a:pPr marL="232761" indent="-232761">
              <a:buFont typeface="+mj-lt"/>
              <a:buAutoNum type="arabicPeriod"/>
            </a:pPr>
            <a:r>
              <a:rPr lang="en-US" dirty="0"/>
              <a:t>In both the Breadboard and Schematic views, you can right-click on a wire and select Wire Color, then choose a color to change the wire's color. Typically, black or blue is used for wires to ground, red for wires to voltage, and yellow for signal or control wires.</a:t>
            </a:r>
          </a:p>
          <a:p>
            <a:pPr marL="232761" indent="-232761">
              <a:buFont typeface="+mj-lt"/>
              <a:buAutoNum type="arabicPeriod"/>
            </a:pPr>
            <a:r>
              <a:rPr lang="en-US" dirty="0"/>
              <a:t>By left-clicking on a wire and dragging it from the middle, you can add a Bendpoint to allow for rerouting the wire. Note that in a both PCB and schematic designs, wires usually run vertically or horizontally rather than diagonally. To remove a Bendpoint, double-click on it. Right-clicking on a wire will display a menu with options for adding and deleting a Bendpoint.</a:t>
            </a:r>
          </a:p>
          <a:p>
            <a:pPr marL="232761" indent="-232761">
              <a:buFont typeface="+mj-lt"/>
              <a:buAutoNum type="arabicPeriod"/>
            </a:pPr>
            <a:r>
              <a:rPr lang="en-US" dirty="0"/>
              <a:t>To move the end of a wire, hover the cursor over the end of the wire. This action causes the connection point to turn blue, indicating that you can drag the wire end away from the connection.</a:t>
            </a:r>
          </a:p>
          <a:p>
            <a:pPr marL="232761" indent="-232761">
              <a:buFont typeface="+mj-lt"/>
              <a:buAutoNum type="arabicPeriod"/>
            </a:pPr>
            <a:r>
              <a:rPr lang="en-US" dirty="0"/>
              <a:t>Please note that selecting the end of a connected wire may not be easily accomplished. To facilitate this, you can try one of the following methods to select the connection’s end point:</a:t>
            </a:r>
          </a:p>
          <a:p>
            <a:pPr marL="698282" lvl="1" indent="-232761">
              <a:buFont typeface="Arial" panose="020B0604020202020204" pitchFamily="34" charset="0"/>
              <a:buChar char="•"/>
            </a:pPr>
            <a:r>
              <a:rPr lang="en-US" dirty="0"/>
              <a:t>Zoom in on the area by using the scroll wheel on the mouse, pressing Ctrl++ on the keyboard, or selecting View from the menu and then choosing Scroll In.</a:t>
            </a:r>
          </a:p>
          <a:p>
            <a:pPr marL="698282" lvl="1" indent="-232761">
              <a:buFont typeface="Arial" panose="020B0604020202020204" pitchFamily="34" charset="0"/>
              <a:buChar char="•"/>
            </a:pPr>
            <a:r>
              <a:rPr lang="en-US" dirty="0"/>
              <a:t>Create a Bendpoint near the end of the wire and then delete the wire leading to that end point. This will allow you to easily move the end point.</a:t>
            </a:r>
          </a:p>
          <a:p>
            <a:pPr marL="698282" lvl="1" indent="-232761">
              <a:buFont typeface="Arial" panose="020B0604020202020204" pitchFamily="34" charset="0"/>
              <a:buChar char="•"/>
            </a:pPr>
            <a:r>
              <a:rPr lang="en-US" dirty="0"/>
              <a:t>Right-click on a part and select "Hide Part Silkscreen." This can help clear the view and make it easier to select the wire end.</a:t>
            </a:r>
          </a:p>
          <a:p>
            <a:pPr marL="698282" lvl="1" indent="-232761">
              <a:buFont typeface="Arial" panose="020B0604020202020204" pitchFamily="34" charset="0"/>
              <a:buChar char="•"/>
            </a:pPr>
            <a:r>
              <a:rPr lang="en-US" dirty="0"/>
              <a:t>Display only the layer the part is on by clicking the Layers icon at the bottom of the screen. This can simplify the view and make it easier to select the wire end.</a:t>
            </a:r>
          </a:p>
          <a:p>
            <a:pPr marL="232761" indent="-232761">
              <a:buFont typeface="+mj-lt"/>
              <a:buAutoNum type="arabicPeriod"/>
            </a:pPr>
            <a:endParaRPr lang="en-US" dirty="0"/>
          </a:p>
          <a:p>
            <a:pPr marL="232761" indent="-232761">
              <a:buFont typeface="+mj-lt"/>
              <a:buAutoNum type="arabicPeriod"/>
            </a:pPr>
            <a:r>
              <a:rPr lang="en-US" dirty="0"/>
              <a:t>By following these instructions, you can familiarize yourself with the process of working with connections and wires in the different views. This will help you effectively create and manage your circuit connections.</a:t>
            </a:r>
          </a:p>
          <a:p>
            <a:endParaRPr lang="en-US" dirty="0"/>
          </a:p>
          <a:p>
            <a:r>
              <a:rPr lang="en-US" dirty="0"/>
              <a:t>--------------------------------</a:t>
            </a:r>
          </a:p>
          <a:p>
            <a:r>
              <a:rPr lang="en-US" dirty="0"/>
              <a:t>If we switch to the Breadboard view, Fritzing represents the new wire as a Ratsnest Line, which signifies a connection line. To convert this line into a wire, you can right-click on the wire and select "Create wire from Ratsnest."</a:t>
            </a:r>
          </a:p>
          <a:p>
            <a:endParaRPr lang="en-US" dirty="0"/>
          </a:p>
          <a:p>
            <a:r>
              <a:rPr lang="en-US" dirty="0"/>
              <a:t>Additionally, you have the option to make the wire curve, resembling a real wire mounted on a breadboard. To enable this feature, follow these steps:</a:t>
            </a:r>
          </a:p>
          <a:p>
            <a:pPr marL="232761" indent="-232761">
              <a:buFont typeface="+mj-lt"/>
              <a:buAutoNum type="arabicPeriod"/>
            </a:pPr>
            <a:r>
              <a:rPr lang="en-US" dirty="0"/>
              <a:t>Click on "Edit" in the top menu.</a:t>
            </a:r>
          </a:p>
          <a:p>
            <a:pPr marL="232761" indent="-232761">
              <a:buFont typeface="+mj-lt"/>
              <a:buAutoNum type="arabicPeriod"/>
            </a:pPr>
            <a:r>
              <a:rPr lang="en-US" dirty="0"/>
              <a:t>Select "Preferences."</a:t>
            </a:r>
          </a:p>
          <a:p>
            <a:pPr marL="232761" indent="-232761">
              <a:buFont typeface="+mj-lt"/>
              <a:buAutoNum type="arabicPeriod"/>
            </a:pPr>
            <a:r>
              <a:rPr lang="en-US" dirty="0"/>
              <a:t>Click on the "Breadboard" tab.</a:t>
            </a:r>
          </a:p>
          <a:p>
            <a:pPr marL="232761" indent="-232761">
              <a:buFont typeface="+mj-lt"/>
              <a:buAutoNum type="arabicPeriod"/>
            </a:pPr>
            <a:r>
              <a:rPr lang="en-US" dirty="0"/>
              <a:t>Check the box for "Curvy wires and legs."</a:t>
            </a:r>
          </a:p>
          <a:p>
            <a:r>
              <a:rPr lang="en-US" dirty="0"/>
              <a:t>Once this preference is set, you can left-click anywhere on the line and drag the Bendpoint to create a curve. If you are not satisfied with the resulting curve, right-click on the wire and choose "Straighten Curve" to straighten it.</a:t>
            </a:r>
          </a:p>
          <a:p>
            <a:endParaRPr lang="en-US" dirty="0"/>
          </a:p>
          <a:p>
            <a:r>
              <a:rPr lang="en-US" dirty="0"/>
              <a:t>-----------------------------------</a:t>
            </a:r>
          </a:p>
          <a:p>
            <a:r>
              <a:rPr lang="en-US" dirty="0"/>
              <a:t>If we switch to the PCB view, Fritzing once again represents the connection from the Schematic view as a Ratsnest Line. To convert this Ratsnest Line into a wire that will become a copper "trace" on the PCB, you have two methods:</a:t>
            </a:r>
          </a:p>
          <a:p>
            <a:pPr marL="232761" indent="-232761">
              <a:buFont typeface="+mj-lt"/>
              <a:buAutoNum type="arabicPeriod"/>
            </a:pPr>
            <a:r>
              <a:rPr lang="en-US" dirty="0"/>
              <a:t>To convert a single Ratsnest Line at a time, right-click on the Ratsnest line and select "Create wire from Ratsnest," similar to what was done in the Breadboard view.</a:t>
            </a:r>
          </a:p>
          <a:p>
            <a:pPr marL="232761" indent="-232761">
              <a:buFont typeface="+mj-lt"/>
              <a:buAutoNum type="arabicPeriod"/>
            </a:pPr>
            <a:r>
              <a:rPr lang="en-US" dirty="0"/>
              <a:t>Alternatively, you can click on "Routing" in the top menu bar and select "Autoroute." Autoroute not only converts all Ratsnest Lines to wires but also routes them for production readiness. We will discuss this in more detail when we cover PCB layout in the PCB view later on.</a:t>
            </a:r>
          </a:p>
          <a:p>
            <a:endParaRPr lang="en-US" dirty="0"/>
          </a:p>
          <a:p>
            <a:r>
              <a:rPr lang="en-US" dirty="0"/>
              <a:t>In the PCB view:</a:t>
            </a:r>
          </a:p>
          <a:p>
            <a:pPr marL="232761" indent="-232761">
              <a:buFont typeface="+mj-lt"/>
              <a:buAutoNum type="arabicPeriod"/>
            </a:pPr>
            <a:r>
              <a:rPr lang="en-US" dirty="0"/>
              <a:t>Wires become copper "traces" connecting components on the PCB. You can configure the width of the wire, with narrower widths allowing for more traces and reduced PCB size, while wider widths support higher current.</a:t>
            </a:r>
          </a:p>
          <a:p>
            <a:pPr marL="232761" indent="-232761">
              <a:buFont typeface="+mj-lt"/>
              <a:buAutoNum type="arabicPeriod"/>
            </a:pPr>
            <a:r>
              <a:rPr lang="en-US" dirty="0"/>
              <a:t>Fritzing supports PCBs with two layers of copper, positioned on the top and bottom of the board. Each wire needs to be placed on either the top or bottom layer. You can achieve this by right-clicking on the wire and selecting "Move to Bottom" or "Move to Top." Alternatively, you can update the "pcb-layer" field in the Inspector palette window to position the wire.</a:t>
            </a:r>
          </a:p>
          <a:p>
            <a:pPr marL="232761" indent="-232761">
              <a:buFont typeface="+mj-lt"/>
              <a:buAutoNum type="arabicPeriod"/>
            </a:pPr>
            <a:r>
              <a:rPr lang="en-US" dirty="0"/>
              <a:t>Wires can be rerouted by left-clicking in the middle of the wire to create a Bendpoint that can be moved. On a PCB, wires typically run vertically or horizontally.</a:t>
            </a:r>
          </a:p>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20</a:t>
            </a:fld>
            <a:endParaRPr lang="en-US" dirty="0"/>
          </a:p>
        </p:txBody>
      </p:sp>
    </p:spTree>
    <p:extLst>
      <p:ext uri="{BB962C8B-B14F-4D97-AF65-F5344CB8AC3E}">
        <p14:creationId xmlns:p14="http://schemas.microsoft.com/office/powerpoint/2010/main" val="692708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PCB fabrication involves a vital set of guidelines known as Design Rule Check (DRC), ensuring a smooth manufacturing process without hitches.</a:t>
            </a:r>
          </a:p>
          <a:p>
            <a:endParaRPr lang="en-US" dirty="0"/>
          </a:p>
          <a:p>
            <a:r>
              <a:rPr lang="en-US" dirty="0"/>
              <a:t>DRC checks are a standard feature in PCB design software, like Fritzing, providing a way to validate PCB designs.</a:t>
            </a:r>
          </a:p>
          <a:p>
            <a:endParaRPr lang="en-US" dirty="0"/>
          </a:p>
          <a:p>
            <a:r>
              <a:rPr lang="en-US" dirty="0"/>
              <a:t>To initiate DRC in Fritzing's PCB view, select "Route" and then "Design Rule Check". Alternatively, use the shortcut Ctrl+Shift+D.</a:t>
            </a:r>
          </a:p>
          <a:p>
            <a:endParaRPr lang="en-US" dirty="0"/>
          </a:p>
          <a:p>
            <a:r>
              <a:rPr lang="en-US" dirty="0"/>
              <a:t>Following DRC, a report highlights errors demanding correction prior to fabrication. These problematic areas are indicated in red on the PCB. However, the red markings can be quite small and challenging to discern in certain cases.</a:t>
            </a:r>
          </a:p>
          <a:p>
            <a:endParaRPr lang="en-US" dirty="0"/>
          </a:p>
          <a:p>
            <a:r>
              <a:rPr lang="en-US" dirty="0"/>
              <a:t>By selecting an error in the report, the corresponding issue on the PCB is highlighted in red. Sometimes, the error descriptions might be complex to decipher.</a:t>
            </a:r>
          </a:p>
          <a:p>
            <a:endParaRPr lang="en-US" dirty="0"/>
          </a:p>
          <a:p>
            <a:r>
              <a:rPr lang="en-US" dirty="0"/>
              <a:t>In an illustrative instance, there are two traces intersecting on a single copper layer. To resolve this, one of the traces should be relocated to a different layer. Another error highlights a trace positioned too close to the holes meant for the 555 Timer IC. Moving this trace farther from the holes is necessary.</a:t>
            </a:r>
          </a:p>
          <a:p>
            <a:endParaRPr lang="en-US" dirty="0"/>
          </a:p>
          <a:p>
            <a:r>
              <a:rPr lang="en-US" dirty="0"/>
              <a:t>Upon implementing the necessary alterations to the traces and conducting another DRC check, a message indicating successful completion is shown.</a:t>
            </a:r>
          </a:p>
          <a:p>
            <a:endParaRPr lang="en-US" dirty="0"/>
          </a:p>
          <a:p>
            <a:pPr lvl="0"/>
            <a:r>
              <a:rPr lang="en-US" dirty="0"/>
              <a:t>Here are a few recommended practices:</a:t>
            </a:r>
          </a:p>
          <a:p>
            <a:pPr lvl="0"/>
            <a:r>
              <a:rPr lang="en-US" dirty="0"/>
              <a:t>- Conduct regular DRC checks to keep errors in check, facilitating their resolution and trace rerouting</a:t>
            </a:r>
          </a:p>
          <a:p>
            <a:pPr lvl="0"/>
            <a:r>
              <a:rPr lang="en-US" dirty="0"/>
              <a:t>- Employ a finer grid size to allow for tighter trace placement. A grid size of 0.025 (one-fourth of 0.1 inch) aligns with 0.1 inch components</a:t>
            </a:r>
          </a:p>
          <a:p>
            <a:pPr lvl="0"/>
            <a:r>
              <a:rPr lang="en-US" dirty="0"/>
              <a:t>- Consistently orient traces in the same direction across all copper layers. This approach streamlines error correction and trace tracking</a:t>
            </a:r>
          </a:p>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21</a:t>
            </a:fld>
            <a:endParaRPr lang="en-US" dirty="0"/>
          </a:p>
        </p:txBody>
      </p:sp>
    </p:spTree>
    <p:extLst>
      <p:ext uri="{BB962C8B-B14F-4D97-AF65-F5344CB8AC3E}">
        <p14:creationId xmlns:p14="http://schemas.microsoft.com/office/powerpoint/2010/main" val="3179352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For example, since we have a published schematic of a Flasher Circuit using the 555 Timer IC, we’ll start by selecting the Schematic View.</a:t>
            </a:r>
          </a:p>
          <a:p>
            <a:endParaRPr lang="en-US" dirty="0"/>
          </a:p>
          <a:p>
            <a:r>
              <a:rPr lang="en-US" dirty="0"/>
              <a:t>The following steps are presented in the linked video for creating a schematic of the Flasher Circuit.</a:t>
            </a:r>
          </a:p>
          <a:p>
            <a:endParaRPr lang="en-US" dirty="0"/>
          </a:p>
          <a:p>
            <a:r>
              <a:rPr lang="en-US" dirty="0"/>
              <a:t>Start by adding each of the Flasher circuit component parts by locating and dragging each part from part bins to the sc hematic page.</a:t>
            </a:r>
          </a:p>
          <a:p>
            <a:endParaRPr lang="en-US" dirty="0"/>
          </a:p>
          <a:p>
            <a:r>
              <a:rPr lang="en-US" dirty="0"/>
              <a:t>For schematics, use Net Labels to create virtual wires helps reduce the number of wires shown in the schematic.  Net Labels typically for common connections such as V and GND.</a:t>
            </a:r>
          </a:p>
          <a:p>
            <a:r>
              <a:rPr lang="en-US" dirty="0"/>
              <a:t>Let’s now create the Flasher circuit’s schematic, using parts from the Parts palette window.</a:t>
            </a:r>
          </a:p>
          <a:p>
            <a:pPr marL="232761" indent="-232761">
              <a:buAutoNum type="arabicPeriod"/>
            </a:pPr>
            <a:endParaRPr lang="en-US" dirty="0"/>
          </a:p>
          <a:p>
            <a:pPr marL="232761" indent="-232761">
              <a:buAutoNum type="arabicPeriod"/>
            </a:pPr>
            <a:r>
              <a:rPr lang="en-US" dirty="0"/>
              <a:t>Add a ILZ44N transistor by searching for ‘FET’ in the Parts palette window.  FET is a specific type of transistor. </a:t>
            </a:r>
          </a:p>
          <a:p>
            <a:pPr marL="232761" indent="-232761">
              <a:buAutoNum type="arabicPeriod"/>
            </a:pPr>
            <a:r>
              <a:rPr lang="en-US" dirty="0"/>
              <a:t>Select the first part shown in the Parts palette window and drag and place it left of the 555 IC in the circuit window  </a:t>
            </a:r>
          </a:p>
          <a:p>
            <a:pPr marL="232761" indent="-232761">
              <a:buAutoNum type="arabicPeriod"/>
            </a:pPr>
            <a:r>
              <a:rPr lang="en-US" dirty="0"/>
              <a:t>Update the part’s information</a:t>
            </a:r>
          </a:p>
          <a:p>
            <a:pPr marL="698282" lvl="1" indent="-232761">
              <a:buAutoNum type="arabicPeriod"/>
            </a:pPr>
            <a:r>
              <a:rPr lang="en-US" dirty="0"/>
              <a:t>Select the part and navigate to the Inspection palette window</a:t>
            </a:r>
          </a:p>
          <a:p>
            <a:pPr marL="698282" lvl="1" indent="-232761">
              <a:buAutoNum type="arabicPeriod"/>
            </a:pPr>
            <a:r>
              <a:rPr lang="en-US" dirty="0"/>
              <a:t>Select ‘TO220 (THT)’ for the package type.  TO220 is an 3 leg  transistor package and THT means Through Hole Technology IC.</a:t>
            </a:r>
          </a:p>
          <a:p>
            <a:pPr marL="698282" lvl="1" indent="-232761">
              <a:buAutoNum type="arabicPeriod"/>
            </a:pPr>
            <a:r>
              <a:rPr lang="en-US" dirty="0"/>
              <a:t>Enter ‘IRLZ44N’ in the ‘mn’ field </a:t>
            </a:r>
          </a:p>
          <a:p>
            <a:pPr marL="232761" indent="-232761">
              <a:buAutoNum type="arabicPeriod"/>
            </a:pPr>
            <a:r>
              <a:rPr lang="en-US" dirty="0"/>
              <a:t>Update the part’s label</a:t>
            </a:r>
          </a:p>
          <a:p>
            <a:pPr marL="698282" lvl="1" indent="-232761">
              <a:buAutoNum type="arabicPeriod"/>
            </a:pPr>
            <a:r>
              <a:rPr lang="en-US" dirty="0"/>
              <a:t>Select the transistor part again and right click the part’s label.  </a:t>
            </a:r>
          </a:p>
          <a:p>
            <a:pPr marL="698282" lvl="1" indent="-232761">
              <a:buAutoNum type="arabicPeriod"/>
            </a:pPr>
            <a:r>
              <a:rPr lang="en-US" dirty="0"/>
              <a:t>From the selection window select Display Values and then select ‘mn’ from the list. </a:t>
            </a:r>
          </a:p>
          <a:p>
            <a:pPr marL="698282" lvl="1" indent="-232761">
              <a:buAutoNum type="arabicPeriod"/>
            </a:pPr>
            <a:r>
              <a:rPr lang="en-US" dirty="0"/>
              <a:t>Right click again and select Font Size and select Tiny. </a:t>
            </a:r>
          </a:p>
          <a:p>
            <a:pPr marL="698282" lvl="1" indent="-232761">
              <a:buAutoNum type="arabicPeriod"/>
            </a:pPr>
            <a:r>
              <a:rPr lang="en-US" dirty="0"/>
              <a:t>Left click to position the part’s label below the part.</a:t>
            </a:r>
          </a:p>
          <a:p>
            <a:pPr marL="232761" indent="-232761">
              <a:buAutoNum type="arabicPeriod"/>
            </a:pPr>
            <a:r>
              <a:rPr lang="en-US" dirty="0"/>
              <a:t>Add the first resistor by searching for ‘resistor’ and selecting the first one shown in the Parts palette window.  Drag and drop this part to the schematic window.  In the Inspector window, change the resistor’s value to 47k ohms by selecting within the Resistance field.  Change the package to THT for Through Hole Technology and pin spacing to 400 mil.   Note 400 mil is 400 thousandths of an inch.  Rotate and connect this part to 555 Timer IC pin 7.  Next edit the part’s description by first selecting the part and then right clicking on the description.  Update the part description to include only the part name and resistance.  Edit the part name to R2.1 and place the description above the part.</a:t>
            </a:r>
          </a:p>
          <a:p>
            <a:pPr marL="232761" indent="-232761">
              <a:buAutoNum type="arabicPeriod"/>
            </a:pPr>
            <a:r>
              <a:rPr lang="en-US" dirty="0"/>
              <a:t>Create a 2</a:t>
            </a:r>
            <a:r>
              <a:rPr lang="en-US" baseline="30000" dirty="0"/>
              <a:t>nd</a:t>
            </a:r>
            <a:r>
              <a:rPr lang="en-US" dirty="0"/>
              <a:t> resistor using copy and paste.  Using the Inspector palette window, change part’s package to THT, pin spacing to 400 mil and resistance to 680k ohms.  Rotate and connect to pin 6 of the 555 Timer IC. </a:t>
            </a:r>
          </a:p>
          <a:p>
            <a:pPr marL="232761" indent="-232761">
              <a:buAutoNum type="arabicPeriod"/>
            </a:pPr>
            <a:r>
              <a:rPr lang="en-US" dirty="0"/>
              <a:t>Create and connect to pin 2 of the transistor the 3</a:t>
            </a:r>
            <a:r>
              <a:rPr lang="en-US" baseline="30000" dirty="0"/>
              <a:t>rd</a:t>
            </a:r>
            <a:r>
              <a:rPr lang="en-US" dirty="0"/>
              <a:t> and rotate vertically. Change the part’s specifications to THT, 400 mil and 2.2k ohms.   Update the part’s label.</a:t>
            </a:r>
          </a:p>
        </p:txBody>
      </p:sp>
      <p:sp>
        <p:nvSpPr>
          <p:cNvPr id="4" name="Slide Number Placeholder 3"/>
          <p:cNvSpPr>
            <a:spLocks noGrp="1"/>
          </p:cNvSpPr>
          <p:nvPr>
            <p:ph type="sldNum" sz="quarter" idx="5"/>
          </p:nvPr>
        </p:nvSpPr>
        <p:spPr/>
        <p:txBody>
          <a:bodyPr/>
          <a:lstStyle/>
          <a:p>
            <a:fld id="{CF69C606-0E37-405B-97A6-7812A9FDC001}" type="slidenum">
              <a:rPr lang="en-US" smtClean="0"/>
              <a:t>28</a:t>
            </a:fld>
            <a:endParaRPr lang="en-US" dirty="0"/>
          </a:p>
        </p:txBody>
      </p:sp>
    </p:spTree>
    <p:extLst>
      <p:ext uri="{BB962C8B-B14F-4D97-AF65-F5344CB8AC3E}">
        <p14:creationId xmlns:p14="http://schemas.microsoft.com/office/powerpoint/2010/main" val="2685809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For example, since we have a published schematic of a Flasher Circuit using the 555 Timer IC, we’ll start by selecting the Schematic View.</a:t>
            </a:r>
          </a:p>
          <a:p>
            <a:endParaRPr lang="en-US" dirty="0"/>
          </a:p>
          <a:p>
            <a:r>
              <a:rPr lang="en-US" dirty="0"/>
              <a:t>The following steps are presented in the linked video for creating a schematic of the Flasher Circuit.</a:t>
            </a:r>
          </a:p>
          <a:p>
            <a:endParaRPr lang="en-US" dirty="0"/>
          </a:p>
          <a:p>
            <a:r>
              <a:rPr lang="en-US" dirty="0"/>
              <a:t>Start by adding each of the Flasher circuit component parts by locating and dragging each part from part bins to the sc hematic page.</a:t>
            </a:r>
          </a:p>
          <a:p>
            <a:endParaRPr lang="en-US" dirty="0"/>
          </a:p>
          <a:p>
            <a:r>
              <a:rPr lang="en-US" dirty="0"/>
              <a:t>For schematics, use Net Labels to create virtual wires helps reduce the number of wires shown in the schematic.  Net Labels typically for common connections such as V and GND.</a:t>
            </a:r>
          </a:p>
          <a:p>
            <a:r>
              <a:rPr lang="en-US" dirty="0"/>
              <a:t>Let’s now create the Flasher circuit’s schematic, using parts from the Parts palette window.</a:t>
            </a:r>
          </a:p>
          <a:p>
            <a:pPr marL="232761" indent="-232761">
              <a:buAutoNum type="arabicPeriod"/>
            </a:pPr>
            <a:endParaRPr lang="en-US" dirty="0"/>
          </a:p>
          <a:p>
            <a:pPr marL="232761" indent="-232761">
              <a:buAutoNum type="arabicPeriod"/>
            </a:pPr>
            <a:r>
              <a:rPr lang="en-US" dirty="0"/>
              <a:t>Add a ILZ44N transistor by searching for ‘FET’ in the Parts palette window.  FET is a specific type of transistor. </a:t>
            </a:r>
          </a:p>
          <a:p>
            <a:pPr marL="232761" indent="-232761">
              <a:buAutoNum type="arabicPeriod"/>
            </a:pPr>
            <a:r>
              <a:rPr lang="en-US" dirty="0"/>
              <a:t>Select the first part shown in the Parts palette window and drag and place it left of the 555 IC in the circuit window  </a:t>
            </a:r>
          </a:p>
          <a:p>
            <a:pPr marL="232761" indent="-232761">
              <a:buAutoNum type="arabicPeriod"/>
            </a:pPr>
            <a:r>
              <a:rPr lang="en-US" dirty="0"/>
              <a:t>Update the part’s information</a:t>
            </a:r>
          </a:p>
          <a:p>
            <a:pPr marL="698282" lvl="1" indent="-232761">
              <a:buAutoNum type="arabicPeriod"/>
            </a:pPr>
            <a:r>
              <a:rPr lang="en-US" dirty="0"/>
              <a:t>Select the part and navigate to the Inspection palette window</a:t>
            </a:r>
          </a:p>
          <a:p>
            <a:pPr marL="698282" lvl="1" indent="-232761">
              <a:buAutoNum type="arabicPeriod"/>
            </a:pPr>
            <a:r>
              <a:rPr lang="en-US" dirty="0"/>
              <a:t>Select ‘TO220 (THT)’ for the package type.  TO220 is an 3 leg  transistor package and THT means Through Hole Technology IC.</a:t>
            </a:r>
          </a:p>
          <a:p>
            <a:pPr marL="698282" lvl="1" indent="-232761">
              <a:buAutoNum type="arabicPeriod"/>
            </a:pPr>
            <a:r>
              <a:rPr lang="en-US" dirty="0"/>
              <a:t>Enter ‘IRLZ44N’ in the ‘mn’ field </a:t>
            </a:r>
          </a:p>
          <a:p>
            <a:pPr marL="232761" indent="-232761">
              <a:buAutoNum type="arabicPeriod"/>
            </a:pPr>
            <a:r>
              <a:rPr lang="en-US" dirty="0"/>
              <a:t>Update the part’s label</a:t>
            </a:r>
          </a:p>
          <a:p>
            <a:pPr marL="698282" lvl="1" indent="-232761">
              <a:buAutoNum type="arabicPeriod"/>
            </a:pPr>
            <a:r>
              <a:rPr lang="en-US" dirty="0"/>
              <a:t>Select the transistor part again and right click the part’s label.  </a:t>
            </a:r>
          </a:p>
          <a:p>
            <a:pPr marL="698282" lvl="1" indent="-232761">
              <a:buAutoNum type="arabicPeriod"/>
            </a:pPr>
            <a:r>
              <a:rPr lang="en-US" dirty="0"/>
              <a:t>From the selection window select Display Values and then select ‘mn’ from the list. </a:t>
            </a:r>
          </a:p>
          <a:p>
            <a:pPr marL="698282" lvl="1" indent="-232761">
              <a:buAutoNum type="arabicPeriod"/>
            </a:pPr>
            <a:r>
              <a:rPr lang="en-US" dirty="0"/>
              <a:t>Right click again and select Font Size and select Tiny. </a:t>
            </a:r>
          </a:p>
          <a:p>
            <a:pPr marL="698282" lvl="1" indent="-232761">
              <a:buAutoNum type="arabicPeriod"/>
            </a:pPr>
            <a:r>
              <a:rPr lang="en-US" dirty="0"/>
              <a:t>Left click to position the part’s label below the part.</a:t>
            </a:r>
          </a:p>
          <a:p>
            <a:pPr marL="232761" indent="-232761">
              <a:buAutoNum type="arabicPeriod"/>
            </a:pPr>
            <a:r>
              <a:rPr lang="en-US" dirty="0"/>
              <a:t>Add the first resistor by searching for ‘resistor’ and selecting the first one shown in the Parts palette window.  Drag and drop this part to the schematic window.  In the Inspector window, change the resistor’s value to 47k ohms by selecting within the Resistance field.  Change the package to THT for Through Hole Technology and pin spacing to 400 mil.   Note 400 mil is 400 thousandths of an inch.  Rotate and connect this part to 555 Timer IC pin 7.  Next edit the part’s description by first selecting the part and then right clicking on the description.  Update the part description to include only the part name and resistance.  Edit the part name to R2.1 and place the description above the part.</a:t>
            </a:r>
          </a:p>
          <a:p>
            <a:pPr marL="232761" indent="-232761">
              <a:buAutoNum type="arabicPeriod"/>
            </a:pPr>
            <a:r>
              <a:rPr lang="en-US" dirty="0"/>
              <a:t>Create a 2</a:t>
            </a:r>
            <a:r>
              <a:rPr lang="en-US" baseline="30000" dirty="0"/>
              <a:t>nd</a:t>
            </a:r>
            <a:r>
              <a:rPr lang="en-US" dirty="0"/>
              <a:t> resistor using copy and paste.  Using the Inspector palette window, change part’s package to THT, pin spacing to 400 mil and resistance to 680k ohms.  Rotate and connect to pin 6 of the 555 Timer IC. </a:t>
            </a:r>
          </a:p>
          <a:p>
            <a:pPr marL="232761" indent="-232761">
              <a:buAutoNum type="arabicPeriod"/>
            </a:pPr>
            <a:r>
              <a:rPr lang="en-US" dirty="0"/>
              <a:t>Create and connect to pin 2 of the transistor the 3</a:t>
            </a:r>
            <a:r>
              <a:rPr lang="en-US" baseline="30000" dirty="0"/>
              <a:t>rd</a:t>
            </a:r>
            <a:r>
              <a:rPr lang="en-US" dirty="0"/>
              <a:t> and rotate vertically. Change the part’s specifications to THT, 400 mil and 2.2k ohms.   Update the part’s label.</a:t>
            </a:r>
          </a:p>
        </p:txBody>
      </p:sp>
      <p:sp>
        <p:nvSpPr>
          <p:cNvPr id="4" name="Slide Number Placeholder 3"/>
          <p:cNvSpPr>
            <a:spLocks noGrp="1"/>
          </p:cNvSpPr>
          <p:nvPr>
            <p:ph type="sldNum" sz="quarter" idx="5"/>
          </p:nvPr>
        </p:nvSpPr>
        <p:spPr/>
        <p:txBody>
          <a:bodyPr/>
          <a:lstStyle/>
          <a:p>
            <a:fld id="{CF69C606-0E37-405B-97A6-7812A9FDC001}" type="slidenum">
              <a:rPr lang="en-US" smtClean="0"/>
              <a:t>29</a:t>
            </a:fld>
            <a:endParaRPr lang="en-US" dirty="0"/>
          </a:p>
        </p:txBody>
      </p:sp>
    </p:spTree>
    <p:extLst>
      <p:ext uri="{BB962C8B-B14F-4D97-AF65-F5344CB8AC3E}">
        <p14:creationId xmlns:p14="http://schemas.microsoft.com/office/powerpoint/2010/main" val="3428240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over the arrangement of components for the Flasher Circuit PCB, considering technical details:</a:t>
            </a:r>
          </a:p>
          <a:p>
            <a:endParaRPr lang="en-US" dirty="0"/>
          </a:p>
          <a:p>
            <a:r>
              <a:rPr lang="en-US" dirty="0"/>
              <a:t>1. As per the specified criteria, the PCB board must fit into a UM50 PCB housing, necessitating the adjustment of the board's height to 50mm. To provide ample space for component placement, the width is set at 30mm. To achieve this resizing, access the board image (gray area) and modify the shape parameters within the Inspector palette window.</a:t>
            </a:r>
          </a:p>
          <a:p>
            <a:endParaRPr lang="en-US" dirty="0"/>
          </a:p>
          <a:p>
            <a:r>
              <a:rPr lang="en-US" dirty="0"/>
              <a:t>2. Four drill holes with a diameter of 3.2mm are positioned in the corners of the PCB to accommodate the attachment of 3mm screws or standoffs. The drill hole component can be located by searching for 'hole' and can be placed by dragging the 'yellow ring' icon onto the PCB. Using the Inspector Palette, resize the hole diameter to 3.2mm with a ring thickness of 0.</a:t>
            </a:r>
          </a:p>
          <a:p>
            <a:endParaRPr lang="en-US" dirty="0"/>
          </a:p>
          <a:p>
            <a:r>
              <a:rPr lang="en-US" dirty="0"/>
              <a:t>3. Install and orientate a set of 2 and 3 pin headers, along with screw/spring terminal connectors at the upper section of the PCB. This configuration enables users to connect wires in an upward direction, away from the housing. These connectors are appropriately labeled to signify their purpose. To establish connectivity, traces are added to link the pin header connectors with the screw/spring connectors.</a:t>
            </a:r>
          </a:p>
          <a:p>
            <a:endParaRPr lang="en-US" dirty="0"/>
          </a:p>
          <a:p>
            <a:r>
              <a:rPr lang="en-US" dirty="0"/>
              <a:t>4. Position the 555 Timer IC on the right side of the board and adjust its orientation to optimize direct connections with other components.</a:t>
            </a:r>
          </a:p>
          <a:p>
            <a:endParaRPr lang="en-US" dirty="0"/>
          </a:p>
          <a:p>
            <a:r>
              <a:rPr lang="en-US" dirty="0"/>
              <a:t>5. Situate the Transistor on the right side of the board and rotate it to facilitate direct connections.</a:t>
            </a:r>
          </a:p>
          <a:p>
            <a:endParaRPr lang="en-US" dirty="0"/>
          </a:p>
          <a:p>
            <a:r>
              <a:rPr lang="en-US" dirty="0"/>
              <a:t>6. Place the trim pot in the lower right corner, employing rotation to allow convenient access to the trim knob.</a:t>
            </a:r>
          </a:p>
          <a:p>
            <a:endParaRPr lang="en-US" dirty="0"/>
          </a:p>
          <a:p>
            <a:r>
              <a:rPr lang="en-US" dirty="0"/>
              <a:t>7. Provide labels for all parts. Each label is to be positioned near its corresponding component, displaying the designator and part value. Make sure to adjust the orientation of the labels in the same direction for readability.</a:t>
            </a:r>
          </a:p>
          <a:p>
            <a:endParaRPr lang="en-US" dirty="0"/>
          </a:p>
          <a:p>
            <a:r>
              <a:rPr lang="en-US" dirty="0"/>
              <a:t>8. Convert each Ratsnest Line into a trace by clicking on it. Right click a trace and add bendpoints along each trace's path to establish routing. Vertical traces are positioned on the top copper layer, while horizontal traces are located on the bottom layer. Bendpoints are transformed into vias, enabling traces to traverse between the top and bottom layers.  Note that a via is a copper lined hole connecting top and bottom traces.</a:t>
            </a:r>
          </a:p>
          <a:p>
            <a:endParaRPr lang="en-US" dirty="0"/>
          </a:p>
          <a:p>
            <a:r>
              <a:rPr lang="en-US" dirty="0"/>
              <a:t>10. To add text on the back of the PCB, employ the 'logo' component. Search for the 'logo' part and choose the one specifically designed for text on the silkscreen layer. Ensure not to select an image intended for the copper layer. This will allow appropriate textual information to be included on the silkscreen layer located on the PCB’s back surface.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30</a:t>
            </a:fld>
            <a:endParaRPr lang="en-US" dirty="0"/>
          </a:p>
        </p:txBody>
      </p:sp>
    </p:spTree>
    <p:extLst>
      <p:ext uri="{BB962C8B-B14F-4D97-AF65-F5344CB8AC3E}">
        <p14:creationId xmlns:p14="http://schemas.microsoft.com/office/powerpoint/2010/main" val="3158644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the components fit correctly on your PCB before placing an order. You can do this by using a printed PCB for verification. Here's how:</a:t>
            </a:r>
          </a:p>
          <a:p>
            <a:endParaRPr lang="en-US" dirty="0"/>
          </a:p>
          <a:p>
            <a:r>
              <a:rPr lang="en-US" dirty="0"/>
              <a:t>1. Open Fritzing and choose whether you want to see the top or bottom view along with the layers. For instance, select the top view and top layer.</a:t>
            </a:r>
          </a:p>
          <a:p>
            <a:endParaRPr lang="en-US" dirty="0"/>
          </a:p>
          <a:p>
            <a:r>
              <a:rPr lang="en-US" dirty="0"/>
              <a:t>2. Print the PCB in its actual size by clicking on "File," then choose "Print."</a:t>
            </a:r>
          </a:p>
          <a:p>
            <a:endParaRPr lang="en-US" dirty="0"/>
          </a:p>
          <a:p>
            <a:r>
              <a:rPr lang="en-US" dirty="0"/>
              <a:t>3. Place the printed PCB on a soft surface, like foam board, and gently push the PTH components into the paper to check if there's enough clearance.</a:t>
            </a:r>
          </a:p>
          <a:p>
            <a:endParaRPr lang="en-US" dirty="0"/>
          </a:p>
          <a:p>
            <a:r>
              <a:rPr lang="en-US" dirty="0"/>
              <a:t>4. Also, ensure that screws and terminals have the necessary clearances.</a:t>
            </a:r>
          </a:p>
          <a:p>
            <a:endParaRPr lang="en-US" dirty="0"/>
          </a:p>
          <a:p>
            <a:r>
              <a:rPr lang="en-US" dirty="0"/>
              <a:t>5. Verify that all labels are clearly visible.</a:t>
            </a:r>
          </a:p>
          <a:p>
            <a:endParaRPr lang="en-US" dirty="0"/>
          </a:p>
          <a:p>
            <a:r>
              <a:rPr lang="en-US" dirty="0"/>
              <a:t>Once you've confirmed everything looks good on the printed PCB, proceed to the fabricator's website. Most fabricators offer similar options for creating PCBs, but keep in mind that the production costs and shipping times can vary. Be sure to check the details before placing your order.</a:t>
            </a:r>
          </a:p>
          <a:p>
            <a:endParaRPr lang="en-US" dirty="0"/>
          </a:p>
          <a:p>
            <a:r>
              <a:rPr lang="en-US" b="0" i="0" dirty="0">
                <a:solidFill>
                  <a:srgbClr val="374151"/>
                </a:solidFill>
                <a:effectLst/>
                <a:latin typeface="Söhne"/>
              </a:rPr>
              <a:t>In general, JLCPCB offers the most competitive PCB pricing, but it's worth noting that their shipping times may be longer.</a:t>
            </a:r>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33</a:t>
            </a:fld>
            <a:endParaRPr lang="en-US" dirty="0"/>
          </a:p>
        </p:txBody>
      </p:sp>
    </p:spTree>
    <p:extLst>
      <p:ext uri="{BB962C8B-B14F-4D97-AF65-F5344CB8AC3E}">
        <p14:creationId xmlns:p14="http://schemas.microsoft.com/office/powerpoint/2010/main" val="3903396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Gerber File is a collection of files contained within a ZIP file, which together describe the various layers of a PCB, such as copper top and bottom, silkscreen top and bottom, drill holes, and more. Each file within the ZIP corresponds to a specific layer, and the file extension helps the fabricator identify the layer's purpose.</a:t>
            </a:r>
          </a:p>
          <a:p>
            <a:endParaRPr lang="en-US" dirty="0"/>
          </a:p>
          <a:p>
            <a:r>
              <a:rPr lang="en-US" dirty="0"/>
              <a:t>To generate the required Gerber files from Fritzing, follow these steps:</a:t>
            </a:r>
          </a:p>
          <a:p>
            <a:r>
              <a:rPr lang="en-US" dirty="0"/>
              <a:t>1. Go to the top menu and select "File," then choose "Export," and click on "Production."</a:t>
            </a:r>
          </a:p>
          <a:p>
            <a:r>
              <a:rPr lang="en-US" dirty="0"/>
              <a:t>2. Next, select "Extended Gerber (RS-274X)" and designate a folder as the output location.</a:t>
            </a:r>
          </a:p>
          <a:p>
            <a:r>
              <a:rPr lang="en-US" dirty="0"/>
              <a:t>3. If you are working on multiple circuit designs, create a separate folder for each design, usually named after the corresponding Fritzing sketch.</a:t>
            </a:r>
          </a:p>
          <a:p>
            <a:endParaRPr lang="en-US" dirty="0"/>
          </a:p>
          <a:p>
            <a:r>
              <a:rPr lang="en-US" dirty="0"/>
              <a:t>Finally, open the designated folder in Windows File Explorer, select all the generated files, and compress them into a ZIP folder. Rename the ZIP file to match the sketch name since this name will be used by the fabricator in the order history.</a:t>
            </a:r>
          </a:p>
        </p:txBody>
      </p:sp>
      <p:sp>
        <p:nvSpPr>
          <p:cNvPr id="4" name="Slide Number Placeholder 3"/>
          <p:cNvSpPr>
            <a:spLocks noGrp="1"/>
          </p:cNvSpPr>
          <p:nvPr>
            <p:ph type="sldNum" sz="quarter" idx="5"/>
          </p:nvPr>
        </p:nvSpPr>
        <p:spPr/>
        <p:txBody>
          <a:bodyPr/>
          <a:lstStyle/>
          <a:p>
            <a:fld id="{CF69C606-0E37-405B-97A6-7812A9FDC001}" type="slidenum">
              <a:rPr lang="en-US" smtClean="0"/>
              <a:t>35</a:t>
            </a:fld>
            <a:endParaRPr lang="en-US" dirty="0"/>
          </a:p>
        </p:txBody>
      </p:sp>
    </p:spTree>
    <p:extLst>
      <p:ext uri="{BB962C8B-B14F-4D97-AF65-F5344CB8AC3E}">
        <p14:creationId xmlns:p14="http://schemas.microsoft.com/office/powerpoint/2010/main" val="391736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walk through the PCB order process with JLCPCB, the fabricator, by visiting their website jlcpcb.com.</a:t>
            </a:r>
          </a:p>
          <a:p>
            <a:endParaRPr lang="en-US" dirty="0"/>
          </a:p>
          <a:p>
            <a:r>
              <a:rPr lang="en-US" dirty="0"/>
              <a:t>To begin, if you don't have an account, you can create one by clicking on the Sign In icon and selecting "Start Here." If you already have an account, simply sign in. Using your existing Google account can streamline the account creation and sign-in process.</a:t>
            </a:r>
          </a:p>
          <a:p>
            <a:endParaRPr lang="en-US" dirty="0"/>
          </a:p>
          <a:p>
            <a:r>
              <a:rPr lang="en-US" dirty="0"/>
              <a:t>Now, there are multiple methods available to initiate a new PCB quote:</a:t>
            </a:r>
          </a:p>
          <a:p>
            <a:endParaRPr lang="en-US" dirty="0"/>
          </a:p>
          <a:p>
            <a:r>
              <a:rPr lang="en-US" dirty="0"/>
              <a:t>1. Click on "Order now" from the top menu.</a:t>
            </a:r>
          </a:p>
          <a:p>
            <a:r>
              <a:rPr lang="en-US" dirty="0"/>
              <a:t>2. Click the "Instant Quote" button located at the bottom right of the page.</a:t>
            </a:r>
          </a:p>
          <a:p>
            <a:r>
              <a:rPr lang="en-US" dirty="0"/>
              <a:t>3. Alternatively, you can click "Add Gerber file" at the bottom left of the page.</a:t>
            </a:r>
          </a:p>
          <a:p>
            <a:endParaRPr lang="en-US" dirty="0"/>
          </a:p>
          <a:p>
            <a:r>
              <a:rPr lang="en-US" dirty="0"/>
              <a:t>To get started with the Gerber file upload, click the "Add Gerber File" button. This file should be the Windows compressed ZIP file that you created earlier using Fritzing when selecting "Export for Production.“</a:t>
            </a:r>
          </a:p>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36</a:t>
            </a:fld>
            <a:endParaRPr lang="en-US" dirty="0"/>
          </a:p>
        </p:txBody>
      </p:sp>
    </p:spTree>
    <p:extLst>
      <p:ext uri="{BB962C8B-B14F-4D97-AF65-F5344CB8AC3E}">
        <p14:creationId xmlns:p14="http://schemas.microsoft.com/office/powerpoint/2010/main" val="631144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Gerber file is uploaded, you'll be able to view the top and bottom views of the PCB, along with the number of layers and dimensions. This information is automatically extracted from the Gerber files.</a:t>
            </a:r>
          </a:p>
          <a:p>
            <a:endParaRPr lang="en-US" dirty="0"/>
          </a:p>
          <a:p>
            <a:r>
              <a:rPr lang="en-US" dirty="0"/>
              <a:t>Now, let's go through the typical updates you might make on this page while ordering your PCB:</a:t>
            </a:r>
          </a:p>
          <a:p>
            <a:endParaRPr lang="en-US" dirty="0"/>
          </a:p>
          <a:p>
            <a:r>
              <a:rPr lang="en-US" dirty="0"/>
              <a:t>- On the right side of the web page, you'll find the cost of the boards, which is updated in real-time as you make selections.</a:t>
            </a:r>
          </a:p>
          <a:p>
            <a:endParaRPr lang="en-US" dirty="0"/>
          </a:p>
          <a:p>
            <a:r>
              <a:rPr lang="en-US" dirty="0"/>
              <a:t>- Each input field has a helpful help icon next to it, providing valuable information for your selection.</a:t>
            </a:r>
          </a:p>
          <a:p>
            <a:endParaRPr lang="en-US" dirty="0"/>
          </a:p>
          <a:p>
            <a:r>
              <a:rPr lang="en-US" dirty="0"/>
              <a:t>- The Base Material for most PCB boards is FR-4, which is the default option. It's a rigid board with a specified color and thickness below.</a:t>
            </a:r>
          </a:p>
          <a:p>
            <a:endParaRPr lang="en-US" dirty="0"/>
          </a:p>
          <a:p>
            <a:r>
              <a:rPr lang="en-US" dirty="0"/>
              <a:t>- Usually, the number of Layers and dimensions remain unchanged since they are determined by the PCB design created earlier in Fritzing.</a:t>
            </a:r>
          </a:p>
          <a:p>
            <a:endParaRPr lang="en-US" dirty="0"/>
          </a:p>
          <a:p>
            <a:r>
              <a:rPr lang="en-US" dirty="0"/>
              <a:t>- The PCB Quantity is ordered in multiples of 5. Increasing the quantity may slightly raise the production and shipping costs.</a:t>
            </a:r>
          </a:p>
          <a:p>
            <a:endParaRPr lang="en-US" dirty="0"/>
          </a:p>
          <a:p>
            <a:r>
              <a:rPr lang="en-US" dirty="0"/>
              <a:t>- The default thickness for most PCBs is 1.6mm. Opting for thinner boards might reduce shipping costs, but selecting 0.4mm or 0.6mm will incur higher production expenses.</a:t>
            </a:r>
          </a:p>
          <a:p>
            <a:endParaRPr lang="en-US" dirty="0"/>
          </a:p>
          <a:p>
            <a:r>
              <a:rPr lang="en-US" dirty="0"/>
              <a:t>- The default color is green, and other colors are available at the same cost. However, non-green colors might add 1-2 days to the production time. Additionally, JLCPCB selects the appropriate silkscreen color (white or black) based on the board color.</a:t>
            </a:r>
          </a:p>
          <a:p>
            <a:endParaRPr lang="en-US" dirty="0"/>
          </a:p>
          <a:p>
            <a:r>
              <a:rPr lang="en-US" dirty="0"/>
              <a:t>- The remaining options usually have defaults that don't need to be changed.</a:t>
            </a:r>
          </a:p>
          <a:p>
            <a:endParaRPr lang="en-US" dirty="0"/>
          </a:p>
          <a:p>
            <a:r>
              <a:rPr lang="en-US" dirty="0"/>
              <a:t>- At the bottom, you have the option to choose whether JLCPCB should assemble the PCB for you. More details about this service can be found later in the presentation, which may require 2 spreadsheet files defining information about each PCB component and its location.</a:t>
            </a:r>
          </a:p>
          <a:p>
            <a:endParaRPr lang="en-US" dirty="0"/>
          </a:p>
          <a:p>
            <a:pPr marL="174570" indent="-174570">
              <a:buFontTx/>
              <a:buChar char="-"/>
            </a:pPr>
            <a:r>
              <a:rPr lang="en-US" dirty="0"/>
              <a:t>If you are using SMD components, requesting a stencil can greatly aid the soldering process. There will be a section in the presentation about soldering SMD components using stencils, providing more information on this topic.</a:t>
            </a:r>
          </a:p>
          <a:p>
            <a:pPr marL="174570" indent="-174570">
              <a:buFontTx/>
              <a:buChar char="-"/>
            </a:pPr>
            <a:endParaRPr lang="en-US" dirty="0"/>
          </a:p>
          <a:p>
            <a:pPr defTabSz="931042"/>
            <a:r>
              <a:rPr lang="en-US" b="0" i="0" dirty="0">
                <a:solidFill>
                  <a:srgbClr val="374151"/>
                </a:solidFill>
                <a:effectLst/>
                <a:latin typeface="Söhne"/>
              </a:rPr>
              <a:t>Once you have specified all the PCB specifics, follow these steps to place your order:</a:t>
            </a:r>
          </a:p>
          <a:p>
            <a:pPr defTabSz="931042"/>
            <a:endParaRPr lang="en-US" b="0" i="0" dirty="0">
              <a:solidFill>
                <a:srgbClr val="374151"/>
              </a:solidFill>
              <a:effectLst/>
              <a:latin typeface="Söhne"/>
            </a:endParaRPr>
          </a:p>
          <a:p>
            <a:pPr defTabSz="931042"/>
            <a:r>
              <a:rPr lang="en-US" b="0" i="0" dirty="0">
                <a:solidFill>
                  <a:srgbClr val="374151"/>
                </a:solidFill>
                <a:effectLst/>
                <a:latin typeface="Söhne"/>
              </a:rPr>
              <a:t>1. On the right side of the web page, choose your preferred shipping option and then click "Add to Cart."</a:t>
            </a:r>
          </a:p>
          <a:p>
            <a:pPr defTabSz="931042"/>
            <a:endParaRPr lang="en-US" b="0" i="0" dirty="0">
              <a:solidFill>
                <a:srgbClr val="374151"/>
              </a:solidFill>
              <a:effectLst/>
              <a:latin typeface="Söhne"/>
            </a:endParaRPr>
          </a:p>
          <a:p>
            <a:pPr defTabSz="931042"/>
            <a:r>
              <a:rPr lang="en-US" b="0" i="0" dirty="0">
                <a:solidFill>
                  <a:srgbClr val="374151"/>
                </a:solidFill>
                <a:effectLst/>
                <a:latin typeface="Söhne"/>
              </a:rPr>
              <a:t>2. Proceed to "View Cart," where you have the option to view the order details, edit the order, or delete it if needed.</a:t>
            </a:r>
          </a:p>
          <a:p>
            <a:pPr defTabSz="931042"/>
            <a:endParaRPr lang="en-US" b="0" i="0" dirty="0">
              <a:solidFill>
                <a:srgbClr val="374151"/>
              </a:solidFill>
              <a:effectLst/>
              <a:latin typeface="Söhne"/>
            </a:endParaRPr>
          </a:p>
          <a:p>
            <a:pPr defTabSz="931042"/>
            <a:r>
              <a:rPr lang="en-US" b="0" i="0" dirty="0">
                <a:solidFill>
                  <a:srgbClr val="374151"/>
                </a:solidFill>
                <a:effectLst/>
                <a:latin typeface="Söhne"/>
              </a:rPr>
              <a:t>3. Click on "Secure Checkout" to proceed with the payment process.</a:t>
            </a:r>
          </a:p>
          <a:p>
            <a:pPr defTabSz="931042"/>
            <a:endParaRPr lang="en-US" b="0" i="0" dirty="0">
              <a:solidFill>
                <a:srgbClr val="374151"/>
              </a:solidFill>
              <a:effectLst/>
              <a:latin typeface="Söhne"/>
            </a:endParaRPr>
          </a:p>
          <a:p>
            <a:pPr defTabSz="931042"/>
            <a:r>
              <a:rPr lang="en-US" b="0" i="0" dirty="0">
                <a:solidFill>
                  <a:srgbClr val="374151"/>
                </a:solidFill>
                <a:effectLst/>
                <a:latin typeface="Söhne"/>
              </a:rPr>
              <a:t>4. After completing the checkout process, your order will appear in the Order History section, which you can access by clicking on the profile ICON and selecting "Order History."</a:t>
            </a:r>
          </a:p>
          <a:p>
            <a:pPr defTabSz="931042"/>
            <a:endParaRPr lang="en-US" b="0" i="0" dirty="0">
              <a:solidFill>
                <a:srgbClr val="374151"/>
              </a:solidFill>
              <a:effectLst/>
              <a:latin typeface="Söhne"/>
            </a:endParaRPr>
          </a:p>
          <a:p>
            <a:pPr defTabSz="931042"/>
            <a:r>
              <a:rPr lang="en-US" b="0" i="0" dirty="0">
                <a:solidFill>
                  <a:srgbClr val="374151"/>
                </a:solidFill>
                <a:effectLst/>
                <a:latin typeface="Söhne"/>
              </a:rPr>
              <a:t>Please note that there is a short period of time after placing the order during which it can be cancelled before it is approved for production. Additionally, you can add additional quotes to your order before it is finalized and completed.</a:t>
            </a:r>
          </a:p>
          <a:p>
            <a:pPr marL="174570" indent="-174570" defTabSz="931042">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37</a:t>
            </a:fld>
            <a:endParaRPr lang="en-US" dirty="0"/>
          </a:p>
        </p:txBody>
      </p:sp>
    </p:spTree>
    <p:extLst>
      <p:ext uri="{BB962C8B-B14F-4D97-AF65-F5344CB8AC3E}">
        <p14:creationId xmlns:p14="http://schemas.microsoft.com/office/powerpoint/2010/main" val="3942554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43</a:t>
            </a:fld>
            <a:endParaRPr lang="en-US" dirty="0"/>
          </a:p>
        </p:txBody>
      </p:sp>
    </p:spTree>
    <p:extLst>
      <p:ext uri="{BB962C8B-B14F-4D97-AF65-F5344CB8AC3E}">
        <p14:creationId xmlns:p14="http://schemas.microsoft.com/office/powerpoint/2010/main" val="3205814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3</a:t>
            </a:fld>
            <a:endParaRPr lang="en-US" dirty="0"/>
          </a:p>
        </p:txBody>
      </p:sp>
    </p:spTree>
    <p:extLst>
      <p:ext uri="{BB962C8B-B14F-4D97-AF65-F5344CB8AC3E}">
        <p14:creationId xmlns:p14="http://schemas.microsoft.com/office/powerpoint/2010/main" val="3254307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44</a:t>
            </a:fld>
            <a:endParaRPr lang="en-US" dirty="0"/>
          </a:p>
        </p:txBody>
      </p:sp>
    </p:spTree>
    <p:extLst>
      <p:ext uri="{BB962C8B-B14F-4D97-AF65-F5344CB8AC3E}">
        <p14:creationId xmlns:p14="http://schemas.microsoft.com/office/powerpoint/2010/main" val="3672601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63</a:t>
            </a:fld>
            <a:endParaRPr lang="en-US" dirty="0"/>
          </a:p>
        </p:txBody>
      </p:sp>
    </p:spTree>
    <p:extLst>
      <p:ext uri="{BB962C8B-B14F-4D97-AF65-F5344CB8AC3E}">
        <p14:creationId xmlns:p14="http://schemas.microsoft.com/office/powerpoint/2010/main" val="1859237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65</a:t>
            </a:fld>
            <a:endParaRPr lang="en-US" dirty="0"/>
          </a:p>
        </p:txBody>
      </p:sp>
    </p:spTree>
    <p:extLst>
      <p:ext uri="{BB962C8B-B14F-4D97-AF65-F5344CB8AC3E}">
        <p14:creationId xmlns:p14="http://schemas.microsoft.com/office/powerpoint/2010/main" val="1346226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4</a:t>
            </a:fld>
            <a:endParaRPr lang="en-US" dirty="0"/>
          </a:p>
        </p:txBody>
      </p:sp>
    </p:spTree>
    <p:extLst>
      <p:ext uri="{BB962C8B-B14F-4D97-AF65-F5344CB8AC3E}">
        <p14:creationId xmlns:p14="http://schemas.microsoft.com/office/powerpoint/2010/main" val="297081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quickly</a:t>
            </a:r>
            <a:r>
              <a:rPr lang="en-US" baseline="0" dirty="0"/>
              <a:t> why you may want to create your own PCB</a:t>
            </a:r>
          </a:p>
          <a:p>
            <a:pPr marL="174570" indent="-174570">
              <a:buFont typeface="Arial" panose="020B0604020202020204" pitchFamily="34" charset="0"/>
              <a:buChar char="•"/>
            </a:pPr>
            <a:r>
              <a:rPr lang="en-US" dirty="0"/>
              <a:t>The circuit design we require is not readily available in the commercial market. For instance, you may come across a circuit example in a model railroad blog or publication that you would like to utilize</a:t>
            </a:r>
          </a:p>
          <a:p>
            <a:pPr marL="174570" indent="-174570" defTabSz="931042">
              <a:buFont typeface="Arial" panose="020B0604020202020204" pitchFamily="34" charset="0"/>
              <a:buChar char="•"/>
              <a:defRPr/>
            </a:pPr>
            <a:r>
              <a:rPr lang="en-US" dirty="0"/>
              <a:t>Adapting a circuit to your layout requirements.  For example, changing terminal connectors to spring terminals or Molex connections</a:t>
            </a:r>
          </a:p>
          <a:p>
            <a:pPr marL="174570" indent="-174570" defTabSz="931042">
              <a:buFont typeface="Arial" panose="020B0604020202020204" pitchFamily="34" charset="0"/>
              <a:buChar char="•"/>
              <a:defRPr/>
            </a:pPr>
            <a:r>
              <a:rPr lang="en-US" dirty="0"/>
              <a:t>Adding controls via Tactile buttons and DIP switches</a:t>
            </a:r>
          </a:p>
          <a:p>
            <a:pPr marL="174570" indent="-174570">
              <a:buFont typeface="Arial" panose="020B0604020202020204" pitchFamily="34" charset="0"/>
              <a:buChar char="•"/>
            </a:pPr>
            <a:r>
              <a:rPr lang="en-US" dirty="0"/>
              <a:t>Adding functionality by combining an Arduino and circuit on the same PCB</a:t>
            </a:r>
          </a:p>
          <a:p>
            <a:pPr marL="174570" indent="-174570">
              <a:buFont typeface="Arial" panose="020B0604020202020204" pitchFamily="34" charset="0"/>
              <a:buChar char="•"/>
            </a:pPr>
            <a:r>
              <a:rPr lang="en-US" dirty="0"/>
              <a:t>PCB  modifications to accommodate mounting or space requirements.  For examples, adding holes for screws/standoffs, resizing for a PCB housing.</a:t>
            </a:r>
          </a:p>
        </p:txBody>
      </p:sp>
      <p:sp>
        <p:nvSpPr>
          <p:cNvPr id="4" name="Slide Number Placeholder 3"/>
          <p:cNvSpPr>
            <a:spLocks noGrp="1"/>
          </p:cNvSpPr>
          <p:nvPr>
            <p:ph type="sldNum" sz="quarter" idx="5"/>
          </p:nvPr>
        </p:nvSpPr>
        <p:spPr/>
        <p:txBody>
          <a:bodyPr/>
          <a:lstStyle/>
          <a:p>
            <a:fld id="{CF69C606-0E37-405B-97A6-7812A9FDC001}" type="slidenum">
              <a:rPr lang="en-US" smtClean="0"/>
              <a:t>5</a:t>
            </a:fld>
            <a:endParaRPr lang="en-US" dirty="0"/>
          </a:p>
        </p:txBody>
      </p:sp>
    </p:spTree>
    <p:extLst>
      <p:ext uri="{BB962C8B-B14F-4D97-AF65-F5344CB8AC3E}">
        <p14:creationId xmlns:p14="http://schemas.microsoft.com/office/powerpoint/2010/main" val="3598196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PCB stands for printed circuit board.  </a:t>
            </a:r>
          </a:p>
          <a:p>
            <a:endParaRPr lang="en-US" dirty="0"/>
          </a:p>
          <a:p>
            <a:r>
              <a:rPr lang="en-US" dirty="0"/>
              <a:t>A PCB provides electrical connectivity between electrical components installed on the PCB.</a:t>
            </a:r>
          </a:p>
          <a:p>
            <a:endParaRPr lang="en-US" dirty="0"/>
          </a:p>
          <a:p>
            <a:r>
              <a:rPr lang="en-US" dirty="0"/>
              <a:t>PCB are created in layers, multiple layers of copper for connectivity.  Fritzing supports a top and optimal bottom layer of copper.  Other PCB editors might support more layers.  Fabricators can support production of boards with many layers of copper.</a:t>
            </a:r>
          </a:p>
          <a:p>
            <a:endParaRPr lang="en-US" dirty="0"/>
          </a:p>
          <a:p>
            <a:r>
              <a:rPr lang="en-US" dirty="0"/>
              <a:t>The range of a PCB  size is determined by the editor and the fabricator.  Fritzing and JLCPCB support PCB sizes from 5mm to 500mm.  JLCBPCB supports a PCB thickness from 0.4mm to 2.5mm.  1.6 is the default and most common thickness.</a:t>
            </a:r>
          </a:p>
          <a:p>
            <a:endParaRPr lang="en-US" dirty="0"/>
          </a:p>
          <a:p>
            <a:r>
              <a:rPr lang="en-US" dirty="0"/>
              <a:t>Most PCBs are rectangular, but custom shapes are possible.  The PCB outline has to be created using an SVG editor such as Inkscape and loaded into the PCB editor.  Fritzing can load a custom shape by selecting the PCB image in the main window, then in the Inspector Palette Window, select the ‘load image file’ button to load the SVG file.</a:t>
            </a:r>
          </a:p>
          <a:p>
            <a:endParaRPr lang="en-US" dirty="0"/>
          </a:p>
          <a:p>
            <a:r>
              <a:rPr lang="en-US" dirty="0"/>
              <a:t>PCB Fabricators might support various materials for the PCB.  JLCPCB supports the most common substrate material called FR-4.  For additional cost, the substrate can be aluminum, flex material, or Teflon.</a:t>
            </a:r>
          </a:p>
        </p:txBody>
      </p:sp>
      <p:sp>
        <p:nvSpPr>
          <p:cNvPr id="4" name="Slide Number Placeholder 3"/>
          <p:cNvSpPr>
            <a:spLocks noGrp="1"/>
          </p:cNvSpPr>
          <p:nvPr>
            <p:ph type="sldNum" sz="quarter" idx="5"/>
          </p:nvPr>
        </p:nvSpPr>
        <p:spPr/>
        <p:txBody>
          <a:bodyPr/>
          <a:lstStyle/>
          <a:p>
            <a:fld id="{CF69C606-0E37-405B-97A6-7812A9FDC001}" type="slidenum">
              <a:rPr lang="en-US" smtClean="0"/>
              <a:t>6</a:t>
            </a:fld>
            <a:endParaRPr lang="en-US" dirty="0"/>
          </a:p>
        </p:txBody>
      </p:sp>
    </p:spTree>
    <p:extLst>
      <p:ext uri="{BB962C8B-B14F-4D97-AF65-F5344CB8AC3E}">
        <p14:creationId xmlns:p14="http://schemas.microsoft.com/office/powerpoint/2010/main" val="3252739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7</a:t>
            </a:fld>
            <a:endParaRPr lang="en-US" dirty="0"/>
          </a:p>
        </p:txBody>
      </p:sp>
    </p:spTree>
    <p:extLst>
      <p:ext uri="{BB962C8B-B14F-4D97-AF65-F5344CB8AC3E}">
        <p14:creationId xmlns:p14="http://schemas.microsoft.com/office/powerpoint/2010/main" val="3707036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quickly touch on the overall steps for</a:t>
            </a:r>
            <a:r>
              <a:rPr lang="en-US" baseline="0" dirty="0"/>
              <a:t> producing PCBs.  Each of these steps can be optionally addressed within Fritzing. </a:t>
            </a:r>
          </a:p>
          <a:p>
            <a:endParaRPr lang="en-US" baseline="0" dirty="0"/>
          </a:p>
          <a:p>
            <a:r>
              <a:rPr lang="en-US" baseline="0" dirty="0"/>
              <a:t>To start, you’ll need a design of what you want for a circuit(s) on the PCB.  Typically the design is a ‘schematic’ of the circuit(s) for the PCB.  This could be an existing schematic you’ve found or one that you created.  For a simple design, you might just draw it on paper or use a schematic design tool for retention or because of complexity.  Fritzing has an integrated Schematic editor that we’ll look at in a bit.</a:t>
            </a:r>
          </a:p>
          <a:p>
            <a:endParaRPr lang="en-US" baseline="0" dirty="0"/>
          </a:p>
          <a:p>
            <a:r>
              <a:rPr lang="en-US" baseline="0" dirty="0"/>
              <a:t>With a design in mind, you my want to first test it out on a breadboard.  This is often done when first learning electronics or testing with a new component.  Testing on a breadboard is also done when integrating with an Arduino and to test the corresponding software.  Fritzing has an integrated Breadboard feature for helping with capturing and documenting the component wiring on the breadboard, along with optional notes.</a:t>
            </a:r>
          </a:p>
          <a:p>
            <a:endParaRPr lang="en-US" baseline="0" dirty="0"/>
          </a:p>
          <a:p>
            <a:r>
              <a:rPr lang="en-US" b="0" i="0" dirty="0">
                <a:solidFill>
                  <a:srgbClr val="374151"/>
                </a:solidFill>
                <a:effectLst/>
                <a:latin typeface="Söhne"/>
              </a:rPr>
              <a:t>Before creating a printed circuit board (PCB), it is necessary to design it using specialized design tools supported by the PCB fabrication process. One such tool is Fritzing, and there are other options like KiCad, Eagle, and EasyEDA. Fritzing is considered one of the easiest tools to learn and allows for both simple and complex PCB designs.</a:t>
            </a:r>
          </a:p>
          <a:p>
            <a:endParaRPr lang="en-US" baseline="0" dirty="0"/>
          </a:p>
          <a:p>
            <a:r>
              <a:rPr lang="en-US" b="0" i="0" dirty="0">
                <a:solidFill>
                  <a:srgbClr val="374151"/>
                </a:solidFill>
                <a:effectLst/>
                <a:latin typeface="Söhne"/>
              </a:rPr>
              <a:t>Typically, PCB fabrication involves uploading the output of the PCB design tool to a PCB fabricator's website, such as jlcpcb.com or pcbway.com .  Alternatively, there are other fabrication options available, such as DIY via etching. Additionally, PCBs can be cut using a CNC router or laser printer.</a:t>
            </a:r>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8</a:t>
            </a:fld>
            <a:endParaRPr lang="en-US" dirty="0"/>
          </a:p>
        </p:txBody>
      </p:sp>
    </p:spTree>
    <p:extLst>
      <p:ext uri="{BB962C8B-B14F-4D97-AF65-F5344CB8AC3E}">
        <p14:creationId xmlns:p14="http://schemas.microsoft.com/office/powerpoint/2010/main" val="872585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PCB design is necessary when you want to create the actual circuit board.</a:t>
            </a:r>
          </a:p>
          <a:p>
            <a:endParaRPr lang="en-US" b="0" i="0" dirty="0">
              <a:solidFill>
                <a:srgbClr val="374151"/>
              </a:solidFill>
              <a:effectLst/>
              <a:latin typeface="Söhne"/>
            </a:endParaRPr>
          </a:p>
          <a:p>
            <a:r>
              <a:rPr lang="en-US" b="0" i="0" dirty="0">
                <a:solidFill>
                  <a:srgbClr val="374151"/>
                </a:solidFill>
                <a:effectLst/>
                <a:latin typeface="Söhne"/>
              </a:rPr>
              <a:t>Schematic and breadboard designs, on the other hand, are not mandatory but can be beneficial in specific situations.</a:t>
            </a:r>
          </a:p>
          <a:p>
            <a:endParaRPr lang="en-US" b="0" i="0" dirty="0">
              <a:solidFill>
                <a:srgbClr val="374151"/>
              </a:solidFill>
              <a:effectLst/>
              <a:latin typeface="Söhne"/>
            </a:endParaRPr>
          </a:p>
          <a:p>
            <a:r>
              <a:rPr lang="en-US" b="0" i="0" dirty="0">
                <a:solidFill>
                  <a:srgbClr val="374151"/>
                </a:solidFill>
                <a:effectLst/>
                <a:latin typeface="Söhne"/>
              </a:rPr>
              <a:t>Creating a schematic is advantageous when you need to represent the circuit's design in a visual diagram. It is particularly useful for sharing the design with others for validation or open-source purposes. </a:t>
            </a:r>
          </a:p>
          <a:p>
            <a:endParaRPr lang="en-US" b="0" i="0" dirty="0">
              <a:solidFill>
                <a:srgbClr val="374151"/>
              </a:solidFill>
              <a:effectLst/>
              <a:latin typeface="Söhne"/>
            </a:endParaRPr>
          </a:p>
          <a:p>
            <a:r>
              <a:rPr lang="en-US" b="0" i="0" dirty="0">
                <a:solidFill>
                  <a:srgbClr val="374151"/>
                </a:solidFill>
                <a:effectLst/>
                <a:latin typeface="Söhne"/>
              </a:rPr>
              <a:t>On the other hand, breadboard design serves a purpose when you need to experiment with the circuit before actual fabrication. This includes trying out different component values or types. It also comes in handy for validating modifications to existing circuits and can serve as a valuable learning experience for yourself or others.</a:t>
            </a:r>
            <a:endParaRPr lang="en-US" dirty="0"/>
          </a:p>
        </p:txBody>
      </p:sp>
      <p:sp>
        <p:nvSpPr>
          <p:cNvPr id="4" name="Slide Number Placeholder 3"/>
          <p:cNvSpPr>
            <a:spLocks noGrp="1"/>
          </p:cNvSpPr>
          <p:nvPr>
            <p:ph type="sldNum" sz="quarter" idx="5"/>
          </p:nvPr>
        </p:nvSpPr>
        <p:spPr/>
        <p:txBody>
          <a:bodyPr/>
          <a:lstStyle/>
          <a:p>
            <a:fld id="{CF69C606-0E37-405B-97A6-7812A9FDC001}" type="slidenum">
              <a:rPr lang="en-US" smtClean="0"/>
              <a:t>9</a:t>
            </a:fld>
            <a:endParaRPr lang="en-US" dirty="0"/>
          </a:p>
        </p:txBody>
      </p:sp>
    </p:spTree>
    <p:extLst>
      <p:ext uri="{BB962C8B-B14F-4D97-AF65-F5344CB8AC3E}">
        <p14:creationId xmlns:p14="http://schemas.microsoft.com/office/powerpoint/2010/main" val="12169320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52388" y="150019"/>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F7FF1134-E9F5-5881-79B2-721E3971ABAE}"/>
              </a:ext>
            </a:extLst>
          </p:cNvPr>
          <p:cNvSpPr>
            <a:spLocks noGrp="1"/>
          </p:cNvSpPr>
          <p:nvPr>
            <p:ph type="dt" sz="half" idx="2"/>
          </p:nvPr>
        </p:nvSpPr>
        <p:spPr>
          <a:xfrm>
            <a:off x="75493" y="6585205"/>
            <a:ext cx="2743200" cy="365125"/>
          </a:xfrm>
          <a:prstGeom prst="rect">
            <a:avLst/>
          </a:prstGeom>
        </p:spPr>
        <p:txBody>
          <a:bodyPr/>
          <a:lstStyle>
            <a:lvl1pPr algn="l">
              <a:defRPr sz="1200"/>
            </a:lvl1pPr>
          </a:lstStyle>
          <a:p>
            <a:fld id="{1694F840-3E90-409C-BE77-C01756A9A8C9}" type="datetime1">
              <a:rPr lang="en-US" smtClean="0"/>
              <a:t>8/6/2024</a:t>
            </a:fld>
            <a:endParaRPr lang="en-US" dirty="0"/>
          </a:p>
        </p:txBody>
      </p:sp>
      <p:sp>
        <p:nvSpPr>
          <p:cNvPr id="67" name="Footer Placeholder 4">
            <a:extLst>
              <a:ext uri="{FF2B5EF4-FFF2-40B4-BE49-F238E27FC236}">
                <a16:creationId xmlns:a16="http://schemas.microsoft.com/office/drawing/2014/main" id="{9C61841C-FA09-6EC1-7AA0-EB95B83F667B}"/>
              </a:ext>
            </a:extLst>
          </p:cNvPr>
          <p:cNvSpPr>
            <a:spLocks noGrp="1"/>
          </p:cNvSpPr>
          <p:nvPr>
            <p:ph type="ftr" sz="quarter" idx="3"/>
          </p:nvPr>
        </p:nvSpPr>
        <p:spPr>
          <a:xfrm>
            <a:off x="4080320" y="6586793"/>
            <a:ext cx="5124886" cy="365125"/>
          </a:xfrm>
          <a:prstGeom prst="rect">
            <a:avLst/>
          </a:prstGeom>
        </p:spPr>
        <p:txBody>
          <a:bodyPr/>
          <a:lstStyle>
            <a:lvl1pPr algn="ctr">
              <a:defRPr sz="1200"/>
            </a:lvl1pPr>
          </a:lstStyle>
          <a:p>
            <a:r>
              <a:rPr lang="en-US" dirty="0"/>
              <a:t>NMRA 2024 Surfliner Convention</a:t>
            </a:r>
          </a:p>
        </p:txBody>
      </p:sp>
      <p:sp>
        <p:nvSpPr>
          <p:cNvPr id="68" name="Slide Number Placeholder 5">
            <a:extLst>
              <a:ext uri="{FF2B5EF4-FFF2-40B4-BE49-F238E27FC236}">
                <a16:creationId xmlns:a16="http://schemas.microsoft.com/office/drawing/2014/main" id="{F193A731-0445-6525-F2AF-A56A8BCB29A0}"/>
              </a:ext>
            </a:extLst>
          </p:cNvPr>
          <p:cNvSpPr>
            <a:spLocks noGrp="1"/>
          </p:cNvSpPr>
          <p:nvPr>
            <p:ph type="sldNum" sz="quarter" idx="4"/>
          </p:nvPr>
        </p:nvSpPr>
        <p:spPr>
          <a:xfrm>
            <a:off x="11800332" y="6610605"/>
            <a:ext cx="371039" cy="365125"/>
          </a:xfrm>
          <a:prstGeom prst="rect">
            <a:avLst/>
          </a:prstGeom>
        </p:spPr>
        <p:txBody>
          <a:bodyPr/>
          <a:lstStyle>
            <a:lvl1pPr>
              <a:defRPr sz="1200"/>
            </a:lvl1pPr>
          </a:lstStyle>
          <a:p>
            <a:fld id="{03F4EA62-992E-4EB1-BA44-D49665C77250}" type="slidenum">
              <a:rPr lang="en-US" smtClean="0"/>
              <a:pPr/>
              <a:t>‹#›</a:t>
            </a:fld>
            <a:endParaRPr lang="en-US" dirty="0"/>
          </a:p>
        </p:txBody>
      </p:sp>
    </p:spTree>
    <p:extLst>
      <p:ext uri="{BB962C8B-B14F-4D97-AF65-F5344CB8AC3E}">
        <p14:creationId xmlns:p14="http://schemas.microsoft.com/office/powerpoint/2010/main" val="1149452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dirty="0"/>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3">
            <a:extLst>
              <a:ext uri="{FF2B5EF4-FFF2-40B4-BE49-F238E27FC236}">
                <a16:creationId xmlns:a16="http://schemas.microsoft.com/office/drawing/2014/main" id="{0F224D95-BBC0-556D-C75E-056E45596805}"/>
              </a:ext>
            </a:extLst>
          </p:cNvPr>
          <p:cNvSpPr>
            <a:spLocks noGrp="1"/>
          </p:cNvSpPr>
          <p:nvPr>
            <p:ph type="dt" sz="half" idx="10"/>
          </p:nvPr>
        </p:nvSpPr>
        <p:spPr>
          <a:xfrm>
            <a:off x="75493" y="6585205"/>
            <a:ext cx="2743200" cy="365125"/>
          </a:xfrm>
          <a:prstGeom prst="rect">
            <a:avLst/>
          </a:prstGeom>
        </p:spPr>
        <p:txBody>
          <a:bodyPr/>
          <a:lstStyle>
            <a:lvl1pPr algn="l">
              <a:defRPr sz="1200"/>
            </a:lvl1pPr>
          </a:lstStyle>
          <a:p>
            <a:fld id="{5D5BEFFD-AE11-4C5B-BCAD-3D48BAB25011}" type="datetime1">
              <a:rPr lang="en-US" smtClean="0"/>
              <a:t>8/6/2024</a:t>
            </a:fld>
            <a:endParaRPr lang="en-US" dirty="0"/>
          </a:p>
        </p:txBody>
      </p:sp>
      <p:sp>
        <p:nvSpPr>
          <p:cNvPr id="12" name="Footer Placeholder 4">
            <a:extLst>
              <a:ext uri="{FF2B5EF4-FFF2-40B4-BE49-F238E27FC236}">
                <a16:creationId xmlns:a16="http://schemas.microsoft.com/office/drawing/2014/main" id="{FDB3A8A3-2B05-EE4D-6098-695F82E4D506}"/>
              </a:ext>
            </a:extLst>
          </p:cNvPr>
          <p:cNvSpPr>
            <a:spLocks noGrp="1"/>
          </p:cNvSpPr>
          <p:nvPr>
            <p:ph type="ftr" sz="quarter" idx="3"/>
          </p:nvPr>
        </p:nvSpPr>
        <p:spPr>
          <a:xfrm>
            <a:off x="4080320" y="6586793"/>
            <a:ext cx="5124886" cy="365125"/>
          </a:xfrm>
          <a:prstGeom prst="rect">
            <a:avLst/>
          </a:prstGeom>
        </p:spPr>
        <p:txBody>
          <a:bodyPr/>
          <a:lstStyle>
            <a:lvl1pPr algn="ctr">
              <a:defRPr sz="1200"/>
            </a:lvl1pPr>
          </a:lstStyle>
          <a:p>
            <a:r>
              <a:rPr lang="en-US" dirty="0"/>
              <a:t>NMRA 2024 Surfliner Convention</a:t>
            </a:r>
          </a:p>
        </p:txBody>
      </p:sp>
      <p:sp>
        <p:nvSpPr>
          <p:cNvPr id="13" name="Slide Number Placeholder 5">
            <a:extLst>
              <a:ext uri="{FF2B5EF4-FFF2-40B4-BE49-F238E27FC236}">
                <a16:creationId xmlns:a16="http://schemas.microsoft.com/office/drawing/2014/main" id="{CAECCACD-0F65-B718-B4B7-79E367E44997}"/>
              </a:ext>
            </a:extLst>
          </p:cNvPr>
          <p:cNvSpPr>
            <a:spLocks noGrp="1"/>
          </p:cNvSpPr>
          <p:nvPr>
            <p:ph type="sldNum" sz="quarter" idx="4"/>
          </p:nvPr>
        </p:nvSpPr>
        <p:spPr>
          <a:xfrm>
            <a:off x="11800332" y="6610605"/>
            <a:ext cx="371039" cy="365125"/>
          </a:xfrm>
          <a:prstGeom prst="rect">
            <a:avLst/>
          </a:prstGeom>
        </p:spPr>
        <p:txBody>
          <a:bodyPr/>
          <a:lstStyle>
            <a:lvl1pPr>
              <a:defRPr sz="1200"/>
            </a:lvl1pPr>
          </a:lstStyle>
          <a:p>
            <a:fld id="{03F4EA62-992E-4EB1-BA44-D49665C77250}" type="slidenum">
              <a:rPr lang="en-US" smtClean="0"/>
              <a:pPr/>
              <a:t>‹#›</a:t>
            </a:fld>
            <a:endParaRPr lang="en-US" dirty="0"/>
          </a:p>
        </p:txBody>
      </p:sp>
    </p:spTree>
    <p:extLst>
      <p:ext uri="{BB962C8B-B14F-4D97-AF65-F5344CB8AC3E}">
        <p14:creationId xmlns:p14="http://schemas.microsoft.com/office/powerpoint/2010/main" val="23348428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3">
            <a:extLst>
              <a:ext uri="{FF2B5EF4-FFF2-40B4-BE49-F238E27FC236}">
                <a16:creationId xmlns:a16="http://schemas.microsoft.com/office/drawing/2014/main" id="{8B2AA9F6-DCEB-C53F-C47F-C61E5918F0E5}"/>
              </a:ext>
            </a:extLst>
          </p:cNvPr>
          <p:cNvSpPr>
            <a:spLocks noGrp="1"/>
          </p:cNvSpPr>
          <p:nvPr>
            <p:ph type="dt" sz="half" idx="10"/>
          </p:nvPr>
        </p:nvSpPr>
        <p:spPr>
          <a:xfrm>
            <a:off x="75493" y="6585205"/>
            <a:ext cx="2743200" cy="365125"/>
          </a:xfrm>
          <a:prstGeom prst="rect">
            <a:avLst/>
          </a:prstGeom>
        </p:spPr>
        <p:txBody>
          <a:bodyPr/>
          <a:lstStyle>
            <a:lvl1pPr algn="l">
              <a:defRPr sz="1200"/>
            </a:lvl1pPr>
          </a:lstStyle>
          <a:p>
            <a:fld id="{84D8EFFB-494F-4D72-A041-A9FAF40DAD8E}" type="datetime1">
              <a:rPr lang="en-US" smtClean="0"/>
              <a:t>8/6/2024</a:t>
            </a:fld>
            <a:endParaRPr lang="en-US" dirty="0"/>
          </a:p>
        </p:txBody>
      </p:sp>
      <p:sp>
        <p:nvSpPr>
          <p:cNvPr id="11" name="Footer Placeholder 4">
            <a:extLst>
              <a:ext uri="{FF2B5EF4-FFF2-40B4-BE49-F238E27FC236}">
                <a16:creationId xmlns:a16="http://schemas.microsoft.com/office/drawing/2014/main" id="{A241B917-011C-CD12-961C-5491F18393B9}"/>
              </a:ext>
            </a:extLst>
          </p:cNvPr>
          <p:cNvSpPr>
            <a:spLocks noGrp="1"/>
          </p:cNvSpPr>
          <p:nvPr>
            <p:ph type="ftr" sz="quarter" idx="3"/>
          </p:nvPr>
        </p:nvSpPr>
        <p:spPr>
          <a:xfrm>
            <a:off x="4080320" y="6586793"/>
            <a:ext cx="5124886" cy="365125"/>
          </a:xfrm>
          <a:prstGeom prst="rect">
            <a:avLst/>
          </a:prstGeom>
        </p:spPr>
        <p:txBody>
          <a:bodyPr/>
          <a:lstStyle>
            <a:lvl1pPr algn="ctr">
              <a:defRPr sz="1200"/>
            </a:lvl1pPr>
          </a:lstStyle>
          <a:p>
            <a:r>
              <a:rPr lang="en-US" dirty="0"/>
              <a:t>NMRA 2024 Surfliner Convention</a:t>
            </a:r>
          </a:p>
        </p:txBody>
      </p:sp>
      <p:sp>
        <p:nvSpPr>
          <p:cNvPr id="12" name="Slide Number Placeholder 5">
            <a:extLst>
              <a:ext uri="{FF2B5EF4-FFF2-40B4-BE49-F238E27FC236}">
                <a16:creationId xmlns:a16="http://schemas.microsoft.com/office/drawing/2014/main" id="{83923498-884B-F287-095A-6D3C328CADBF}"/>
              </a:ext>
            </a:extLst>
          </p:cNvPr>
          <p:cNvSpPr>
            <a:spLocks noGrp="1"/>
          </p:cNvSpPr>
          <p:nvPr>
            <p:ph type="sldNum" sz="quarter" idx="4"/>
          </p:nvPr>
        </p:nvSpPr>
        <p:spPr>
          <a:xfrm>
            <a:off x="11800332" y="6610605"/>
            <a:ext cx="371039" cy="365125"/>
          </a:xfrm>
          <a:prstGeom prst="rect">
            <a:avLst/>
          </a:prstGeom>
        </p:spPr>
        <p:txBody>
          <a:bodyPr/>
          <a:lstStyle>
            <a:lvl1pPr>
              <a:defRPr sz="1200"/>
            </a:lvl1pPr>
          </a:lstStyle>
          <a:p>
            <a:fld id="{03F4EA62-992E-4EB1-BA44-D49665C77250}" type="slidenum">
              <a:rPr lang="en-US" smtClean="0"/>
              <a:pPr/>
              <a:t>‹#›</a:t>
            </a:fld>
            <a:endParaRPr lang="en-US" dirty="0"/>
          </a:p>
        </p:txBody>
      </p:sp>
    </p:spTree>
    <p:extLst>
      <p:ext uri="{BB962C8B-B14F-4D97-AF65-F5344CB8AC3E}">
        <p14:creationId xmlns:p14="http://schemas.microsoft.com/office/powerpoint/2010/main" val="34029132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0" name="Date Placeholder 3">
            <a:extLst>
              <a:ext uri="{FF2B5EF4-FFF2-40B4-BE49-F238E27FC236}">
                <a16:creationId xmlns:a16="http://schemas.microsoft.com/office/drawing/2014/main" id="{318CBECB-AB48-E2CC-627F-95C78647C088}"/>
              </a:ext>
            </a:extLst>
          </p:cNvPr>
          <p:cNvSpPr>
            <a:spLocks noGrp="1"/>
          </p:cNvSpPr>
          <p:nvPr>
            <p:ph type="dt" sz="half" idx="14"/>
          </p:nvPr>
        </p:nvSpPr>
        <p:spPr>
          <a:xfrm>
            <a:off x="75493" y="6585205"/>
            <a:ext cx="2743200" cy="365125"/>
          </a:xfrm>
          <a:prstGeom prst="rect">
            <a:avLst/>
          </a:prstGeom>
        </p:spPr>
        <p:txBody>
          <a:bodyPr/>
          <a:lstStyle>
            <a:lvl1pPr algn="l">
              <a:defRPr sz="1200"/>
            </a:lvl1pPr>
          </a:lstStyle>
          <a:p>
            <a:fld id="{512F7D5E-41CF-49DB-B364-C5D527C79FFA}" type="datetime1">
              <a:rPr lang="en-US" smtClean="0"/>
              <a:t>8/6/2024</a:t>
            </a:fld>
            <a:endParaRPr lang="en-US" dirty="0"/>
          </a:p>
        </p:txBody>
      </p:sp>
      <p:sp>
        <p:nvSpPr>
          <p:cNvPr id="11" name="Footer Placeholder 4">
            <a:extLst>
              <a:ext uri="{FF2B5EF4-FFF2-40B4-BE49-F238E27FC236}">
                <a16:creationId xmlns:a16="http://schemas.microsoft.com/office/drawing/2014/main" id="{771910F7-4278-D611-D070-A73AD677F9DC}"/>
              </a:ext>
            </a:extLst>
          </p:cNvPr>
          <p:cNvSpPr>
            <a:spLocks noGrp="1"/>
          </p:cNvSpPr>
          <p:nvPr>
            <p:ph type="ftr" sz="quarter" idx="3"/>
          </p:nvPr>
        </p:nvSpPr>
        <p:spPr>
          <a:xfrm>
            <a:off x="4080320" y="6586793"/>
            <a:ext cx="5124886" cy="365125"/>
          </a:xfrm>
          <a:prstGeom prst="rect">
            <a:avLst/>
          </a:prstGeom>
        </p:spPr>
        <p:txBody>
          <a:bodyPr/>
          <a:lstStyle>
            <a:lvl1pPr algn="ctr">
              <a:defRPr sz="1200"/>
            </a:lvl1pPr>
          </a:lstStyle>
          <a:p>
            <a:r>
              <a:rPr lang="en-US" dirty="0"/>
              <a:t>NMRA 2024 Surfliner Convention</a:t>
            </a:r>
          </a:p>
        </p:txBody>
      </p:sp>
      <p:sp>
        <p:nvSpPr>
          <p:cNvPr id="13" name="Slide Number Placeholder 5">
            <a:extLst>
              <a:ext uri="{FF2B5EF4-FFF2-40B4-BE49-F238E27FC236}">
                <a16:creationId xmlns:a16="http://schemas.microsoft.com/office/drawing/2014/main" id="{00E1A42C-51FD-737B-C88C-92B4AF63D7E1}"/>
              </a:ext>
            </a:extLst>
          </p:cNvPr>
          <p:cNvSpPr>
            <a:spLocks noGrp="1"/>
          </p:cNvSpPr>
          <p:nvPr>
            <p:ph type="sldNum" sz="quarter" idx="4"/>
          </p:nvPr>
        </p:nvSpPr>
        <p:spPr>
          <a:xfrm>
            <a:off x="11800332" y="6610605"/>
            <a:ext cx="371039" cy="365125"/>
          </a:xfrm>
          <a:prstGeom prst="rect">
            <a:avLst/>
          </a:prstGeom>
        </p:spPr>
        <p:txBody>
          <a:bodyPr/>
          <a:lstStyle>
            <a:lvl1pPr>
              <a:defRPr sz="1200"/>
            </a:lvl1pPr>
          </a:lstStyle>
          <a:p>
            <a:fld id="{03F4EA62-992E-4EB1-BA44-D49665C77250}" type="slidenum">
              <a:rPr lang="en-US" smtClean="0"/>
              <a:pPr/>
              <a:t>‹#›</a:t>
            </a:fld>
            <a:endParaRPr lang="en-US" dirty="0"/>
          </a:p>
        </p:txBody>
      </p:sp>
    </p:spTree>
    <p:extLst>
      <p:ext uri="{BB962C8B-B14F-4D97-AF65-F5344CB8AC3E}">
        <p14:creationId xmlns:p14="http://schemas.microsoft.com/office/powerpoint/2010/main" val="35466850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3">
            <a:extLst>
              <a:ext uri="{FF2B5EF4-FFF2-40B4-BE49-F238E27FC236}">
                <a16:creationId xmlns:a16="http://schemas.microsoft.com/office/drawing/2014/main" id="{85E6EFC4-E819-6A46-A215-D6BFA0679DFF}"/>
              </a:ext>
            </a:extLst>
          </p:cNvPr>
          <p:cNvSpPr>
            <a:spLocks noGrp="1"/>
          </p:cNvSpPr>
          <p:nvPr>
            <p:ph type="dt" sz="half" idx="10"/>
          </p:nvPr>
        </p:nvSpPr>
        <p:spPr>
          <a:xfrm>
            <a:off x="75493" y="6585205"/>
            <a:ext cx="2743200" cy="365125"/>
          </a:xfrm>
          <a:prstGeom prst="rect">
            <a:avLst/>
          </a:prstGeom>
        </p:spPr>
        <p:txBody>
          <a:bodyPr/>
          <a:lstStyle>
            <a:lvl1pPr algn="l">
              <a:defRPr sz="1200"/>
            </a:lvl1pPr>
          </a:lstStyle>
          <a:p>
            <a:fld id="{DBF1B2FD-A834-405A-8CEA-6A2C1BAF3B31}" type="datetime1">
              <a:rPr lang="en-US" smtClean="0"/>
              <a:t>8/6/2024</a:t>
            </a:fld>
            <a:endParaRPr lang="en-US" dirty="0"/>
          </a:p>
        </p:txBody>
      </p:sp>
      <p:sp>
        <p:nvSpPr>
          <p:cNvPr id="11" name="Footer Placeholder 4">
            <a:extLst>
              <a:ext uri="{FF2B5EF4-FFF2-40B4-BE49-F238E27FC236}">
                <a16:creationId xmlns:a16="http://schemas.microsoft.com/office/drawing/2014/main" id="{B070E6BD-BCD2-E7DC-A5F5-FD0CA2835169}"/>
              </a:ext>
            </a:extLst>
          </p:cNvPr>
          <p:cNvSpPr>
            <a:spLocks noGrp="1"/>
          </p:cNvSpPr>
          <p:nvPr>
            <p:ph type="ftr" sz="quarter" idx="3"/>
          </p:nvPr>
        </p:nvSpPr>
        <p:spPr>
          <a:xfrm>
            <a:off x="4080320" y="6586793"/>
            <a:ext cx="5124886" cy="365125"/>
          </a:xfrm>
          <a:prstGeom prst="rect">
            <a:avLst/>
          </a:prstGeom>
        </p:spPr>
        <p:txBody>
          <a:bodyPr/>
          <a:lstStyle>
            <a:lvl1pPr algn="ctr">
              <a:defRPr sz="1200"/>
            </a:lvl1pPr>
          </a:lstStyle>
          <a:p>
            <a:r>
              <a:rPr lang="en-US" dirty="0"/>
              <a:t>NMRA 2024 Surfliner Convention</a:t>
            </a:r>
          </a:p>
        </p:txBody>
      </p:sp>
      <p:sp>
        <p:nvSpPr>
          <p:cNvPr id="12" name="Slide Number Placeholder 5">
            <a:extLst>
              <a:ext uri="{FF2B5EF4-FFF2-40B4-BE49-F238E27FC236}">
                <a16:creationId xmlns:a16="http://schemas.microsoft.com/office/drawing/2014/main" id="{D0237DAD-CB1C-3697-270F-2434EC4AA839}"/>
              </a:ext>
            </a:extLst>
          </p:cNvPr>
          <p:cNvSpPr>
            <a:spLocks noGrp="1"/>
          </p:cNvSpPr>
          <p:nvPr>
            <p:ph type="sldNum" sz="quarter" idx="4"/>
          </p:nvPr>
        </p:nvSpPr>
        <p:spPr>
          <a:xfrm>
            <a:off x="11800332" y="6610605"/>
            <a:ext cx="371039" cy="365125"/>
          </a:xfrm>
          <a:prstGeom prst="rect">
            <a:avLst/>
          </a:prstGeom>
        </p:spPr>
        <p:txBody>
          <a:bodyPr/>
          <a:lstStyle>
            <a:lvl1pPr>
              <a:defRPr sz="1200"/>
            </a:lvl1pPr>
          </a:lstStyle>
          <a:p>
            <a:fld id="{03F4EA62-992E-4EB1-BA44-D49665C77250}" type="slidenum">
              <a:rPr lang="en-US" smtClean="0"/>
              <a:pPr/>
              <a:t>‹#›</a:t>
            </a:fld>
            <a:endParaRPr lang="en-US" dirty="0"/>
          </a:p>
        </p:txBody>
      </p:sp>
    </p:spTree>
    <p:extLst>
      <p:ext uri="{BB962C8B-B14F-4D97-AF65-F5344CB8AC3E}">
        <p14:creationId xmlns:p14="http://schemas.microsoft.com/office/powerpoint/2010/main" val="24599094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Date Placeholder 3">
            <a:extLst>
              <a:ext uri="{FF2B5EF4-FFF2-40B4-BE49-F238E27FC236}">
                <a16:creationId xmlns:a16="http://schemas.microsoft.com/office/drawing/2014/main" id="{5A106950-50ED-4F68-029A-314CD6BF07F0}"/>
              </a:ext>
            </a:extLst>
          </p:cNvPr>
          <p:cNvSpPr>
            <a:spLocks noGrp="1"/>
          </p:cNvSpPr>
          <p:nvPr>
            <p:ph type="dt" sz="half" idx="2"/>
          </p:nvPr>
        </p:nvSpPr>
        <p:spPr>
          <a:xfrm>
            <a:off x="75493" y="6585205"/>
            <a:ext cx="2743200" cy="365125"/>
          </a:xfrm>
          <a:prstGeom prst="rect">
            <a:avLst/>
          </a:prstGeom>
        </p:spPr>
        <p:txBody>
          <a:bodyPr/>
          <a:lstStyle>
            <a:lvl1pPr algn="l">
              <a:defRPr sz="1200"/>
            </a:lvl1pPr>
          </a:lstStyle>
          <a:p>
            <a:fld id="{24AD0312-47D4-4D4D-B800-DD18920750DD}" type="datetime1">
              <a:rPr lang="en-US" smtClean="0"/>
              <a:t>8/6/2024</a:t>
            </a:fld>
            <a:endParaRPr lang="en-US" dirty="0"/>
          </a:p>
        </p:txBody>
      </p:sp>
      <p:sp>
        <p:nvSpPr>
          <p:cNvPr id="16" name="Footer Placeholder 4">
            <a:extLst>
              <a:ext uri="{FF2B5EF4-FFF2-40B4-BE49-F238E27FC236}">
                <a16:creationId xmlns:a16="http://schemas.microsoft.com/office/drawing/2014/main" id="{BE7407B8-37C7-5F40-29FA-78FCF054F451}"/>
              </a:ext>
            </a:extLst>
          </p:cNvPr>
          <p:cNvSpPr>
            <a:spLocks noGrp="1"/>
          </p:cNvSpPr>
          <p:nvPr>
            <p:ph type="ftr" sz="quarter" idx="18"/>
          </p:nvPr>
        </p:nvSpPr>
        <p:spPr>
          <a:xfrm>
            <a:off x="4080320" y="6586793"/>
            <a:ext cx="5124886" cy="365125"/>
          </a:xfrm>
          <a:prstGeom prst="rect">
            <a:avLst/>
          </a:prstGeom>
        </p:spPr>
        <p:txBody>
          <a:bodyPr/>
          <a:lstStyle>
            <a:lvl1pPr algn="ctr">
              <a:defRPr sz="1200"/>
            </a:lvl1pPr>
          </a:lstStyle>
          <a:p>
            <a:r>
              <a:rPr lang="en-US" dirty="0"/>
              <a:t>NMRA 2024 Surfliner Convention</a:t>
            </a:r>
          </a:p>
        </p:txBody>
      </p:sp>
      <p:sp>
        <p:nvSpPr>
          <p:cNvPr id="17" name="Slide Number Placeholder 5">
            <a:extLst>
              <a:ext uri="{FF2B5EF4-FFF2-40B4-BE49-F238E27FC236}">
                <a16:creationId xmlns:a16="http://schemas.microsoft.com/office/drawing/2014/main" id="{D6FE003A-BCD9-9ED3-B537-849459589AC1}"/>
              </a:ext>
            </a:extLst>
          </p:cNvPr>
          <p:cNvSpPr>
            <a:spLocks noGrp="1"/>
          </p:cNvSpPr>
          <p:nvPr>
            <p:ph type="sldNum" sz="quarter" idx="4"/>
          </p:nvPr>
        </p:nvSpPr>
        <p:spPr>
          <a:xfrm>
            <a:off x="11800332" y="6610605"/>
            <a:ext cx="371039" cy="365125"/>
          </a:xfrm>
          <a:prstGeom prst="rect">
            <a:avLst/>
          </a:prstGeom>
        </p:spPr>
        <p:txBody>
          <a:bodyPr/>
          <a:lstStyle>
            <a:lvl1pPr>
              <a:defRPr sz="1200"/>
            </a:lvl1pPr>
          </a:lstStyle>
          <a:p>
            <a:fld id="{03F4EA62-992E-4EB1-BA44-D49665C77250}" type="slidenum">
              <a:rPr lang="en-US" smtClean="0"/>
              <a:pPr/>
              <a:t>‹#›</a:t>
            </a:fld>
            <a:endParaRPr lang="en-US" dirty="0"/>
          </a:p>
        </p:txBody>
      </p:sp>
    </p:spTree>
    <p:extLst>
      <p:ext uri="{BB962C8B-B14F-4D97-AF65-F5344CB8AC3E}">
        <p14:creationId xmlns:p14="http://schemas.microsoft.com/office/powerpoint/2010/main" val="35517363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a:extLst>
              <a:ext uri="{FF2B5EF4-FFF2-40B4-BE49-F238E27FC236}">
                <a16:creationId xmlns:a16="http://schemas.microsoft.com/office/drawing/2014/main" id="{BFD2B230-7C3E-3C49-3CE3-96E1C8F90105}"/>
              </a:ext>
            </a:extLst>
          </p:cNvPr>
          <p:cNvSpPr>
            <a:spLocks noGrp="1"/>
          </p:cNvSpPr>
          <p:nvPr>
            <p:ph type="dt" sz="half" idx="2"/>
          </p:nvPr>
        </p:nvSpPr>
        <p:spPr>
          <a:xfrm>
            <a:off x="75493" y="6585205"/>
            <a:ext cx="2743200" cy="365125"/>
          </a:xfrm>
          <a:prstGeom prst="rect">
            <a:avLst/>
          </a:prstGeom>
        </p:spPr>
        <p:txBody>
          <a:bodyPr/>
          <a:lstStyle>
            <a:lvl1pPr algn="l">
              <a:defRPr sz="1200"/>
            </a:lvl1pPr>
          </a:lstStyle>
          <a:p>
            <a:fld id="{DAC20076-9E9D-4193-B436-6609E308B801}" type="datetime1">
              <a:rPr lang="en-US" smtClean="0"/>
              <a:t>8/6/2024</a:t>
            </a:fld>
            <a:endParaRPr lang="en-US" dirty="0"/>
          </a:p>
        </p:txBody>
      </p:sp>
      <p:sp>
        <p:nvSpPr>
          <p:cNvPr id="9" name="Footer Placeholder 4">
            <a:extLst>
              <a:ext uri="{FF2B5EF4-FFF2-40B4-BE49-F238E27FC236}">
                <a16:creationId xmlns:a16="http://schemas.microsoft.com/office/drawing/2014/main" id="{D928A78E-96FB-8E16-1937-DBB4AAA0B2B5}"/>
              </a:ext>
            </a:extLst>
          </p:cNvPr>
          <p:cNvSpPr>
            <a:spLocks noGrp="1"/>
          </p:cNvSpPr>
          <p:nvPr>
            <p:ph type="ftr" sz="quarter" idx="23"/>
          </p:nvPr>
        </p:nvSpPr>
        <p:spPr>
          <a:xfrm>
            <a:off x="4080320" y="6586793"/>
            <a:ext cx="5124886" cy="365125"/>
          </a:xfrm>
          <a:prstGeom prst="rect">
            <a:avLst/>
          </a:prstGeom>
        </p:spPr>
        <p:txBody>
          <a:bodyPr/>
          <a:lstStyle>
            <a:lvl1pPr algn="ctr">
              <a:defRPr sz="1200"/>
            </a:lvl1pPr>
          </a:lstStyle>
          <a:p>
            <a:r>
              <a:rPr lang="en-US" dirty="0"/>
              <a:t>NMRA 2024 Surfliner Convention</a:t>
            </a:r>
          </a:p>
        </p:txBody>
      </p:sp>
      <p:sp>
        <p:nvSpPr>
          <p:cNvPr id="10" name="Slide Number Placeholder 5">
            <a:extLst>
              <a:ext uri="{FF2B5EF4-FFF2-40B4-BE49-F238E27FC236}">
                <a16:creationId xmlns:a16="http://schemas.microsoft.com/office/drawing/2014/main" id="{B8735A9B-2752-0DB5-E472-8500DDF1D485}"/>
              </a:ext>
            </a:extLst>
          </p:cNvPr>
          <p:cNvSpPr>
            <a:spLocks noGrp="1"/>
          </p:cNvSpPr>
          <p:nvPr>
            <p:ph type="sldNum" sz="quarter" idx="4"/>
          </p:nvPr>
        </p:nvSpPr>
        <p:spPr>
          <a:xfrm>
            <a:off x="11800332" y="6610605"/>
            <a:ext cx="371039" cy="365125"/>
          </a:xfrm>
          <a:prstGeom prst="rect">
            <a:avLst/>
          </a:prstGeom>
        </p:spPr>
        <p:txBody>
          <a:bodyPr/>
          <a:lstStyle>
            <a:lvl1pPr>
              <a:defRPr sz="1200"/>
            </a:lvl1pPr>
          </a:lstStyle>
          <a:p>
            <a:fld id="{03F4EA62-992E-4EB1-BA44-D49665C77250}" type="slidenum">
              <a:rPr lang="en-US" smtClean="0"/>
              <a:pPr/>
              <a:t>‹#›</a:t>
            </a:fld>
            <a:endParaRPr lang="en-US" dirty="0"/>
          </a:p>
        </p:txBody>
      </p:sp>
    </p:spTree>
    <p:extLst>
      <p:ext uri="{BB962C8B-B14F-4D97-AF65-F5344CB8AC3E}">
        <p14:creationId xmlns:p14="http://schemas.microsoft.com/office/powerpoint/2010/main" val="9685180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CD5E79B4-EC1E-AFD3-6AE5-5090AB2EA490}"/>
              </a:ext>
            </a:extLst>
          </p:cNvPr>
          <p:cNvSpPr>
            <a:spLocks noGrp="1"/>
          </p:cNvSpPr>
          <p:nvPr>
            <p:ph type="dt" sz="half" idx="2"/>
          </p:nvPr>
        </p:nvSpPr>
        <p:spPr>
          <a:xfrm>
            <a:off x="75493" y="6585205"/>
            <a:ext cx="2743200" cy="365125"/>
          </a:xfrm>
          <a:prstGeom prst="rect">
            <a:avLst/>
          </a:prstGeom>
        </p:spPr>
        <p:txBody>
          <a:bodyPr/>
          <a:lstStyle>
            <a:lvl1pPr algn="l">
              <a:defRPr sz="1200"/>
            </a:lvl1pPr>
          </a:lstStyle>
          <a:p>
            <a:fld id="{F85B2638-B77D-4401-89F3-920E7048ABF9}" type="datetime1">
              <a:rPr lang="en-US" smtClean="0"/>
              <a:t>8/6/2024</a:t>
            </a:fld>
            <a:endParaRPr lang="en-US" dirty="0"/>
          </a:p>
        </p:txBody>
      </p:sp>
      <p:sp>
        <p:nvSpPr>
          <p:cNvPr id="11" name="Footer Placeholder 4">
            <a:extLst>
              <a:ext uri="{FF2B5EF4-FFF2-40B4-BE49-F238E27FC236}">
                <a16:creationId xmlns:a16="http://schemas.microsoft.com/office/drawing/2014/main" id="{79545EDD-90B4-B0F6-F905-20D33925161E}"/>
              </a:ext>
            </a:extLst>
          </p:cNvPr>
          <p:cNvSpPr>
            <a:spLocks noGrp="1"/>
          </p:cNvSpPr>
          <p:nvPr>
            <p:ph type="ftr" sz="quarter" idx="3"/>
          </p:nvPr>
        </p:nvSpPr>
        <p:spPr>
          <a:xfrm>
            <a:off x="4080320" y="6586793"/>
            <a:ext cx="5124886" cy="365125"/>
          </a:xfrm>
          <a:prstGeom prst="rect">
            <a:avLst/>
          </a:prstGeom>
        </p:spPr>
        <p:txBody>
          <a:bodyPr/>
          <a:lstStyle>
            <a:lvl1pPr algn="ctr">
              <a:defRPr sz="1200"/>
            </a:lvl1pPr>
          </a:lstStyle>
          <a:p>
            <a:r>
              <a:rPr lang="en-US" dirty="0"/>
              <a:t>NMRA 2024 Surfliner Convention</a:t>
            </a:r>
          </a:p>
        </p:txBody>
      </p:sp>
      <p:sp>
        <p:nvSpPr>
          <p:cNvPr id="12" name="Slide Number Placeholder 5">
            <a:extLst>
              <a:ext uri="{FF2B5EF4-FFF2-40B4-BE49-F238E27FC236}">
                <a16:creationId xmlns:a16="http://schemas.microsoft.com/office/drawing/2014/main" id="{869D5BCC-AEE8-26CA-CE31-94EBB018080F}"/>
              </a:ext>
            </a:extLst>
          </p:cNvPr>
          <p:cNvSpPr>
            <a:spLocks noGrp="1"/>
          </p:cNvSpPr>
          <p:nvPr>
            <p:ph type="sldNum" sz="quarter" idx="4"/>
          </p:nvPr>
        </p:nvSpPr>
        <p:spPr>
          <a:xfrm>
            <a:off x="11800332" y="6610605"/>
            <a:ext cx="371039" cy="365125"/>
          </a:xfrm>
          <a:prstGeom prst="rect">
            <a:avLst/>
          </a:prstGeom>
        </p:spPr>
        <p:txBody>
          <a:bodyPr/>
          <a:lstStyle>
            <a:lvl1pPr>
              <a:defRPr sz="1200"/>
            </a:lvl1pPr>
          </a:lstStyle>
          <a:p>
            <a:fld id="{03F4EA62-992E-4EB1-BA44-D49665C77250}" type="slidenum">
              <a:rPr lang="en-US" smtClean="0"/>
              <a:pPr/>
              <a:t>‹#›</a:t>
            </a:fld>
            <a:endParaRPr lang="en-US" dirty="0"/>
          </a:p>
        </p:txBody>
      </p:sp>
    </p:spTree>
    <p:extLst>
      <p:ext uri="{BB962C8B-B14F-4D97-AF65-F5344CB8AC3E}">
        <p14:creationId xmlns:p14="http://schemas.microsoft.com/office/powerpoint/2010/main" val="22548653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8DB603C2-9921-1C96-5E56-F3E2EF155F5A}"/>
              </a:ext>
            </a:extLst>
          </p:cNvPr>
          <p:cNvSpPr>
            <a:spLocks noGrp="1"/>
          </p:cNvSpPr>
          <p:nvPr>
            <p:ph type="dt" sz="half" idx="2"/>
          </p:nvPr>
        </p:nvSpPr>
        <p:spPr>
          <a:xfrm>
            <a:off x="75493" y="6585205"/>
            <a:ext cx="2743200" cy="365125"/>
          </a:xfrm>
          <a:prstGeom prst="rect">
            <a:avLst/>
          </a:prstGeom>
        </p:spPr>
        <p:txBody>
          <a:bodyPr/>
          <a:lstStyle>
            <a:lvl1pPr algn="l">
              <a:defRPr sz="1200"/>
            </a:lvl1pPr>
          </a:lstStyle>
          <a:p>
            <a:fld id="{F89BEF66-A4AC-423E-95E8-7081F96D4AC9}" type="datetime1">
              <a:rPr lang="en-US" smtClean="0"/>
              <a:t>8/6/2024</a:t>
            </a:fld>
            <a:endParaRPr lang="en-US" dirty="0"/>
          </a:p>
        </p:txBody>
      </p:sp>
      <p:sp>
        <p:nvSpPr>
          <p:cNvPr id="11" name="Footer Placeholder 4">
            <a:extLst>
              <a:ext uri="{FF2B5EF4-FFF2-40B4-BE49-F238E27FC236}">
                <a16:creationId xmlns:a16="http://schemas.microsoft.com/office/drawing/2014/main" id="{044BE95E-F879-1D22-2C25-1C4033133B78}"/>
              </a:ext>
            </a:extLst>
          </p:cNvPr>
          <p:cNvSpPr>
            <a:spLocks noGrp="1"/>
          </p:cNvSpPr>
          <p:nvPr>
            <p:ph type="ftr" sz="quarter" idx="3"/>
          </p:nvPr>
        </p:nvSpPr>
        <p:spPr>
          <a:xfrm>
            <a:off x="4080320" y="6586793"/>
            <a:ext cx="5124886" cy="365125"/>
          </a:xfrm>
          <a:prstGeom prst="rect">
            <a:avLst/>
          </a:prstGeom>
        </p:spPr>
        <p:txBody>
          <a:bodyPr/>
          <a:lstStyle>
            <a:lvl1pPr algn="ctr">
              <a:defRPr sz="1200"/>
            </a:lvl1pPr>
          </a:lstStyle>
          <a:p>
            <a:r>
              <a:rPr lang="en-US" dirty="0"/>
              <a:t>NMRA 2024 Surfliner Convention</a:t>
            </a:r>
          </a:p>
        </p:txBody>
      </p:sp>
      <p:sp>
        <p:nvSpPr>
          <p:cNvPr id="12" name="Slide Number Placeholder 5">
            <a:extLst>
              <a:ext uri="{FF2B5EF4-FFF2-40B4-BE49-F238E27FC236}">
                <a16:creationId xmlns:a16="http://schemas.microsoft.com/office/drawing/2014/main" id="{38D30DD6-7F89-D6D2-6EF3-C97ABB7DE70F}"/>
              </a:ext>
            </a:extLst>
          </p:cNvPr>
          <p:cNvSpPr>
            <a:spLocks noGrp="1"/>
          </p:cNvSpPr>
          <p:nvPr>
            <p:ph type="sldNum" sz="quarter" idx="4"/>
          </p:nvPr>
        </p:nvSpPr>
        <p:spPr>
          <a:xfrm>
            <a:off x="11800332" y="6610605"/>
            <a:ext cx="371039" cy="365125"/>
          </a:xfrm>
          <a:prstGeom prst="rect">
            <a:avLst/>
          </a:prstGeom>
        </p:spPr>
        <p:txBody>
          <a:bodyPr/>
          <a:lstStyle>
            <a:lvl1pPr>
              <a:defRPr sz="1200"/>
            </a:lvl1pPr>
          </a:lstStyle>
          <a:p>
            <a:fld id="{03F4EA62-992E-4EB1-BA44-D49665C77250}" type="slidenum">
              <a:rPr lang="en-US" smtClean="0"/>
              <a:pPr/>
              <a:t>‹#›</a:t>
            </a:fld>
            <a:endParaRPr lang="en-US" dirty="0"/>
          </a:p>
        </p:txBody>
      </p:sp>
    </p:spTree>
    <p:extLst>
      <p:ext uri="{BB962C8B-B14F-4D97-AF65-F5344CB8AC3E}">
        <p14:creationId xmlns:p14="http://schemas.microsoft.com/office/powerpoint/2010/main" val="27692604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a:extLst>
              <a:ext uri="{FF2B5EF4-FFF2-40B4-BE49-F238E27FC236}">
                <a16:creationId xmlns:a16="http://schemas.microsoft.com/office/drawing/2014/main" id="{10233A57-6FE3-DB68-81B7-F652508028C5}"/>
              </a:ext>
            </a:extLst>
          </p:cNvPr>
          <p:cNvSpPr>
            <a:spLocks noGrp="1"/>
          </p:cNvSpPr>
          <p:nvPr>
            <p:ph type="dt" sz="half" idx="2"/>
          </p:nvPr>
        </p:nvSpPr>
        <p:spPr>
          <a:xfrm>
            <a:off x="75493" y="6585205"/>
            <a:ext cx="2743200" cy="365125"/>
          </a:xfrm>
          <a:prstGeom prst="rect">
            <a:avLst/>
          </a:prstGeom>
        </p:spPr>
        <p:txBody>
          <a:bodyPr/>
          <a:lstStyle>
            <a:lvl1pPr algn="l">
              <a:defRPr sz="1200"/>
            </a:lvl1pPr>
          </a:lstStyle>
          <a:p>
            <a:fld id="{EA7EA7D7-B9DB-4709-A23E-B7336DD86551}" type="datetime1">
              <a:rPr lang="en-US" smtClean="0"/>
              <a:t>8/6/2024</a:t>
            </a:fld>
            <a:endParaRPr lang="en-US" dirty="0"/>
          </a:p>
        </p:txBody>
      </p:sp>
      <p:sp>
        <p:nvSpPr>
          <p:cNvPr id="14" name="Footer Placeholder 4">
            <a:extLst>
              <a:ext uri="{FF2B5EF4-FFF2-40B4-BE49-F238E27FC236}">
                <a16:creationId xmlns:a16="http://schemas.microsoft.com/office/drawing/2014/main" id="{FE04C4D3-9A7D-88C7-7400-0B2CDF42D4F6}"/>
              </a:ext>
            </a:extLst>
          </p:cNvPr>
          <p:cNvSpPr>
            <a:spLocks noGrp="1"/>
          </p:cNvSpPr>
          <p:nvPr>
            <p:ph type="ftr" sz="quarter" idx="3"/>
          </p:nvPr>
        </p:nvSpPr>
        <p:spPr>
          <a:xfrm>
            <a:off x="4080320" y="6586793"/>
            <a:ext cx="5124886" cy="365125"/>
          </a:xfrm>
          <a:prstGeom prst="rect">
            <a:avLst/>
          </a:prstGeom>
        </p:spPr>
        <p:txBody>
          <a:bodyPr/>
          <a:lstStyle>
            <a:lvl1pPr algn="ctr">
              <a:defRPr sz="1200"/>
            </a:lvl1pPr>
          </a:lstStyle>
          <a:p>
            <a:r>
              <a:rPr lang="en-US" dirty="0"/>
              <a:t>NMRA 2024 Surfliner Convention</a:t>
            </a:r>
          </a:p>
        </p:txBody>
      </p:sp>
      <p:sp>
        <p:nvSpPr>
          <p:cNvPr id="15" name="Slide Number Placeholder 5">
            <a:extLst>
              <a:ext uri="{FF2B5EF4-FFF2-40B4-BE49-F238E27FC236}">
                <a16:creationId xmlns:a16="http://schemas.microsoft.com/office/drawing/2014/main" id="{9906584B-ACDE-C295-DA15-929E05D2161F}"/>
              </a:ext>
            </a:extLst>
          </p:cNvPr>
          <p:cNvSpPr>
            <a:spLocks noGrp="1"/>
          </p:cNvSpPr>
          <p:nvPr>
            <p:ph type="sldNum" sz="quarter" idx="4"/>
          </p:nvPr>
        </p:nvSpPr>
        <p:spPr>
          <a:xfrm>
            <a:off x="11800332" y="6610605"/>
            <a:ext cx="371039" cy="365125"/>
          </a:xfrm>
          <a:prstGeom prst="rect">
            <a:avLst/>
          </a:prstGeom>
        </p:spPr>
        <p:txBody>
          <a:bodyPr/>
          <a:lstStyle>
            <a:lvl1pPr>
              <a:defRPr sz="1200"/>
            </a:lvl1pPr>
          </a:lstStyle>
          <a:p>
            <a:fld id="{03F4EA62-992E-4EB1-BA44-D49665C77250}" type="slidenum">
              <a:rPr lang="en-US" smtClean="0"/>
              <a:pPr/>
              <a:t>‹#›</a:t>
            </a:fld>
            <a:endParaRPr lang="en-US" dirty="0"/>
          </a:p>
        </p:txBody>
      </p:sp>
    </p:spTree>
    <p:extLst>
      <p:ext uri="{BB962C8B-B14F-4D97-AF65-F5344CB8AC3E}">
        <p14:creationId xmlns:p14="http://schemas.microsoft.com/office/powerpoint/2010/main" val="15648336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6C9F738B-0274-79BC-DA08-C092083CCFAD}"/>
              </a:ext>
            </a:extLst>
          </p:cNvPr>
          <p:cNvSpPr>
            <a:spLocks noGrp="1"/>
          </p:cNvSpPr>
          <p:nvPr>
            <p:ph type="dt" sz="half" idx="2"/>
          </p:nvPr>
        </p:nvSpPr>
        <p:spPr>
          <a:xfrm>
            <a:off x="75493" y="6585205"/>
            <a:ext cx="2743200" cy="365125"/>
          </a:xfrm>
          <a:prstGeom prst="rect">
            <a:avLst/>
          </a:prstGeom>
        </p:spPr>
        <p:txBody>
          <a:bodyPr/>
          <a:lstStyle>
            <a:lvl1pPr algn="l">
              <a:defRPr sz="1200"/>
            </a:lvl1pPr>
          </a:lstStyle>
          <a:p>
            <a:fld id="{FD6994FF-AB40-4FE1-9481-0BD624426B17}" type="datetime1">
              <a:rPr lang="en-US" smtClean="0"/>
              <a:t>8/6/2024</a:t>
            </a:fld>
            <a:endParaRPr lang="en-US" dirty="0"/>
          </a:p>
        </p:txBody>
      </p:sp>
      <p:sp>
        <p:nvSpPr>
          <p:cNvPr id="11" name="Footer Placeholder 4">
            <a:extLst>
              <a:ext uri="{FF2B5EF4-FFF2-40B4-BE49-F238E27FC236}">
                <a16:creationId xmlns:a16="http://schemas.microsoft.com/office/drawing/2014/main" id="{1E5F2C3F-B830-5F58-CA80-6D0399D3FE20}"/>
              </a:ext>
            </a:extLst>
          </p:cNvPr>
          <p:cNvSpPr>
            <a:spLocks noGrp="1"/>
          </p:cNvSpPr>
          <p:nvPr>
            <p:ph type="ftr" sz="quarter" idx="3"/>
          </p:nvPr>
        </p:nvSpPr>
        <p:spPr>
          <a:xfrm>
            <a:off x="4080320" y="6586793"/>
            <a:ext cx="5124886" cy="365125"/>
          </a:xfrm>
          <a:prstGeom prst="rect">
            <a:avLst/>
          </a:prstGeom>
        </p:spPr>
        <p:txBody>
          <a:bodyPr/>
          <a:lstStyle>
            <a:lvl1pPr algn="ctr">
              <a:defRPr sz="1200"/>
            </a:lvl1pPr>
          </a:lstStyle>
          <a:p>
            <a:r>
              <a:rPr lang="en-US" dirty="0"/>
              <a:t>NMRA 2024 Surfliner Convention</a:t>
            </a:r>
          </a:p>
        </p:txBody>
      </p:sp>
      <p:sp>
        <p:nvSpPr>
          <p:cNvPr id="12" name="Slide Number Placeholder 5">
            <a:extLst>
              <a:ext uri="{FF2B5EF4-FFF2-40B4-BE49-F238E27FC236}">
                <a16:creationId xmlns:a16="http://schemas.microsoft.com/office/drawing/2014/main" id="{BC54173E-653C-631F-3C3F-0F9C1CC107FF}"/>
              </a:ext>
            </a:extLst>
          </p:cNvPr>
          <p:cNvSpPr>
            <a:spLocks noGrp="1"/>
          </p:cNvSpPr>
          <p:nvPr>
            <p:ph type="sldNum" sz="quarter" idx="4"/>
          </p:nvPr>
        </p:nvSpPr>
        <p:spPr>
          <a:xfrm>
            <a:off x="11800332" y="6610605"/>
            <a:ext cx="371039" cy="365125"/>
          </a:xfrm>
          <a:prstGeom prst="rect">
            <a:avLst/>
          </a:prstGeom>
        </p:spPr>
        <p:txBody>
          <a:bodyPr/>
          <a:lstStyle>
            <a:lvl1pPr>
              <a:defRPr sz="1200"/>
            </a:lvl1pPr>
          </a:lstStyle>
          <a:p>
            <a:fld id="{03F4EA62-992E-4EB1-BA44-D49665C77250}" type="slidenum">
              <a:rPr lang="en-US" smtClean="0"/>
              <a:pPr/>
              <a:t>‹#›</a:t>
            </a:fld>
            <a:endParaRPr lang="en-US" dirty="0"/>
          </a:p>
        </p:txBody>
      </p:sp>
    </p:spTree>
    <p:extLst>
      <p:ext uri="{BB962C8B-B14F-4D97-AF65-F5344CB8AC3E}">
        <p14:creationId xmlns:p14="http://schemas.microsoft.com/office/powerpoint/2010/main" val="21918103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436F8686-19CC-0270-B869-804B3816AB60}"/>
              </a:ext>
            </a:extLst>
          </p:cNvPr>
          <p:cNvSpPr>
            <a:spLocks noGrp="1"/>
          </p:cNvSpPr>
          <p:nvPr>
            <p:ph type="dt" sz="half" idx="10"/>
          </p:nvPr>
        </p:nvSpPr>
        <p:spPr>
          <a:xfrm>
            <a:off x="75493" y="6585205"/>
            <a:ext cx="2743200" cy="365125"/>
          </a:xfrm>
          <a:prstGeom prst="rect">
            <a:avLst/>
          </a:prstGeom>
        </p:spPr>
        <p:txBody>
          <a:bodyPr/>
          <a:lstStyle>
            <a:lvl1pPr algn="l">
              <a:defRPr sz="1200"/>
            </a:lvl1pPr>
          </a:lstStyle>
          <a:p>
            <a:fld id="{B0AEA15A-9EBA-4914-A761-974E523E1F3D}" type="datetime1">
              <a:rPr lang="en-US" smtClean="0"/>
              <a:t>8/6/2024</a:t>
            </a:fld>
            <a:endParaRPr lang="en-US" dirty="0"/>
          </a:p>
        </p:txBody>
      </p:sp>
      <p:sp>
        <p:nvSpPr>
          <p:cNvPr id="12" name="Footer Placeholder 4">
            <a:extLst>
              <a:ext uri="{FF2B5EF4-FFF2-40B4-BE49-F238E27FC236}">
                <a16:creationId xmlns:a16="http://schemas.microsoft.com/office/drawing/2014/main" id="{EDE6DAB2-FDB0-C654-824B-F4E0960E564E}"/>
              </a:ext>
            </a:extLst>
          </p:cNvPr>
          <p:cNvSpPr>
            <a:spLocks noGrp="1"/>
          </p:cNvSpPr>
          <p:nvPr>
            <p:ph type="ftr" sz="quarter" idx="3"/>
          </p:nvPr>
        </p:nvSpPr>
        <p:spPr>
          <a:xfrm>
            <a:off x="4080320" y="6586793"/>
            <a:ext cx="5124886" cy="365125"/>
          </a:xfrm>
          <a:prstGeom prst="rect">
            <a:avLst/>
          </a:prstGeom>
        </p:spPr>
        <p:txBody>
          <a:bodyPr/>
          <a:lstStyle>
            <a:lvl1pPr algn="ctr">
              <a:defRPr sz="1200"/>
            </a:lvl1pPr>
          </a:lstStyle>
          <a:p>
            <a:r>
              <a:rPr lang="en-US" dirty="0"/>
              <a:t>NMRA 2024 Surfliner Convention</a:t>
            </a:r>
          </a:p>
        </p:txBody>
      </p:sp>
      <p:sp>
        <p:nvSpPr>
          <p:cNvPr id="13" name="Slide Number Placeholder 5">
            <a:extLst>
              <a:ext uri="{FF2B5EF4-FFF2-40B4-BE49-F238E27FC236}">
                <a16:creationId xmlns:a16="http://schemas.microsoft.com/office/drawing/2014/main" id="{1199BF0D-81FC-0F17-8B45-CC6DBB8D2770}"/>
              </a:ext>
            </a:extLst>
          </p:cNvPr>
          <p:cNvSpPr>
            <a:spLocks noGrp="1"/>
          </p:cNvSpPr>
          <p:nvPr>
            <p:ph type="sldNum" sz="quarter" idx="4"/>
          </p:nvPr>
        </p:nvSpPr>
        <p:spPr>
          <a:xfrm>
            <a:off x="11800332" y="6610605"/>
            <a:ext cx="371039" cy="365125"/>
          </a:xfrm>
          <a:prstGeom prst="rect">
            <a:avLst/>
          </a:prstGeom>
        </p:spPr>
        <p:txBody>
          <a:bodyPr/>
          <a:lstStyle>
            <a:lvl1pPr>
              <a:defRPr sz="1200"/>
            </a:lvl1pPr>
          </a:lstStyle>
          <a:p>
            <a:fld id="{03F4EA62-992E-4EB1-BA44-D49665C77250}" type="slidenum">
              <a:rPr lang="en-US" smtClean="0"/>
              <a:pPr/>
              <a:t>‹#›</a:t>
            </a:fld>
            <a:endParaRPr lang="en-US" dirty="0"/>
          </a:p>
        </p:txBody>
      </p:sp>
    </p:spTree>
    <p:extLst>
      <p:ext uri="{BB962C8B-B14F-4D97-AF65-F5344CB8AC3E}">
        <p14:creationId xmlns:p14="http://schemas.microsoft.com/office/powerpoint/2010/main" val="21746388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a:extLst>
              <a:ext uri="{FF2B5EF4-FFF2-40B4-BE49-F238E27FC236}">
                <a16:creationId xmlns:a16="http://schemas.microsoft.com/office/drawing/2014/main" id="{4F26FBDE-AB55-5088-635A-E2B2463E8555}"/>
              </a:ext>
            </a:extLst>
          </p:cNvPr>
          <p:cNvSpPr>
            <a:spLocks noGrp="1"/>
          </p:cNvSpPr>
          <p:nvPr>
            <p:ph type="dt" sz="half" idx="10"/>
          </p:nvPr>
        </p:nvSpPr>
        <p:spPr>
          <a:xfrm>
            <a:off x="75493" y="6585205"/>
            <a:ext cx="2743200" cy="365125"/>
          </a:xfrm>
          <a:prstGeom prst="rect">
            <a:avLst/>
          </a:prstGeom>
        </p:spPr>
        <p:txBody>
          <a:bodyPr/>
          <a:lstStyle>
            <a:lvl1pPr algn="l">
              <a:defRPr sz="1200"/>
            </a:lvl1pPr>
          </a:lstStyle>
          <a:p>
            <a:fld id="{166235BD-3D05-41DA-A9B2-F8096081D388}" type="datetime1">
              <a:rPr lang="en-US" smtClean="0"/>
              <a:t>8/6/2024</a:t>
            </a:fld>
            <a:endParaRPr lang="en-US" dirty="0"/>
          </a:p>
        </p:txBody>
      </p:sp>
      <p:sp>
        <p:nvSpPr>
          <p:cNvPr id="14" name="Footer Placeholder 4">
            <a:extLst>
              <a:ext uri="{FF2B5EF4-FFF2-40B4-BE49-F238E27FC236}">
                <a16:creationId xmlns:a16="http://schemas.microsoft.com/office/drawing/2014/main" id="{6B284F5E-60BA-FD1C-5899-62D7B1B3FD94}"/>
              </a:ext>
            </a:extLst>
          </p:cNvPr>
          <p:cNvSpPr>
            <a:spLocks noGrp="1"/>
          </p:cNvSpPr>
          <p:nvPr>
            <p:ph type="ftr" sz="quarter" idx="11"/>
          </p:nvPr>
        </p:nvSpPr>
        <p:spPr>
          <a:xfrm>
            <a:off x="4080320" y="6586793"/>
            <a:ext cx="5124886" cy="365125"/>
          </a:xfrm>
          <a:prstGeom prst="rect">
            <a:avLst/>
          </a:prstGeom>
        </p:spPr>
        <p:txBody>
          <a:bodyPr/>
          <a:lstStyle>
            <a:lvl1pPr algn="ctr">
              <a:defRPr sz="1200"/>
            </a:lvl1pPr>
          </a:lstStyle>
          <a:p>
            <a:r>
              <a:rPr lang="en-US" dirty="0"/>
              <a:t>NMRA 2024 Surfliner Convention</a:t>
            </a:r>
          </a:p>
        </p:txBody>
      </p:sp>
      <p:sp>
        <p:nvSpPr>
          <p:cNvPr id="15" name="Slide Number Placeholder 5">
            <a:extLst>
              <a:ext uri="{FF2B5EF4-FFF2-40B4-BE49-F238E27FC236}">
                <a16:creationId xmlns:a16="http://schemas.microsoft.com/office/drawing/2014/main" id="{B786333F-003A-0064-3D17-2E7E3158D9CF}"/>
              </a:ext>
            </a:extLst>
          </p:cNvPr>
          <p:cNvSpPr>
            <a:spLocks noGrp="1"/>
          </p:cNvSpPr>
          <p:nvPr>
            <p:ph type="sldNum" sz="quarter" idx="12"/>
          </p:nvPr>
        </p:nvSpPr>
        <p:spPr>
          <a:xfrm>
            <a:off x="11800332" y="6610605"/>
            <a:ext cx="371039" cy="365125"/>
          </a:xfrm>
          <a:prstGeom prst="rect">
            <a:avLst/>
          </a:prstGeom>
        </p:spPr>
        <p:txBody>
          <a:bodyPr/>
          <a:lstStyle>
            <a:lvl1pPr>
              <a:defRPr sz="1200"/>
            </a:lvl1pPr>
          </a:lstStyle>
          <a:p>
            <a:fld id="{03F4EA62-992E-4EB1-BA44-D49665C77250}" type="slidenum">
              <a:rPr lang="en-US" smtClean="0"/>
              <a:pPr/>
              <a:t>‹#›</a:t>
            </a:fld>
            <a:endParaRPr lang="en-US" dirty="0"/>
          </a:p>
        </p:txBody>
      </p:sp>
    </p:spTree>
    <p:extLst>
      <p:ext uri="{BB962C8B-B14F-4D97-AF65-F5344CB8AC3E}">
        <p14:creationId xmlns:p14="http://schemas.microsoft.com/office/powerpoint/2010/main" val="38193359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Date Placeholder 3">
            <a:extLst>
              <a:ext uri="{FF2B5EF4-FFF2-40B4-BE49-F238E27FC236}">
                <a16:creationId xmlns:a16="http://schemas.microsoft.com/office/drawing/2014/main" id="{5FFD0E42-81B7-03A0-0DF6-758C95FB696E}"/>
              </a:ext>
            </a:extLst>
          </p:cNvPr>
          <p:cNvSpPr>
            <a:spLocks noGrp="1"/>
          </p:cNvSpPr>
          <p:nvPr>
            <p:ph type="dt" sz="half" idx="2"/>
          </p:nvPr>
        </p:nvSpPr>
        <p:spPr>
          <a:xfrm>
            <a:off x="75493" y="6585205"/>
            <a:ext cx="2743200" cy="365125"/>
          </a:xfrm>
          <a:prstGeom prst="rect">
            <a:avLst/>
          </a:prstGeom>
        </p:spPr>
        <p:txBody>
          <a:bodyPr/>
          <a:lstStyle>
            <a:lvl1pPr algn="l">
              <a:defRPr sz="1200"/>
            </a:lvl1pPr>
          </a:lstStyle>
          <a:p>
            <a:fld id="{118056E1-0C03-48A8-9634-301696D6820E}" type="datetime1">
              <a:rPr lang="en-US" smtClean="0"/>
              <a:t>8/6/2024</a:t>
            </a:fld>
            <a:endParaRPr lang="en-US" dirty="0"/>
          </a:p>
        </p:txBody>
      </p:sp>
      <p:sp>
        <p:nvSpPr>
          <p:cNvPr id="10" name="Footer Placeholder 4">
            <a:extLst>
              <a:ext uri="{FF2B5EF4-FFF2-40B4-BE49-F238E27FC236}">
                <a16:creationId xmlns:a16="http://schemas.microsoft.com/office/drawing/2014/main" id="{9C08B5CA-FCED-5756-C833-02BF4C528D54}"/>
              </a:ext>
            </a:extLst>
          </p:cNvPr>
          <p:cNvSpPr>
            <a:spLocks noGrp="1"/>
          </p:cNvSpPr>
          <p:nvPr>
            <p:ph type="ftr" sz="quarter" idx="3"/>
          </p:nvPr>
        </p:nvSpPr>
        <p:spPr>
          <a:xfrm>
            <a:off x="4080320" y="6586793"/>
            <a:ext cx="5124886" cy="365125"/>
          </a:xfrm>
          <a:prstGeom prst="rect">
            <a:avLst/>
          </a:prstGeom>
        </p:spPr>
        <p:txBody>
          <a:bodyPr/>
          <a:lstStyle>
            <a:lvl1pPr algn="ctr">
              <a:defRPr sz="1200"/>
            </a:lvl1pPr>
          </a:lstStyle>
          <a:p>
            <a:r>
              <a:rPr lang="en-US" dirty="0"/>
              <a:t>NMRA 2024 Surfliner Convention</a:t>
            </a:r>
          </a:p>
        </p:txBody>
      </p:sp>
      <p:sp>
        <p:nvSpPr>
          <p:cNvPr id="11" name="Slide Number Placeholder 5">
            <a:extLst>
              <a:ext uri="{FF2B5EF4-FFF2-40B4-BE49-F238E27FC236}">
                <a16:creationId xmlns:a16="http://schemas.microsoft.com/office/drawing/2014/main" id="{0847EDAD-E597-DA71-F308-99DC78E0392E}"/>
              </a:ext>
            </a:extLst>
          </p:cNvPr>
          <p:cNvSpPr>
            <a:spLocks noGrp="1"/>
          </p:cNvSpPr>
          <p:nvPr>
            <p:ph type="sldNum" sz="quarter" idx="4"/>
          </p:nvPr>
        </p:nvSpPr>
        <p:spPr>
          <a:xfrm>
            <a:off x="11800332" y="6610605"/>
            <a:ext cx="371039" cy="365125"/>
          </a:xfrm>
          <a:prstGeom prst="rect">
            <a:avLst/>
          </a:prstGeom>
        </p:spPr>
        <p:txBody>
          <a:bodyPr/>
          <a:lstStyle>
            <a:lvl1pPr>
              <a:defRPr sz="1200"/>
            </a:lvl1pPr>
          </a:lstStyle>
          <a:p>
            <a:fld id="{03F4EA62-992E-4EB1-BA44-D49665C77250}" type="slidenum">
              <a:rPr lang="en-US" smtClean="0"/>
              <a:pPr/>
              <a:t>‹#›</a:t>
            </a:fld>
            <a:endParaRPr lang="en-US" dirty="0"/>
          </a:p>
        </p:txBody>
      </p:sp>
    </p:spTree>
    <p:extLst>
      <p:ext uri="{BB962C8B-B14F-4D97-AF65-F5344CB8AC3E}">
        <p14:creationId xmlns:p14="http://schemas.microsoft.com/office/powerpoint/2010/main" val="26361952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A61737EE-907F-9A38-FE25-B9C9E0B512C3}"/>
              </a:ext>
            </a:extLst>
          </p:cNvPr>
          <p:cNvSpPr>
            <a:spLocks noGrp="1"/>
          </p:cNvSpPr>
          <p:nvPr>
            <p:ph type="dt" sz="half" idx="2"/>
          </p:nvPr>
        </p:nvSpPr>
        <p:spPr>
          <a:xfrm>
            <a:off x="75493" y="6585205"/>
            <a:ext cx="2743200" cy="365125"/>
          </a:xfrm>
          <a:prstGeom prst="rect">
            <a:avLst/>
          </a:prstGeom>
        </p:spPr>
        <p:txBody>
          <a:bodyPr/>
          <a:lstStyle>
            <a:lvl1pPr algn="l">
              <a:defRPr sz="1200"/>
            </a:lvl1pPr>
          </a:lstStyle>
          <a:p>
            <a:fld id="{4F2D1545-ED7E-4250-A16D-83B01EC4A452}" type="datetime1">
              <a:rPr lang="en-US" smtClean="0"/>
              <a:t>8/6/2024</a:t>
            </a:fld>
            <a:endParaRPr lang="en-US" dirty="0"/>
          </a:p>
        </p:txBody>
      </p:sp>
      <p:sp>
        <p:nvSpPr>
          <p:cNvPr id="9" name="Footer Placeholder 4">
            <a:extLst>
              <a:ext uri="{FF2B5EF4-FFF2-40B4-BE49-F238E27FC236}">
                <a16:creationId xmlns:a16="http://schemas.microsoft.com/office/drawing/2014/main" id="{1220F819-E6C2-A2BC-5EFC-654AE4A979D2}"/>
              </a:ext>
            </a:extLst>
          </p:cNvPr>
          <p:cNvSpPr>
            <a:spLocks noGrp="1"/>
          </p:cNvSpPr>
          <p:nvPr>
            <p:ph type="ftr" sz="quarter" idx="3"/>
          </p:nvPr>
        </p:nvSpPr>
        <p:spPr>
          <a:xfrm>
            <a:off x="4080320" y="6586793"/>
            <a:ext cx="5124886" cy="365125"/>
          </a:xfrm>
          <a:prstGeom prst="rect">
            <a:avLst/>
          </a:prstGeom>
        </p:spPr>
        <p:txBody>
          <a:bodyPr/>
          <a:lstStyle>
            <a:lvl1pPr algn="ctr">
              <a:defRPr sz="1200"/>
            </a:lvl1pPr>
          </a:lstStyle>
          <a:p>
            <a:r>
              <a:rPr lang="en-US" dirty="0"/>
              <a:t>NMRA 2024 Surfliner Convention</a:t>
            </a:r>
          </a:p>
        </p:txBody>
      </p:sp>
      <p:sp>
        <p:nvSpPr>
          <p:cNvPr id="10" name="Slide Number Placeholder 5">
            <a:extLst>
              <a:ext uri="{FF2B5EF4-FFF2-40B4-BE49-F238E27FC236}">
                <a16:creationId xmlns:a16="http://schemas.microsoft.com/office/drawing/2014/main" id="{1B5D34C3-E4C8-D15B-BB38-EBD65C6CB32C}"/>
              </a:ext>
            </a:extLst>
          </p:cNvPr>
          <p:cNvSpPr>
            <a:spLocks noGrp="1"/>
          </p:cNvSpPr>
          <p:nvPr>
            <p:ph type="sldNum" sz="quarter" idx="4"/>
          </p:nvPr>
        </p:nvSpPr>
        <p:spPr>
          <a:xfrm>
            <a:off x="11800332" y="6610605"/>
            <a:ext cx="371039" cy="365125"/>
          </a:xfrm>
          <a:prstGeom prst="rect">
            <a:avLst/>
          </a:prstGeom>
        </p:spPr>
        <p:txBody>
          <a:bodyPr/>
          <a:lstStyle>
            <a:lvl1pPr>
              <a:defRPr sz="1200"/>
            </a:lvl1pPr>
          </a:lstStyle>
          <a:p>
            <a:fld id="{03F4EA62-992E-4EB1-BA44-D49665C77250}" type="slidenum">
              <a:rPr lang="en-US" smtClean="0"/>
              <a:pPr/>
              <a:t>‹#›</a:t>
            </a:fld>
            <a:endParaRPr lang="en-US" dirty="0"/>
          </a:p>
        </p:txBody>
      </p:sp>
    </p:spTree>
    <p:extLst>
      <p:ext uri="{BB962C8B-B14F-4D97-AF65-F5344CB8AC3E}">
        <p14:creationId xmlns:p14="http://schemas.microsoft.com/office/powerpoint/2010/main" val="5738057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3">
            <a:extLst>
              <a:ext uri="{FF2B5EF4-FFF2-40B4-BE49-F238E27FC236}">
                <a16:creationId xmlns:a16="http://schemas.microsoft.com/office/drawing/2014/main" id="{AC5D11A4-B4ED-5F28-E3FD-BAA54BDD522F}"/>
              </a:ext>
            </a:extLst>
          </p:cNvPr>
          <p:cNvSpPr>
            <a:spLocks noGrp="1"/>
          </p:cNvSpPr>
          <p:nvPr>
            <p:ph type="dt" sz="half" idx="10"/>
          </p:nvPr>
        </p:nvSpPr>
        <p:spPr>
          <a:xfrm>
            <a:off x="75493" y="6585205"/>
            <a:ext cx="2743200" cy="365125"/>
          </a:xfrm>
          <a:prstGeom prst="rect">
            <a:avLst/>
          </a:prstGeom>
        </p:spPr>
        <p:txBody>
          <a:bodyPr/>
          <a:lstStyle>
            <a:lvl1pPr algn="l">
              <a:defRPr sz="1200"/>
            </a:lvl1pPr>
          </a:lstStyle>
          <a:p>
            <a:fld id="{0FF298CE-F742-479C-8EF0-7CDDB4356FB2}" type="datetime1">
              <a:rPr lang="en-US" smtClean="0"/>
              <a:t>8/6/2024</a:t>
            </a:fld>
            <a:endParaRPr lang="en-US" dirty="0"/>
          </a:p>
        </p:txBody>
      </p:sp>
      <p:sp>
        <p:nvSpPr>
          <p:cNvPr id="12" name="Footer Placeholder 4">
            <a:extLst>
              <a:ext uri="{FF2B5EF4-FFF2-40B4-BE49-F238E27FC236}">
                <a16:creationId xmlns:a16="http://schemas.microsoft.com/office/drawing/2014/main" id="{8614D0AA-E602-8512-062E-61BB3A4A1F66}"/>
              </a:ext>
            </a:extLst>
          </p:cNvPr>
          <p:cNvSpPr>
            <a:spLocks noGrp="1"/>
          </p:cNvSpPr>
          <p:nvPr>
            <p:ph type="ftr" sz="quarter" idx="3"/>
          </p:nvPr>
        </p:nvSpPr>
        <p:spPr>
          <a:xfrm>
            <a:off x="4080320" y="6586793"/>
            <a:ext cx="5124886" cy="365125"/>
          </a:xfrm>
          <a:prstGeom prst="rect">
            <a:avLst/>
          </a:prstGeom>
        </p:spPr>
        <p:txBody>
          <a:bodyPr/>
          <a:lstStyle>
            <a:lvl1pPr algn="ctr">
              <a:defRPr sz="1200"/>
            </a:lvl1pPr>
          </a:lstStyle>
          <a:p>
            <a:r>
              <a:rPr lang="en-US" dirty="0"/>
              <a:t>NMRA 2024 Surfliner Convention</a:t>
            </a:r>
          </a:p>
        </p:txBody>
      </p:sp>
      <p:sp>
        <p:nvSpPr>
          <p:cNvPr id="13" name="Slide Number Placeholder 5">
            <a:extLst>
              <a:ext uri="{FF2B5EF4-FFF2-40B4-BE49-F238E27FC236}">
                <a16:creationId xmlns:a16="http://schemas.microsoft.com/office/drawing/2014/main" id="{97A7F847-B9B7-B7F4-951B-8A359B184731}"/>
              </a:ext>
            </a:extLst>
          </p:cNvPr>
          <p:cNvSpPr>
            <a:spLocks noGrp="1"/>
          </p:cNvSpPr>
          <p:nvPr>
            <p:ph type="sldNum" sz="quarter" idx="4"/>
          </p:nvPr>
        </p:nvSpPr>
        <p:spPr>
          <a:xfrm>
            <a:off x="11800332" y="6610605"/>
            <a:ext cx="371039" cy="365125"/>
          </a:xfrm>
          <a:prstGeom prst="rect">
            <a:avLst/>
          </a:prstGeom>
        </p:spPr>
        <p:txBody>
          <a:bodyPr/>
          <a:lstStyle>
            <a:lvl1pPr>
              <a:defRPr sz="1200"/>
            </a:lvl1pPr>
          </a:lstStyle>
          <a:p>
            <a:fld id="{03F4EA62-992E-4EB1-BA44-D49665C77250}" type="slidenum">
              <a:rPr lang="en-US" smtClean="0"/>
              <a:pPr/>
              <a:t>‹#›</a:t>
            </a:fld>
            <a:endParaRPr lang="en-US" dirty="0"/>
          </a:p>
        </p:txBody>
      </p:sp>
    </p:spTree>
    <p:extLst>
      <p:ext uri="{BB962C8B-B14F-4D97-AF65-F5344CB8AC3E}">
        <p14:creationId xmlns:p14="http://schemas.microsoft.com/office/powerpoint/2010/main" val="39594985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3">
            <a:extLst>
              <a:ext uri="{FF2B5EF4-FFF2-40B4-BE49-F238E27FC236}">
                <a16:creationId xmlns:a16="http://schemas.microsoft.com/office/drawing/2014/main" id="{898C3690-F58D-BFA7-AA1E-041A13D78014}"/>
              </a:ext>
            </a:extLst>
          </p:cNvPr>
          <p:cNvSpPr>
            <a:spLocks noGrp="1"/>
          </p:cNvSpPr>
          <p:nvPr>
            <p:ph type="dt" sz="half" idx="10"/>
          </p:nvPr>
        </p:nvSpPr>
        <p:spPr>
          <a:xfrm>
            <a:off x="75493" y="6585205"/>
            <a:ext cx="2743200" cy="365125"/>
          </a:xfrm>
          <a:prstGeom prst="rect">
            <a:avLst/>
          </a:prstGeom>
        </p:spPr>
        <p:txBody>
          <a:bodyPr/>
          <a:lstStyle>
            <a:lvl1pPr algn="l">
              <a:defRPr sz="1200"/>
            </a:lvl1pPr>
          </a:lstStyle>
          <a:p>
            <a:fld id="{2944FDD4-E51D-4E4A-82FF-1A8DC04DC3EA}" type="datetime1">
              <a:rPr lang="en-US" smtClean="0"/>
              <a:t>8/6/2024</a:t>
            </a:fld>
            <a:endParaRPr lang="en-US" dirty="0"/>
          </a:p>
        </p:txBody>
      </p:sp>
      <p:sp>
        <p:nvSpPr>
          <p:cNvPr id="12" name="Footer Placeholder 4">
            <a:extLst>
              <a:ext uri="{FF2B5EF4-FFF2-40B4-BE49-F238E27FC236}">
                <a16:creationId xmlns:a16="http://schemas.microsoft.com/office/drawing/2014/main" id="{257F5E03-7DE8-3B10-676D-AA7FD4884340}"/>
              </a:ext>
            </a:extLst>
          </p:cNvPr>
          <p:cNvSpPr>
            <a:spLocks noGrp="1"/>
          </p:cNvSpPr>
          <p:nvPr>
            <p:ph type="ftr" sz="quarter" idx="3"/>
          </p:nvPr>
        </p:nvSpPr>
        <p:spPr>
          <a:xfrm>
            <a:off x="4080320" y="6586793"/>
            <a:ext cx="5124886" cy="365125"/>
          </a:xfrm>
          <a:prstGeom prst="rect">
            <a:avLst/>
          </a:prstGeom>
        </p:spPr>
        <p:txBody>
          <a:bodyPr/>
          <a:lstStyle>
            <a:lvl1pPr algn="ctr">
              <a:defRPr sz="1200"/>
            </a:lvl1pPr>
          </a:lstStyle>
          <a:p>
            <a:r>
              <a:rPr lang="en-US" dirty="0"/>
              <a:t>NMRA 2024 Surfliner Convention</a:t>
            </a:r>
          </a:p>
        </p:txBody>
      </p:sp>
      <p:sp>
        <p:nvSpPr>
          <p:cNvPr id="13" name="Slide Number Placeholder 5">
            <a:extLst>
              <a:ext uri="{FF2B5EF4-FFF2-40B4-BE49-F238E27FC236}">
                <a16:creationId xmlns:a16="http://schemas.microsoft.com/office/drawing/2014/main" id="{074A2C41-82FB-6C2D-C0B1-20649489E3B1}"/>
              </a:ext>
            </a:extLst>
          </p:cNvPr>
          <p:cNvSpPr>
            <a:spLocks noGrp="1"/>
          </p:cNvSpPr>
          <p:nvPr>
            <p:ph type="sldNum" sz="quarter" idx="4"/>
          </p:nvPr>
        </p:nvSpPr>
        <p:spPr>
          <a:xfrm>
            <a:off x="11800332" y="6610605"/>
            <a:ext cx="371039" cy="365125"/>
          </a:xfrm>
          <a:prstGeom prst="rect">
            <a:avLst/>
          </a:prstGeom>
        </p:spPr>
        <p:txBody>
          <a:bodyPr/>
          <a:lstStyle>
            <a:lvl1pPr>
              <a:defRPr sz="1200"/>
            </a:lvl1pPr>
          </a:lstStyle>
          <a:p>
            <a:fld id="{03F4EA62-992E-4EB1-BA44-D49665C77250}" type="slidenum">
              <a:rPr lang="en-US" smtClean="0"/>
              <a:pPr/>
              <a:t>‹#›</a:t>
            </a:fld>
            <a:endParaRPr lang="en-US" dirty="0"/>
          </a:p>
        </p:txBody>
      </p:sp>
    </p:spTree>
    <p:extLst>
      <p:ext uri="{BB962C8B-B14F-4D97-AF65-F5344CB8AC3E}">
        <p14:creationId xmlns:p14="http://schemas.microsoft.com/office/powerpoint/2010/main" val="35132532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Date Placeholder 3">
            <a:extLst>
              <a:ext uri="{FF2B5EF4-FFF2-40B4-BE49-F238E27FC236}">
                <a16:creationId xmlns:a16="http://schemas.microsoft.com/office/drawing/2014/main" id="{C50B0C92-B1CF-E5A9-AB32-0A59D124D064}"/>
              </a:ext>
            </a:extLst>
          </p:cNvPr>
          <p:cNvSpPr>
            <a:spLocks noGrp="1"/>
          </p:cNvSpPr>
          <p:nvPr>
            <p:ph type="dt" sz="half" idx="2"/>
          </p:nvPr>
        </p:nvSpPr>
        <p:spPr>
          <a:xfrm>
            <a:off x="75493" y="6585205"/>
            <a:ext cx="2743200" cy="365125"/>
          </a:xfrm>
          <a:prstGeom prst="rect">
            <a:avLst/>
          </a:prstGeom>
        </p:spPr>
        <p:txBody>
          <a:bodyPr/>
          <a:lstStyle>
            <a:lvl1pPr algn="l">
              <a:defRPr sz="1200"/>
            </a:lvl1pPr>
          </a:lstStyle>
          <a:p>
            <a:fld id="{000F77A2-84CB-4013-AA85-B5CAF748E523}" type="datetime1">
              <a:rPr lang="en-US" smtClean="0"/>
              <a:t>8/6/2024</a:t>
            </a:fld>
            <a:endParaRPr lang="en-US" dirty="0"/>
          </a:p>
        </p:txBody>
      </p:sp>
      <p:sp>
        <p:nvSpPr>
          <p:cNvPr id="49" name="Footer Placeholder 4">
            <a:extLst>
              <a:ext uri="{FF2B5EF4-FFF2-40B4-BE49-F238E27FC236}">
                <a16:creationId xmlns:a16="http://schemas.microsoft.com/office/drawing/2014/main" id="{B8D02911-CD49-7F60-9676-A672CA73AE47}"/>
              </a:ext>
            </a:extLst>
          </p:cNvPr>
          <p:cNvSpPr>
            <a:spLocks noGrp="1"/>
          </p:cNvSpPr>
          <p:nvPr>
            <p:ph type="ftr" sz="quarter" idx="3"/>
          </p:nvPr>
        </p:nvSpPr>
        <p:spPr>
          <a:xfrm>
            <a:off x="4080320" y="6586793"/>
            <a:ext cx="5124886" cy="365125"/>
          </a:xfrm>
          <a:prstGeom prst="rect">
            <a:avLst/>
          </a:prstGeom>
        </p:spPr>
        <p:txBody>
          <a:bodyPr/>
          <a:lstStyle>
            <a:lvl1pPr algn="ctr">
              <a:defRPr sz="1200"/>
            </a:lvl1pPr>
          </a:lstStyle>
          <a:p>
            <a:r>
              <a:rPr lang="en-US" dirty="0"/>
              <a:t>NMRA 2024 Surfliner Convention</a:t>
            </a:r>
          </a:p>
        </p:txBody>
      </p:sp>
      <p:sp>
        <p:nvSpPr>
          <p:cNvPr id="50" name="Slide Number Placeholder 5">
            <a:extLst>
              <a:ext uri="{FF2B5EF4-FFF2-40B4-BE49-F238E27FC236}">
                <a16:creationId xmlns:a16="http://schemas.microsoft.com/office/drawing/2014/main" id="{43933B33-F679-01B9-DFDA-8BEC4DA4C18A}"/>
              </a:ext>
            </a:extLst>
          </p:cNvPr>
          <p:cNvSpPr>
            <a:spLocks noGrp="1"/>
          </p:cNvSpPr>
          <p:nvPr>
            <p:ph type="sldNum" sz="quarter" idx="4"/>
          </p:nvPr>
        </p:nvSpPr>
        <p:spPr>
          <a:xfrm>
            <a:off x="11800332" y="6610605"/>
            <a:ext cx="371039" cy="365125"/>
          </a:xfrm>
          <a:prstGeom prst="rect">
            <a:avLst/>
          </a:prstGeom>
        </p:spPr>
        <p:txBody>
          <a:bodyPr/>
          <a:lstStyle>
            <a:lvl1pPr>
              <a:defRPr sz="1200"/>
            </a:lvl1pPr>
          </a:lstStyle>
          <a:p>
            <a:fld id="{03F4EA62-992E-4EB1-BA44-D49665C77250}" type="slidenum">
              <a:rPr lang="en-US" smtClean="0"/>
              <a:pPr/>
              <a:t>‹#›</a:t>
            </a:fld>
            <a:endParaRPr lang="en-US" dirty="0"/>
          </a:p>
        </p:txBody>
      </p:sp>
    </p:spTree>
    <p:extLst>
      <p:ext uri="{BB962C8B-B14F-4D97-AF65-F5344CB8AC3E}">
        <p14:creationId xmlns:p14="http://schemas.microsoft.com/office/powerpoint/2010/main" val="939990290"/>
      </p:ext>
    </p:extLst>
  </p:cSld>
  <p:clrMap bg1="dk1" tx1="lt1" bg2="dk2" tx2="lt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 id="2147484048" r:id="rId16"/>
    <p:sldLayoutId id="2147484049" r:id="rId17"/>
  </p:sldLayoutIdLst>
  <p:hf hdr="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hyperlink" Target="mailto:PatFlemingHTC@Gmail.com" TargetMode="External"/><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svg"/><Relationship Id="rId4" Type="http://schemas.openxmlformats.org/officeDocument/2006/relationships/hyperlink" Target="https://github.com/patfleming/NMRA/raw/main/Fritzing_for_Circuits_and_PCBs.zip" TargetMode="Externa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tm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3.xml"/><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tmp"/></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52.tmp"/><Relationship Id="rId12" Type="http://schemas.openxmlformats.org/officeDocument/2006/relationships/image" Target="../media/image5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notesSlide" Target="../notesSlides/notesSlide19.xml"/><Relationship Id="rId9" Type="http://schemas.openxmlformats.org/officeDocument/2006/relationships/image" Target="../media/image54.png"/><Relationship Id="rId1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microsoft.com/office/2007/relationships/media" Target="../media/media4.mp4"/><Relationship Id="rId7" Type="http://schemas.openxmlformats.org/officeDocument/2006/relationships/image" Target="../media/image60.tmp"/><Relationship Id="rId12" Type="http://schemas.openxmlformats.org/officeDocument/2006/relationships/image" Target="../media/image6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20.xml"/><Relationship Id="rId11" Type="http://schemas.openxmlformats.org/officeDocument/2006/relationships/image" Target="../media/image64.png"/><Relationship Id="rId5" Type="http://schemas.openxmlformats.org/officeDocument/2006/relationships/slideLayout" Target="../slideLayouts/slideLayout2.xml"/><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video" Target="../media/media4.mp4"/><Relationship Id="rId9" Type="http://schemas.openxmlformats.org/officeDocument/2006/relationships/image" Target="../media/image62.png"/><Relationship Id="rId1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digikey.com/en/resources/conversion-calculators/conversion-calculator-555-timer" TargetMode="External"/><Relationship Id="rId2" Type="http://schemas.openxmlformats.org/officeDocument/2006/relationships/hyperlink" Target="https://en.wikipedia.org/wiki/555_timer_IC"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tmp"/><Relationship Id="rId1" Type="http://schemas.openxmlformats.org/officeDocument/2006/relationships/slideLayout" Target="../slideLayouts/slideLayout2.xml"/><Relationship Id="rId4" Type="http://schemas.openxmlformats.org/officeDocument/2006/relationships/hyperlink" Target="https://www.digikey.com/en/resources/conversion-calculators/conversion-calculator-555-timer"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aliexpress.us/item/3256805499630995.html?spm=a2g0o.productlist.main.1.43617421yxGYzZ&amp;algo_pvid=f5a6e60b-b4a5-4a6c-bd81-ae596e84f89b&amp;algo_exp_id=f5a6e60b-b4a5-4a6c-bd81-ae596e84f89b-0&amp;pdp_npi=4%40dis%21USD%213.12%212.03%21%21%2122.80%21%21%402103205316922977382947175e5675%2112000034007845624%21sea%21US%21903669890%21&amp;curPageLogUid=7dl1iUrnoymi" TargetMode="External"/><Relationship Id="rId13" Type="http://schemas.openxmlformats.org/officeDocument/2006/relationships/image" Target="../media/image75.png"/><Relationship Id="rId3" Type="http://schemas.openxmlformats.org/officeDocument/2006/relationships/hyperlink" Target="https://www.aliexpress.us/item/3256804875163948.html?spm=a2g0o.productlist.main.1.742e4929fSpoaL&amp;algo_pvid=86308cc5-5fa6-427d-84d0-1731ae559cb7&amp;aem_p4p_detail=202307181406342024769233659910024053026&amp;algo_exp_id=86308cc5-5fa6-427d-84d0-1731ae559cb7-0&amp;pdp_npi=3%40dis%21USD%211.38%211.31%21%21%211.38%21%21%4021021d7b16897143949471333d078d%2112000031489978973%21sea%21US%21903669890&amp;curPageLogUid=bKY4Rp9M9DJj&amp;search_p4p_id=202307181406342024769233659910024053026_1" TargetMode="External"/><Relationship Id="rId7" Type="http://schemas.openxmlformats.org/officeDocument/2006/relationships/hyperlink" Target="https://www.aliexpress.us/item/2255800716601646.html?spm=a2g0o.order_list.0.0.1c641802XUVD7f&amp;gatewayAdapt=glo2usa4itemAdapt" TargetMode="External"/><Relationship Id="rId12" Type="http://schemas.openxmlformats.org/officeDocument/2006/relationships/hyperlink" Target="https://www.ti.com/lit/ds/symlink/ne555.pdf" TargetMode="External"/><Relationship Id="rId2" Type="http://schemas.openxmlformats.org/officeDocument/2006/relationships/hyperlink" Target="https://www.aliexpress.us/item/3256804312663573.html?spm=a2g0o.productlist.main.7.36054ffc9z4mZh&amp;algo_pvid=2b8cc049-27d4-4d37-bad7-635726b436f9&amp;aem_p4p_detail=202307181451552781676250529300002554030&amp;algo_exp_id=2b8cc049-27d4-4d37-bad7-635726b436f9-3&amp;pdp_npi=3%40dis%21USD%210.49%210.37%21%21%210.49%21%21%40212244c416897171154758346d076b%2112000029376563770%21sea%21US%21903669890&amp;curPageLogUid=sEErzcwoHkDb&amp;search_p4p_id=202307181451552781676250529300002554030_4" TargetMode="External"/><Relationship Id="rId1" Type="http://schemas.openxmlformats.org/officeDocument/2006/relationships/slideLayout" Target="../slideLayouts/slideLayout2.xml"/><Relationship Id="rId6" Type="http://schemas.openxmlformats.org/officeDocument/2006/relationships/hyperlink" Target="https://www.aliexpress.us/item/3256805629696311.html?spm=a2g0o.productlist.main.1.1352418bkJcweV&amp;algo_pvid=d708f66f-5f97-4843-9c36-d50bcc408f7e&amp;aem_p4p_detail=202307181422144593726407615120002101601&amp;algo_exp_id=d708f66f-5f97-4843-9c36-d50bcc408f7e-0&amp;pdp_npi=3%40dis%21USD%214.52%212.49%21%21%2132.26%21%21%40211bea0816897153342818021d0774%2112000034449897503%21sea%21US%21903669890&amp;curPageLogUid=wchgugxedJw3&amp;search_p4p_id=202307181422144593726407615120002101601_1" TargetMode="External"/><Relationship Id="rId11" Type="http://schemas.openxmlformats.org/officeDocument/2006/relationships/hyperlink" Target="https://www.digikey.com/en/products/base-product/texas-instruments/296/NE555/6589" TargetMode="External"/><Relationship Id="rId5" Type="http://schemas.openxmlformats.org/officeDocument/2006/relationships/hyperlink" Target="https://www.aliexpress.us/item/3256802104127109.html?spm=a2g0o.productlist.main.7.5fae2781rdEcTc&amp;algo_pvid=a0f42f0d-bb5c-476d-a39d-d21c2e265ecb&amp;aem_p4p_detail=202307181415532225450660567780024678649&amp;algo_exp_id=a0f42f0d-bb5c-476d-a39d-d21c2e265ecb-3&amp;pdp_npi=3%40dis%21USD%210.95%210.89%21%21%210.95%21%21%402102186a16897149534582390d0751%2112000020462004307%21sea%21US%21903669890&amp;curPageLogUid=SQX5zduewsH8&amp;search_p4p_id=202307181415532225450660567780024678649_4" TargetMode="External"/><Relationship Id="rId15" Type="http://schemas.openxmlformats.org/officeDocument/2006/relationships/image" Target="../media/image77.png"/><Relationship Id="rId10" Type="http://schemas.openxmlformats.org/officeDocument/2006/relationships/hyperlink" Target="https://www.aliexpress.us/item/2251832446329064.html?spm=a2g0o.productlist.0.0.2a5f3ceaswCMAt&amp;algo_pvid=9fb90cd9-7156-4626-8dd4-d2acd1c40876&amp;algo_expid=9fb90cd9-7156-4626-8dd4-d2acd1c40876-5&amp;btsid=0b0a556816203313552577562e5e91&amp;ws_ab_test=searchweb0_0%2Csearchweb201602_%2Csearchweb201603_&amp;gatewayAdapt=glo2usa4itemAdapt" TargetMode="External"/><Relationship Id="rId4" Type="http://schemas.openxmlformats.org/officeDocument/2006/relationships/hyperlink" Target="https://www.aliexpress.us/item/2255801041324291.html?spm=a2g0o.productlist.main.5.5cc534c7RY1ySW&amp;algo_pvid=1ff3cfb6-ce18-449e-a397-8b0eb1831569&amp;aem_p4p_detail=202307181409147089273767960420025184006&amp;algo_exp_id=1ff3cfb6-ce18-449e-a397-8b0eb1831569-2&amp;pdp_npi=3%40dis%21USD%212.81%211.6%21%21%212.81%21%21%402102169316897145549293316d0785%2110000015368849080%21sea%21US%21903669890&amp;curPageLogUid=fn1PzydgFPtk&amp;search_p4p_id=202307181409147089273767960420025184006_3" TargetMode="External"/><Relationship Id="rId9" Type="http://schemas.openxmlformats.org/officeDocument/2006/relationships/hyperlink" Target="https://jlcpcb.com/" TargetMode="External"/><Relationship Id="rId1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lectronicsclub.info/circuitsymbols.htm" TargetMode="External"/><Relationship Id="rId7"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en.wikipedia.org/wiki/Reference_designator" TargetMode="External"/><Relationship Id="rId5" Type="http://schemas.openxmlformats.org/officeDocument/2006/relationships/hyperlink" Target="https://www.protoexpress.com/kb/schematic-design-rules/" TargetMode="External"/><Relationship Id="rId4" Type="http://schemas.openxmlformats.org/officeDocument/2006/relationships/hyperlink" Target="https://www.talkingelectronics.com/te_interactive_index.htm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Reference_designator"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hyperlink" Target="https://www.deepsoft.com/home/products/modelrailroadsyste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tmp"/><Relationship Id="rId7"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0.png"/><Relationship Id="rId9" Type="http://schemas.openxmlformats.org/officeDocument/2006/relationships/image" Target="../media/image86.png"/></Relationships>
</file>

<file path=ppt/slides/_rels/slide31.xml.rels><?xml version="1.0" encoding="UTF-8" standalone="yes"?>
<Relationships xmlns="http://schemas.openxmlformats.org/package/2006/relationships"><Relationship Id="rId2" Type="http://schemas.openxmlformats.org/officeDocument/2006/relationships/image" Target="../media/image87.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8.tmp"/><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hyperlink" Target="https://jlcpcb.com/" TargetMode="External"/><Relationship Id="rId7"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tmp"/></Relationships>
</file>

<file path=ppt/slides/_rels/slide37.xml.rels><?xml version="1.0" encoding="UTF-8" standalone="yes"?>
<Relationships xmlns="http://schemas.openxmlformats.org/package/2006/relationships"><Relationship Id="rId3" Type="http://schemas.openxmlformats.org/officeDocument/2006/relationships/image" Target="../media/image88.tm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www.circuitous.ca/Timed3LightSignal555.html" TargetMode="External"/><Relationship Id="rId2" Type="http://schemas.openxmlformats.org/officeDocument/2006/relationships/hyperlink" Target="https://www.talkingelectronics.com/projects/50%20-%20555%20Circuits/50-555Circuits.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elonics.org/police-lights-themed-flashing-led-circuit-using-555-ic/" TargetMode="External"/><Relationship Id="rId2" Type="http://schemas.openxmlformats.org/officeDocument/2006/relationships/image" Target="../media/image100.tmp"/><Relationship Id="rId1" Type="http://schemas.openxmlformats.org/officeDocument/2006/relationships/slideLayout" Target="../slideLayouts/slideLayout2.xml"/><Relationship Id="rId4" Type="http://schemas.openxmlformats.org/officeDocument/2006/relationships/hyperlink" Target="https://youtu.be/XAi5aJ-89WY"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elonics.org/police-siren-circuit-using-555-ic/" TargetMode="External"/><Relationship Id="rId2" Type="http://schemas.openxmlformats.org/officeDocument/2006/relationships/image" Target="../media/image101.tmp"/><Relationship Id="rId1" Type="http://schemas.openxmlformats.org/officeDocument/2006/relationships/slideLayout" Target="../slideLayouts/slideLayout2.xml"/><Relationship Id="rId4" Type="http://schemas.openxmlformats.org/officeDocument/2006/relationships/hyperlink" Target="https://youtu.be/ca4KMI4gui4"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www.modelrailroadcontrolsystems.com/simple-signaling-and-accessorie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4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github.com/patfleming/Presentations/Fritzing-Flasher_Circuit.zip"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github.com/patfleming/NMRA/raw/main/Fritzing_for_Circuits_and_PCBs.zip" TargetMode="External"/><Relationship Id="rId2" Type="http://schemas.openxmlformats.org/officeDocument/2006/relationships/hyperlink" Target="mailto:PatFlemingHTC@Gmail.com" TargetMode="Externa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pcbway.com/" TargetMode="External"/><Relationship Id="rId2" Type="http://schemas.openxmlformats.org/officeDocument/2006/relationships/hyperlink" Target="https://jlcpcb.com/" TargetMode="External"/><Relationship Id="rId1" Type="http://schemas.openxmlformats.org/officeDocument/2006/relationships/slideLayout" Target="../slideLayouts/slideLayout2.xml"/><Relationship Id="rId4" Type="http://schemas.openxmlformats.org/officeDocument/2006/relationships/hyperlink" Target="https://oshpark.com/"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www.circuitous.ca/CircuitIndex.html#About" TargetMode="External"/><Relationship Id="rId3" Type="http://schemas.openxmlformats.org/officeDocument/2006/relationships/hyperlink" Target="https://fritzing.org/projects" TargetMode="External"/><Relationship Id="rId7" Type="http://schemas.openxmlformats.org/officeDocument/2006/relationships/hyperlink" Target="https://www.deepsoft.com/home/products/modelrailroadsystem/" TargetMode="External"/><Relationship Id="rId12" Type="http://schemas.openxmlformats.org/officeDocument/2006/relationships/hyperlink" Target="http://mrhpub.com/2017-12-dec/online/?page=178" TargetMode="External"/><Relationship Id="rId2" Type="http://schemas.openxmlformats.org/officeDocument/2006/relationships/hyperlink" Target="https://www.electronics-tutorials.ws/" TargetMode="External"/><Relationship Id="rId1" Type="http://schemas.openxmlformats.org/officeDocument/2006/relationships/slideLayout" Target="../slideLayouts/slideLayout2.xml"/><Relationship Id="rId6" Type="http://schemas.openxmlformats.org/officeDocument/2006/relationships/hyperlink" Target="https://www.pinterest.com/petrucce/model-railroad-wiring-circuits/" TargetMode="External"/><Relationship Id="rId11" Type="http://schemas.openxmlformats.org/officeDocument/2006/relationships/hyperlink" Target="https://www.gatewaynmra.org/electrical-electronics/" TargetMode="External"/><Relationship Id="rId5" Type="http://schemas.openxmlformats.org/officeDocument/2006/relationships/hyperlink" Target="https://www.pinterest.com/bobfiscus/train-electronics/" TargetMode="External"/><Relationship Id="rId10" Type="http://schemas.openxmlformats.org/officeDocument/2006/relationships/hyperlink" Target="https://www.talkingelectronics.com/te_interactive_index.html" TargetMode="External"/><Relationship Id="rId4" Type="http://schemas.openxmlformats.org/officeDocument/2006/relationships/hyperlink" Target="https://circuitdigest.com/electronic-circuits" TargetMode="External"/><Relationship Id="rId9" Type="http://schemas.openxmlformats.org/officeDocument/2006/relationships/hyperlink" Target="https://www.talkingelectronics.com/projects/75%20Model%20Railway%20Projects/75%20Model%20Railway%20Projects.html"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www.amazon.com/gp/product/B017RSGPI8/ref=ppx_yo_dt_b_search_asin_title?ie=UTF8&amp;psc=1" TargetMode="External"/><Relationship Id="rId13" Type="http://schemas.openxmlformats.org/officeDocument/2006/relationships/hyperlink" Target="https://www.amazon.com/gp/product/B08JTJZ3F9/ref=ppx_yo_dt_b_search_asin_title?ie=UTF8&amp;psc=1" TargetMode="External"/><Relationship Id="rId18" Type="http://schemas.openxmlformats.org/officeDocument/2006/relationships/hyperlink" Target="https://www.amazon.com/KAIWEETS-Wire-Cutter-Precision-Diagonal/dp/B097SZRNJV/ref=sxin_16_sbv_search_btf?content-id=amzn1.sym.6cfa532e-9c8f-48d2-87a3-a61547a0d356%3Aamzn1.sym.6cfa532e-9c8f-48d2-87a3-a61547a0d356&amp;crid=312WN9DYU8NYS&amp;cv_ct_cx=xuron+flush+cutter&amp;keywords=xuron+flush+cutter&amp;pd_rd_i=B097SZRNJV&amp;pd_rd_r=0acc2e47-032d-46a2-8920-d3c934907afa&amp;pd_rd_w=T28UP&amp;pd_rd_wg=tGZ2f&amp;pf_rd_p=6cfa532e-9c8f-48d2-87a3-a61547a0d356&amp;pf_rd_r=CM4K9Q16N2X3GTBQPPE5&amp;qid=1689937974&amp;sbo=RZvfv%2F%2FHxDF%2BO5021pAnSA%3D%3D&amp;sprefix=xuron+flush+cutter%2Caps%2C128&amp;sr=1-1-5190daf0-67e3-427c-bea6-c72c1df98776" TargetMode="External"/><Relationship Id="rId26" Type="http://schemas.openxmlformats.org/officeDocument/2006/relationships/image" Target="../media/image120.jpeg"/><Relationship Id="rId3" Type="http://schemas.openxmlformats.org/officeDocument/2006/relationships/hyperlink" Target="https://www.amazon.com/gp/product/B0713QLXRC/ref=ppx_yo_dt_b_search_asin_title?ie=UTF8&amp;psc=1" TargetMode="External"/><Relationship Id="rId21" Type="http://schemas.openxmlformats.org/officeDocument/2006/relationships/image" Target="../media/image115.jpeg"/><Relationship Id="rId7" Type="http://schemas.openxmlformats.org/officeDocument/2006/relationships/hyperlink" Target="https://www.amazon.com/dp/B082H12PPT?psc=1&amp;ref=ppx_yo2ov_dt_b_product_details" TargetMode="External"/><Relationship Id="rId12" Type="http://schemas.openxmlformats.org/officeDocument/2006/relationships/hyperlink" Target="https://www.amazon.com/gp/product/B00LQG47V0/ref=ppx_yo_dt_b_search_asin_title?ie=UTF8&amp;psc=1" TargetMode="External"/><Relationship Id="rId17" Type="http://schemas.openxmlformats.org/officeDocument/2006/relationships/hyperlink" Target="https://www.amazon.com/Adhesive-Multipurpose-Mounting-hitsuki-Removable/dp/B09NNRD7GJ/ref=sr_1_2_sspa?crid=1X6FXOCON8LLQ&amp;keywords=tack+putty&amp;qid=1689937759&amp;sprefix=tack+putty%2Caps%2C126&amp;sr=8-2-spons&amp;sp_csd=d2lkZ2V0TmFtZT1zcF9hdGY&amp;psc=1" TargetMode="External"/><Relationship Id="rId25" Type="http://schemas.openxmlformats.org/officeDocument/2006/relationships/image" Target="../media/image119.jpeg"/><Relationship Id="rId2" Type="http://schemas.openxmlformats.org/officeDocument/2006/relationships/hyperlink" Target="https://www.amazon.com/gp/product/B07DGTJ463/ref=ppx_yo_dt_b_search_asin_title?ie=UTF8&amp;psc=1" TargetMode="External"/><Relationship Id="rId16" Type="http://schemas.openxmlformats.org/officeDocument/2006/relationships/hyperlink" Target="https://www.amazon.com/Multimeter-Resistance-Continuity-thermocouple-Plusivo/dp/B07XLNFMCS/ref=sr_1_17?crid=3QI6IGGCWJ7D&amp;keywords=multimeter&amp;qid=1689715701&amp;sprefix=multimete%2Caps%2C127&amp;sr=8-17" TargetMode="External"/><Relationship Id="rId20" Type="http://schemas.openxmlformats.org/officeDocument/2006/relationships/image" Target="../media/image114.jpeg"/><Relationship Id="rId29"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hyperlink" Target="https://www.amazon.com/gp/product/B0BWD66WGZ/ref=ppx_yo_dt_b_search_asin_title?ie=UTF8&amp;psc=1" TargetMode="External"/><Relationship Id="rId11" Type="http://schemas.openxmlformats.org/officeDocument/2006/relationships/hyperlink" Target="https://www.amazon.com/gp/product/B07SCPZJYS/ref=ppx_yo_dt_b_search_asin_image?ie=UTF8&amp;psc=1" TargetMode="External"/><Relationship Id="rId24" Type="http://schemas.openxmlformats.org/officeDocument/2006/relationships/image" Target="../media/image118.jpeg"/><Relationship Id="rId5" Type="http://schemas.openxmlformats.org/officeDocument/2006/relationships/hyperlink" Target="https://www.amazon.com/gp/product/B07N1G5WD5/ref=ppx_yo_dt_b_search_asin_title?ie=UTF8&amp;psc=1" TargetMode="External"/><Relationship Id="rId15" Type="http://schemas.openxmlformats.org/officeDocument/2006/relationships/hyperlink" Target="https://www.amazon.com/Teenitor-Solder-Sucker-Desoldering-Removal/dp/B0739LXQ6N/ref=sr_1_2_sspa?crid=3KD6CUQWU7L8D&amp;keywords=desoldering+pump&amp;qid=1689715860&amp;sprefix=desolder%2Caps%2C134&amp;sr=8-2-spons&amp;sp_csd=d2lkZ2V0TmFtZT1zcF9hdGY&amp;psc=1" TargetMode="External"/><Relationship Id="rId23" Type="http://schemas.openxmlformats.org/officeDocument/2006/relationships/image" Target="../media/image117.jpeg"/><Relationship Id="rId28" Type="http://schemas.openxmlformats.org/officeDocument/2006/relationships/image" Target="../media/image122.jpeg"/><Relationship Id="rId10" Type="http://schemas.openxmlformats.org/officeDocument/2006/relationships/hyperlink" Target="https://www.amazon.com/gp/product/B08JP7WT1G/ref=ppx_yo_dt_b_search_asin_title?ie=UTF8&amp;psc=1" TargetMode="External"/><Relationship Id="rId19" Type="http://schemas.openxmlformats.org/officeDocument/2006/relationships/image" Target="../media/image113.png"/><Relationship Id="rId31" Type="http://schemas.openxmlformats.org/officeDocument/2006/relationships/image" Target="../media/image125.jpeg"/><Relationship Id="rId4" Type="http://schemas.openxmlformats.org/officeDocument/2006/relationships/hyperlink" Target="https://www.amazon.com/gp/product/B07SQ48TW2/ref=ppx_yo_dt_b_search_asin_image?ie=UTF8&amp;psc=1" TargetMode="External"/><Relationship Id="rId9" Type="http://schemas.openxmlformats.org/officeDocument/2006/relationships/hyperlink" Target="https://www.hobbylobby.com/Beads-Jewelry/Storage-Organization/Organizers/Bead-Storage-System---Small/p/80674224" TargetMode="External"/><Relationship Id="rId14" Type="http://schemas.openxmlformats.org/officeDocument/2006/relationships/hyperlink" Target="https://www.amazon.com/gp/product/B004X4KOWS/ref=ppx_yo_dt_b_search_asin_title?ie=UTF8&amp;psc=1" TargetMode="External"/><Relationship Id="rId22" Type="http://schemas.openxmlformats.org/officeDocument/2006/relationships/image" Target="../media/image116.jpeg"/><Relationship Id="rId27" Type="http://schemas.openxmlformats.org/officeDocument/2006/relationships/image" Target="../media/image121.jpeg"/><Relationship Id="rId30" Type="http://schemas.openxmlformats.org/officeDocument/2006/relationships/image" Target="../media/image124.png"/></Relationships>
</file>

<file path=ppt/slides/_rels/slide59.xml.rels><?xml version="1.0" encoding="UTF-8" standalone="yes"?>
<Relationships xmlns="http://schemas.openxmlformats.org/package/2006/relationships"><Relationship Id="rId2" Type="http://schemas.openxmlformats.org/officeDocument/2006/relationships/hyperlink" Target="https://www.aliexpress.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hyperlink" Target="https://www.aliexpress.us/item/2255800702007727.html?spm=a2g0o.order_list.order_list_main.5.76241802nxi3iP&amp;gatewayAdapt=glo2usa4itemAdapt" TargetMode="External"/><Relationship Id="rId2" Type="http://schemas.openxmlformats.org/officeDocument/2006/relationships/hyperlink" Target="https://www.aliexpress.us/item/3256803227964788.html?spm=a2g0o.productlist.main.1.4bd6584b1Igys3&amp;algo_pvid=0d8bc4c7-5d13-4c26-b930-44a682200c78&amp;algo_exp_id=0d8bc4c7-5d13-4c26-b930-44a682200c78-0&amp;pdp_npi=3%40dis%21USD%213.59%213.59%21%21%2125.80%21%21%4021021d7b16891130472402650d0763%2112000025680978455%21sea%21US%21903669890&amp;curPageLogUid=pT4iZL4CyrRT" TargetMode="External"/><Relationship Id="rId1" Type="http://schemas.openxmlformats.org/officeDocument/2006/relationships/slideLayout" Target="../slideLayouts/slideLayout2.xml"/><Relationship Id="rId6" Type="http://schemas.openxmlformats.org/officeDocument/2006/relationships/hyperlink" Target="https://www.aliexpress.us/item/2251832793534610.html?spm=a2g0o.detail.0.0.1d384dd1w1NnRX&amp;gps-id=pcDetailBottomMoreThisSeller&amp;scm=1007.13339.291025.0&amp;scm_id=1007.13339.291025.0&amp;scm-url=1007.13339.291025.0&amp;pvid=44f9018a-af56-43a5-afaf-fefd37860d53&amp;_t=gps-id%3ApcDetailBottomMoreThisSeller%2Cscm-url%3A1007.13339.291025.0%2Cpvid%3A44f9018a-af56-43a5-afaf-fefd37860d53%2Ctpp_buckets%3A668%232846%238111%231996&amp;pdp_npi=3%40dis%21USD%211.0%211.0%21%21%21%21%21%402101c6e316897161614418018e574a%2167076587546%21rec%21US%21903669890&amp;gatewayAdapt=glo2usa" TargetMode="External"/><Relationship Id="rId5" Type="http://schemas.openxmlformats.org/officeDocument/2006/relationships/hyperlink" Target="https://www.aliexpress.us/item/2251832613610446.html?spm=a2g0o.productlist.0.0.271f74191ihgOs&amp;algo_pvid=62cf659a-5a52-4e9f-9e35-919cee5429b8&amp;algo_expid=62cf659a-5a52-4e9f-9e35-919cee5429b8-0&amp;btsid=0bb0623b16188436934221319e51d5&amp;ws_ab_test=searchweb0_0%2Csearchweb201602_%2Csearchweb201603_&amp;gatewayAdapt=glo2usa4itemAdapt" TargetMode="External"/><Relationship Id="rId4" Type="http://schemas.openxmlformats.org/officeDocument/2006/relationships/hyperlink" Target="https://www.aliexpress.us/item/3256804341260304.html?spm=a2g0o.detail.0.0.72c86TdT6TdTUS&amp;gps-id=pcDetailTopMoreOtherSeller&amp;scm=1007.40050.281175.0&amp;scm_id=1007.40050.281175.0&amp;scm-url=1007.40050.281175.0&amp;pvid=cf5229d9-5f9d-4a23-bcb6-5a9694703969&amp;_t=gps-id:pcDetailTopMoreOtherSeller,scm-url:1007.40050.281175.0,pvid:cf5229d9-5f9d-4a23-bcb6-5a9694703969,tpp_buckets:668%232846%238111%231996&amp;pdp_npi=3%40dis%21USD%210.55%210.38%21%21%21%21%21%402103201916891141899736343ee264%2112000029482462225%21rec%21US%21903669890"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amazon.com/Clean-Temperature-Solder-Paste-Grams/dp/B08KFKC7JZ" TargetMode="External"/><Relationship Id="rId2" Type="http://schemas.openxmlformats.org/officeDocument/2006/relationships/hyperlink" Target="https://www.amazon.com/gp/product/B0BWD66WGZ/ref=ppx_yo_dt_b_search_asin_title?ie=UTF8&amp;psc=1" TargetMode="External"/><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hyperlink" Target="https://www.hobbylobby.com/Beads-Jewelry/Storage-Organization/Organizers/Bead-Storage-System---Small/p/80674224"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64.xml.rels><?xml version="1.0" encoding="UTF-8" standalone="yes"?>
<Relationships xmlns="http://schemas.openxmlformats.org/package/2006/relationships"><Relationship Id="rId3" Type="http://schemas.openxmlformats.org/officeDocument/2006/relationships/hyperlink" Target="https://github.com/adafruit/Fritzing-Library/blob/master/LICENSE.txt" TargetMode="External"/><Relationship Id="rId2" Type="http://schemas.openxmlformats.org/officeDocument/2006/relationships/hyperlink" Target="https://github.com/adafruit/Fritzing-Library/blob/master/README.md" TargetMode="External"/><Relationship Id="rId1" Type="http://schemas.openxmlformats.org/officeDocument/2006/relationships/slideLayout" Target="../slideLayouts/slideLayout2.xml"/><Relationship Id="rId4" Type="http://schemas.openxmlformats.org/officeDocument/2006/relationships/hyperlink" Target="https://creativecommons.org/licenses/by-sa/4.0/"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www.4pcb.com/trace-width-calculator.html"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s://circuitdigest.com/calculators/led-resistor-calculator" TargetMode="External"/><Relationship Id="rId1" Type="http://schemas.openxmlformats.org/officeDocument/2006/relationships/slideLayout" Target="../slideLayouts/slideLayout2.xml"/><Relationship Id="rId4" Type="http://schemas.openxmlformats.org/officeDocument/2006/relationships/image" Target="../media/image133.tmp"/></Relationships>
</file>

<file path=ppt/slides/_rels/slide69.xml.rels><?xml version="1.0" encoding="UTF-8" standalone="yes"?>
<Relationships xmlns="http://schemas.openxmlformats.org/package/2006/relationships"><Relationship Id="rId3" Type="http://schemas.openxmlformats.org/officeDocument/2006/relationships/hyperlink" Target="https://www.digikey.com/en/resources/conversion-calculators/conversion-calculator-smd-resistor-code" TargetMode="External"/><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fritzing.org/download/"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en.wikipedia.org/wiki/Fritzing" TargetMode="External"/><Relationship Id="rId4" Type="http://schemas.openxmlformats.org/officeDocument/2006/relationships/hyperlink" Target="https://github.com/fritzing" TargetMode="External"/></Relationships>
</file>

<file path=ppt/slides/_rels/slide70.xml.rels><?xml version="1.0" encoding="UTF-8" standalone="yes"?>
<Relationships xmlns="http://schemas.openxmlformats.org/package/2006/relationships"><Relationship Id="rId8" Type="http://schemas.openxmlformats.org/officeDocument/2006/relationships/oleObject" Target="file:///C:\NMRA\Flasher%20Circuit\Fritzing\Flasher-Circuit_BOM.xlsx" TargetMode="External"/><Relationship Id="rId3" Type="http://schemas.openxmlformats.org/officeDocument/2006/relationships/hyperlink" Target="https://github.com/JLCPCB/JLCPCB-SMT-Assembly-Components-orientation-fix/blob/main/README.md" TargetMode="External"/><Relationship Id="rId7" Type="http://schemas.openxmlformats.org/officeDocument/2006/relationships/hyperlink" Target="../NMRA/Flasher-CPL_JLCSMT.xlsx" TargetMode="External"/><Relationship Id="rId2" Type="http://schemas.openxmlformats.org/officeDocument/2006/relationships/hyperlink" Target="https://jlcpcb.com/parts/all-electronic-components" TargetMode="External"/><Relationship Id="rId1" Type="http://schemas.openxmlformats.org/officeDocument/2006/relationships/slideLayout" Target="../slideLayouts/slideLayout2.xml"/><Relationship Id="rId6" Type="http://schemas.openxmlformats.org/officeDocument/2006/relationships/hyperlink" Target="https://jlcpcb.com/help/article/46-Pick-%26-Place-File-for-PCB-Assembly" TargetMode="External"/><Relationship Id="rId5" Type="http://schemas.openxmlformats.org/officeDocument/2006/relationships/hyperlink" Target="../NMRA/Flasher-Ciecuit_BOM.xlsx" TargetMode="External"/><Relationship Id="rId10" Type="http://schemas.openxmlformats.org/officeDocument/2006/relationships/image" Target="../media/image136.tmp"/><Relationship Id="rId4" Type="http://schemas.openxmlformats.org/officeDocument/2006/relationships/hyperlink" Target="https://jlcpcb.com/help/article/45-Bill-of-Materials(BOM)-File-for-PCB-Assembly" TargetMode="External"/><Relationship Id="rId9" Type="http://schemas.openxmlformats.org/officeDocument/2006/relationships/image" Target="../media/image135.emf"/></Relationships>
</file>

<file path=ppt/slides/_rels/slide7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tmp"/><Relationship Id="rId3" Type="http://schemas.openxmlformats.org/officeDocument/2006/relationships/hyperlink" Target="https://blog.fritzing.org/" TargetMode="External"/><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github.com/logisim-evolution/logisim-evolution/releases" TargetMode="External"/><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B0553F-4AF1-610F-90B3-5A3FBE2CD295}"/>
              </a:ext>
            </a:extLst>
          </p:cNvPr>
          <p:cNvSpPr>
            <a:spLocks noGrp="1"/>
          </p:cNvSpPr>
          <p:nvPr>
            <p:ph type="ctrTitle"/>
          </p:nvPr>
        </p:nvSpPr>
        <p:spPr>
          <a:xfrm>
            <a:off x="1264596" y="2090737"/>
            <a:ext cx="9508179" cy="1338263"/>
          </a:xfrm>
        </p:spPr>
        <p:txBody>
          <a:bodyPr>
            <a:normAutofit/>
          </a:bodyPr>
          <a:lstStyle/>
          <a:p>
            <a:pPr algn="ctr"/>
            <a:r>
              <a:rPr lang="en-US" dirty="0"/>
              <a:t>Fritzing for Circuits and PCBs</a:t>
            </a:r>
            <a:br>
              <a:rPr lang="en-US" dirty="0"/>
            </a:br>
            <a:r>
              <a:rPr lang="en-US" sz="1800" dirty="0"/>
              <a:t>(Hobbyist view of YET another “hobby within the hobby”)</a:t>
            </a:r>
            <a:endParaRPr lang="en-US" dirty="0"/>
          </a:p>
        </p:txBody>
      </p:sp>
      <p:sp>
        <p:nvSpPr>
          <p:cNvPr id="5" name="Subtitle 4">
            <a:extLst>
              <a:ext uri="{FF2B5EF4-FFF2-40B4-BE49-F238E27FC236}">
                <a16:creationId xmlns:a16="http://schemas.microsoft.com/office/drawing/2014/main" id="{934F1EC2-9063-19D7-3922-224DFEEE4FE4}"/>
              </a:ext>
            </a:extLst>
          </p:cNvPr>
          <p:cNvSpPr>
            <a:spLocks noGrp="1"/>
          </p:cNvSpPr>
          <p:nvPr>
            <p:ph type="subTitle" idx="1"/>
          </p:nvPr>
        </p:nvSpPr>
        <p:spPr>
          <a:xfrm>
            <a:off x="107658" y="3560781"/>
            <a:ext cx="11265408" cy="2305259"/>
          </a:xfrm>
        </p:spPr>
        <p:txBody>
          <a:bodyPr>
            <a:normAutofit fontScale="40000" lnSpcReduction="20000"/>
          </a:bodyPr>
          <a:lstStyle/>
          <a:p>
            <a:pPr algn="ctr"/>
            <a:r>
              <a:rPr lang="en-US" sz="3900" dirty="0"/>
              <a:t>Clinic Presented b y</a:t>
            </a:r>
          </a:p>
          <a:p>
            <a:pPr algn="ctr"/>
            <a:r>
              <a:rPr lang="en-US" sz="3900" dirty="0"/>
              <a:t>Pat Fleming</a:t>
            </a:r>
          </a:p>
          <a:p>
            <a:pPr algn="ctr"/>
            <a:r>
              <a:rPr lang="en-US" sz="3900" dirty="0"/>
              <a:t>NMRA 2024 surfliner convention</a:t>
            </a:r>
          </a:p>
          <a:p>
            <a:pPr algn="l"/>
            <a:r>
              <a:rPr lang="en-US" sz="4300" dirty="0">
                <a:hlinkClick r:id="rId3"/>
              </a:rPr>
              <a:t>Email: PatFlemingHTC@Gmail.com</a:t>
            </a:r>
            <a:endParaRPr lang="en-US" sz="4300" dirty="0"/>
          </a:p>
          <a:p>
            <a:r>
              <a:rPr lang="en-US" sz="4000" dirty="0"/>
              <a:t>Presentation: </a:t>
            </a:r>
            <a:r>
              <a:rPr lang="en-US" sz="4000" dirty="0">
                <a:hlinkClick r:id="rId4"/>
              </a:rPr>
              <a:t>https://github.com/patfleming/NMRA/raw/main/Fritzing_for_Circuits_and_PCBs.zip</a:t>
            </a:r>
            <a:endParaRPr lang="en-US" sz="4000" dirty="0"/>
          </a:p>
          <a:p>
            <a:pPr algn="l"/>
            <a:r>
              <a:rPr lang="en-US" sz="4300" dirty="0"/>
              <a:t>Note: For Power point, use slide show (for links and slide animations)</a:t>
            </a:r>
          </a:p>
        </p:txBody>
      </p:sp>
      <p:pic>
        <p:nvPicPr>
          <p:cNvPr id="2050" name="Picture 2" descr="fritzing logo from iconduck.com">
            <a:extLst>
              <a:ext uri="{FF2B5EF4-FFF2-40B4-BE49-F238E27FC236}">
                <a16:creationId xmlns:a16="http://schemas.microsoft.com/office/drawing/2014/main" id="{1DF94E8E-A3E0-B4C0-3369-54DC60F5EC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8323" y="36127"/>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itzing logo from geeks.eku.edu">
            <a:extLst>
              <a:ext uri="{FF2B5EF4-FFF2-40B4-BE49-F238E27FC236}">
                <a16:creationId xmlns:a16="http://schemas.microsoft.com/office/drawing/2014/main" id="{37767BF7-827C-158F-AB45-53758D58A3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6717" y="36127"/>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3BA1AFF4-F609-36B7-F183-373FB111AE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658" y="36127"/>
            <a:ext cx="937770" cy="937770"/>
          </a:xfrm>
          <a:prstGeom prst="rect">
            <a:avLst/>
          </a:prstGeom>
        </p:spPr>
      </p:pic>
      <p:pic>
        <p:nvPicPr>
          <p:cNvPr id="7" name="Graphic 6">
            <a:extLst>
              <a:ext uri="{FF2B5EF4-FFF2-40B4-BE49-F238E27FC236}">
                <a16:creationId xmlns:a16="http://schemas.microsoft.com/office/drawing/2014/main" id="{B0B39EE3-5F65-1761-1D6E-584068F725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06259" y="36127"/>
            <a:ext cx="912427" cy="912427"/>
          </a:xfrm>
          <a:prstGeom prst="rect">
            <a:avLst/>
          </a:prstGeom>
        </p:spPr>
      </p:pic>
      <p:pic>
        <p:nvPicPr>
          <p:cNvPr id="6" name="Picture 5">
            <a:extLst>
              <a:ext uri="{FF2B5EF4-FFF2-40B4-BE49-F238E27FC236}">
                <a16:creationId xmlns:a16="http://schemas.microsoft.com/office/drawing/2014/main" id="{C347A95F-BDC9-C630-BEDD-8FA16E2133B3}"/>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flipH="1">
            <a:off x="210222" y="5866040"/>
            <a:ext cx="732641" cy="732641"/>
          </a:xfrm>
          <a:prstGeom prst="rect">
            <a:avLst/>
          </a:prstGeom>
        </p:spPr>
      </p:pic>
      <p:pic>
        <p:nvPicPr>
          <p:cNvPr id="1026" name="Picture 2" descr="May be an image of train, railroad and text">
            <a:extLst>
              <a:ext uri="{FF2B5EF4-FFF2-40B4-BE49-F238E27FC236}">
                <a16:creationId xmlns:a16="http://schemas.microsoft.com/office/drawing/2014/main" id="{4887DDBA-0073-1ECF-4703-6ADAA5D585F9}"/>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2279517" y="32239"/>
            <a:ext cx="880615" cy="88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86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D8B0-1F1C-0FA5-B9D6-50F3E174F4DF}"/>
              </a:ext>
            </a:extLst>
          </p:cNvPr>
          <p:cNvSpPr>
            <a:spLocks noGrp="1"/>
          </p:cNvSpPr>
          <p:nvPr>
            <p:ph type="title"/>
          </p:nvPr>
        </p:nvSpPr>
        <p:spPr>
          <a:xfrm>
            <a:off x="702013" y="112394"/>
            <a:ext cx="10515600" cy="783663"/>
          </a:xfrm>
        </p:spPr>
        <p:txBody>
          <a:bodyPr>
            <a:normAutofit fontScale="90000"/>
          </a:bodyPr>
          <a:lstStyle/>
          <a:p>
            <a:r>
              <a:rPr lang="en-US" dirty="0"/>
              <a:t>Circuit Designs</a:t>
            </a:r>
            <a:br>
              <a:rPr lang="en-US" dirty="0"/>
            </a:br>
            <a:r>
              <a:rPr lang="en-US" sz="2700" dirty="0"/>
              <a:t>order of Design creation for PCB fabrication</a:t>
            </a:r>
            <a:endParaRPr lang="en-US" dirty="0"/>
          </a:p>
        </p:txBody>
      </p:sp>
      <p:graphicFrame>
        <p:nvGraphicFramePr>
          <p:cNvPr id="6" name="Table 6">
            <a:extLst>
              <a:ext uri="{FF2B5EF4-FFF2-40B4-BE49-F238E27FC236}">
                <a16:creationId xmlns:a16="http://schemas.microsoft.com/office/drawing/2014/main" id="{FA2B6F6C-BB13-EAF9-9C3D-1E5EE5FDB446}"/>
              </a:ext>
            </a:extLst>
          </p:cNvPr>
          <p:cNvGraphicFramePr>
            <a:graphicFrameLocks noGrp="1"/>
          </p:cNvGraphicFramePr>
          <p:nvPr>
            <p:extLst>
              <p:ext uri="{D42A27DB-BD31-4B8C-83A1-F6EECF244321}">
                <p14:modId xmlns:p14="http://schemas.microsoft.com/office/powerpoint/2010/main" val="2627440548"/>
              </p:ext>
            </p:extLst>
          </p:nvPr>
        </p:nvGraphicFramePr>
        <p:xfrm>
          <a:off x="702013" y="3429000"/>
          <a:ext cx="10048211" cy="3099637"/>
        </p:xfrm>
        <a:graphic>
          <a:graphicData uri="http://schemas.openxmlformats.org/drawingml/2006/table">
            <a:tbl>
              <a:tblPr firstRow="1" bandRow="1">
                <a:tableStyleId>{7DF18680-E054-41AD-8BC1-D1AEF772440D}</a:tableStyleId>
              </a:tblPr>
              <a:tblGrid>
                <a:gridCol w="2002863">
                  <a:extLst>
                    <a:ext uri="{9D8B030D-6E8A-4147-A177-3AD203B41FA5}">
                      <a16:colId xmlns:a16="http://schemas.microsoft.com/office/drawing/2014/main" val="1608574174"/>
                    </a:ext>
                  </a:extLst>
                </a:gridCol>
                <a:gridCol w="4259368">
                  <a:extLst>
                    <a:ext uri="{9D8B030D-6E8A-4147-A177-3AD203B41FA5}">
                      <a16:colId xmlns:a16="http://schemas.microsoft.com/office/drawing/2014/main" val="1976446315"/>
                    </a:ext>
                  </a:extLst>
                </a:gridCol>
                <a:gridCol w="3785980">
                  <a:extLst>
                    <a:ext uri="{9D8B030D-6E8A-4147-A177-3AD203B41FA5}">
                      <a16:colId xmlns:a16="http://schemas.microsoft.com/office/drawing/2014/main" val="1454762919"/>
                    </a:ext>
                  </a:extLst>
                </a:gridCol>
              </a:tblGrid>
              <a:tr h="242593">
                <a:tc>
                  <a:txBody>
                    <a:bodyPr/>
                    <a:lstStyle/>
                    <a:p>
                      <a:r>
                        <a:rPr lang="en-US" sz="1400" dirty="0"/>
                        <a:t>Scenario</a:t>
                      </a:r>
                    </a:p>
                  </a:txBody>
                  <a:tcPr/>
                </a:tc>
                <a:tc>
                  <a:txBody>
                    <a:bodyPr/>
                    <a:lstStyle/>
                    <a:p>
                      <a:r>
                        <a:rPr lang="en-US" sz="1400" dirty="0"/>
                        <a:t>Flow of Design Creation</a:t>
                      </a:r>
                    </a:p>
                  </a:txBody>
                  <a:tcPr/>
                </a:tc>
                <a:tc>
                  <a:txBody>
                    <a:bodyPr/>
                    <a:lstStyle/>
                    <a:p>
                      <a:r>
                        <a:rPr lang="en-US" sz="1400" dirty="0"/>
                        <a:t>Comments</a:t>
                      </a:r>
                    </a:p>
                  </a:txBody>
                  <a:tcPr/>
                </a:tc>
                <a:extLst>
                  <a:ext uri="{0D108BD9-81ED-4DB2-BD59-A6C34878D82A}">
                    <a16:rowId xmlns:a16="http://schemas.microsoft.com/office/drawing/2014/main" val="2802498388"/>
                  </a:ext>
                </a:extLst>
              </a:tr>
              <a:tr h="294590">
                <a:tc>
                  <a:txBody>
                    <a:bodyPr/>
                    <a:lstStyle/>
                    <a:p>
                      <a:r>
                        <a:rPr lang="en-US" sz="1400" dirty="0"/>
                        <a:t>Only a PCB is needed from a working schematic</a:t>
                      </a:r>
                    </a:p>
                  </a:txBody>
                  <a:tcPr/>
                </a:tc>
                <a:tc>
                  <a:txBody>
                    <a:bodyPr/>
                    <a:lstStyle/>
                    <a:p>
                      <a:r>
                        <a:rPr lang="en-US" sz="1400" dirty="0"/>
                        <a:t>PCB</a:t>
                      </a:r>
                    </a:p>
                  </a:txBody>
                  <a:tcPr/>
                </a:tc>
                <a:tc>
                  <a:txBody>
                    <a:bodyPr/>
                    <a:lstStyle/>
                    <a:p>
                      <a:r>
                        <a:rPr lang="en-US" sz="1400" dirty="0"/>
                        <a:t>Add schematic later if needed for sharing design</a:t>
                      </a:r>
                    </a:p>
                  </a:txBody>
                  <a:tcPr/>
                </a:tc>
                <a:extLst>
                  <a:ext uri="{0D108BD9-81ED-4DB2-BD59-A6C34878D82A}">
                    <a16:rowId xmlns:a16="http://schemas.microsoft.com/office/drawing/2014/main" val="1029600924"/>
                  </a:ext>
                </a:extLst>
              </a:tr>
              <a:tr h="508837">
                <a:tc>
                  <a:txBody>
                    <a:bodyPr/>
                    <a:lstStyle/>
                    <a:p>
                      <a:r>
                        <a:rPr lang="en-US" sz="1400" dirty="0"/>
                        <a:t>Modifying existing schematic</a:t>
                      </a:r>
                    </a:p>
                  </a:txBody>
                  <a:tcPr/>
                </a:tc>
                <a:tc>
                  <a:txBody>
                    <a:bodyPr/>
                    <a:lstStyle/>
                    <a:p>
                      <a:r>
                        <a:rPr lang="en-US" sz="1400" dirty="0"/>
                        <a:t>Schematic -&gt; Breadboard -&gt; PCB</a:t>
                      </a:r>
                    </a:p>
                  </a:txBody>
                  <a:tcPr/>
                </a:tc>
                <a:tc>
                  <a:txBody>
                    <a:bodyPr/>
                    <a:lstStyle/>
                    <a:p>
                      <a:r>
                        <a:rPr lang="en-US" sz="1400" dirty="0"/>
                        <a:t>Modify existing schematic, validate with breadboard, then create PCB</a:t>
                      </a:r>
                    </a:p>
                  </a:txBody>
                  <a:tcPr/>
                </a:tc>
                <a:extLst>
                  <a:ext uri="{0D108BD9-81ED-4DB2-BD59-A6C34878D82A}">
                    <a16:rowId xmlns:a16="http://schemas.microsoft.com/office/drawing/2014/main" val="2324141694"/>
                  </a:ext>
                </a:extLst>
              </a:tr>
              <a:tr h="508837">
                <a:tc>
                  <a:txBody>
                    <a:bodyPr/>
                    <a:lstStyle/>
                    <a:p>
                      <a:r>
                        <a:rPr lang="en-US" sz="1400" dirty="0"/>
                        <a:t>Need to document circuit</a:t>
                      </a:r>
                    </a:p>
                  </a:txBody>
                  <a:tcPr/>
                </a:tc>
                <a:tc>
                  <a:txBody>
                    <a:bodyPr/>
                    <a:lstStyle/>
                    <a:p>
                      <a:r>
                        <a:rPr lang="en-US" sz="1400" dirty="0"/>
                        <a:t>Schematic -&gt; PCB</a:t>
                      </a:r>
                    </a:p>
                  </a:txBody>
                  <a:tcPr/>
                </a:tc>
                <a:tc>
                  <a:txBody>
                    <a:bodyPr/>
                    <a:lstStyle/>
                    <a:p>
                      <a:r>
                        <a:rPr lang="en-US" sz="1400" dirty="0"/>
                        <a:t>Create schematic first, then PCB.</a:t>
                      </a:r>
                    </a:p>
                  </a:txBody>
                  <a:tcPr/>
                </a:tc>
                <a:extLst>
                  <a:ext uri="{0D108BD9-81ED-4DB2-BD59-A6C34878D82A}">
                    <a16:rowId xmlns:a16="http://schemas.microsoft.com/office/drawing/2014/main" val="3630359143"/>
                  </a:ext>
                </a:extLst>
              </a:tr>
              <a:tr h="508837">
                <a:tc>
                  <a:txBody>
                    <a:bodyPr/>
                    <a:lstStyle/>
                    <a:p>
                      <a:r>
                        <a:rPr lang="en-US" sz="1400" dirty="0"/>
                        <a:t>Creating new design, without sharing</a:t>
                      </a:r>
                    </a:p>
                  </a:txBody>
                  <a:tcPr/>
                </a:tc>
                <a:tc>
                  <a:txBody>
                    <a:bodyPr/>
                    <a:lstStyle/>
                    <a:p>
                      <a:r>
                        <a:rPr lang="en-US" sz="1400" dirty="0"/>
                        <a:t>Breadboard -&gt; PCB</a:t>
                      </a:r>
                    </a:p>
                  </a:txBody>
                  <a:tcPr/>
                </a:tc>
                <a:tc>
                  <a:txBody>
                    <a:bodyPr/>
                    <a:lstStyle/>
                    <a:p>
                      <a:r>
                        <a:rPr lang="en-US" sz="1400" dirty="0"/>
                        <a:t>Create breadboard design with testing first, then PCB</a:t>
                      </a:r>
                    </a:p>
                  </a:txBody>
                  <a:tcPr/>
                </a:tc>
                <a:extLst>
                  <a:ext uri="{0D108BD9-81ED-4DB2-BD59-A6C34878D82A}">
                    <a16:rowId xmlns:a16="http://schemas.microsoft.com/office/drawing/2014/main" val="3023022999"/>
                  </a:ext>
                </a:extLst>
              </a:tr>
              <a:tr h="508837">
                <a:tc>
                  <a:txBody>
                    <a:bodyPr/>
                    <a:lstStyle/>
                    <a:p>
                      <a:r>
                        <a:rPr lang="en-US" sz="1400" dirty="0"/>
                        <a:t>Simple circuit design</a:t>
                      </a:r>
                    </a:p>
                  </a:txBody>
                  <a:tcPr/>
                </a:tc>
                <a:tc>
                  <a:txBody>
                    <a:bodyPr/>
                    <a:lstStyle/>
                    <a:p>
                      <a:r>
                        <a:rPr lang="en-US" sz="1400" dirty="0"/>
                        <a:t>PCB</a:t>
                      </a:r>
                    </a:p>
                  </a:txBody>
                  <a:tcPr/>
                </a:tc>
                <a:tc>
                  <a:txBody>
                    <a:bodyPr/>
                    <a:lstStyle/>
                    <a:p>
                      <a:r>
                        <a:rPr lang="en-US" sz="1400" dirty="0"/>
                        <a:t>No IC, just connections to terminals and basic components (resistors, capacitors).  E.g. LED connection PCB with current limiting resistors.</a:t>
                      </a:r>
                    </a:p>
                  </a:txBody>
                  <a:tcPr/>
                </a:tc>
                <a:extLst>
                  <a:ext uri="{0D108BD9-81ED-4DB2-BD59-A6C34878D82A}">
                    <a16:rowId xmlns:a16="http://schemas.microsoft.com/office/drawing/2014/main" val="3738103411"/>
                  </a:ext>
                </a:extLst>
              </a:tr>
            </a:tbl>
          </a:graphicData>
        </a:graphic>
      </p:graphicFrame>
      <p:sp>
        <p:nvSpPr>
          <p:cNvPr id="11" name="TextBox 10">
            <a:extLst>
              <a:ext uri="{FF2B5EF4-FFF2-40B4-BE49-F238E27FC236}">
                <a16:creationId xmlns:a16="http://schemas.microsoft.com/office/drawing/2014/main" id="{D287C7C1-8890-3A66-1BCB-90A9B42705F3}"/>
              </a:ext>
            </a:extLst>
          </p:cNvPr>
          <p:cNvSpPr txBox="1"/>
          <p:nvPr/>
        </p:nvSpPr>
        <p:spPr>
          <a:xfrm>
            <a:off x="702013" y="1039144"/>
            <a:ext cx="7398564" cy="2246769"/>
          </a:xfrm>
          <a:prstGeom prst="rect">
            <a:avLst/>
          </a:prstGeom>
          <a:noFill/>
        </p:spPr>
        <p:txBody>
          <a:bodyPr wrap="none" rtlCol="0">
            <a:spAutoFit/>
          </a:bodyPr>
          <a:lstStyle/>
          <a:p>
            <a:pPr marL="285750" indent="-285750">
              <a:buFont typeface="Arial" panose="020B0604020202020204" pitchFamily="34" charset="0"/>
              <a:buChar char="•"/>
            </a:pPr>
            <a:r>
              <a:rPr lang="en-US" sz="2000" dirty="0"/>
              <a:t>Fritzing doesn’t require all circuit design methods to be implemented</a:t>
            </a:r>
          </a:p>
          <a:p>
            <a:pPr marL="285750" indent="-285750">
              <a:buFont typeface="Arial" panose="020B0604020202020204" pitchFamily="34" charset="0"/>
              <a:buChar char="•"/>
            </a:pPr>
            <a:r>
              <a:rPr lang="en-US" sz="2000" dirty="0"/>
              <a:t>Start with what you have, if anything</a:t>
            </a:r>
          </a:p>
          <a:p>
            <a:pPr marL="285750" indent="-285750">
              <a:buFont typeface="Arial" panose="020B0604020202020204" pitchFamily="34" charset="0"/>
              <a:buChar char="•"/>
            </a:pPr>
            <a:r>
              <a:rPr lang="en-US" sz="2000" dirty="0"/>
              <a:t>Create only the designs that are needed</a:t>
            </a:r>
          </a:p>
          <a:p>
            <a:pPr marL="285750" indent="-285750">
              <a:buFont typeface="Arial" panose="020B0604020202020204" pitchFamily="34" charset="0"/>
              <a:buChar char="•"/>
            </a:pPr>
            <a:r>
              <a:rPr lang="en-US" sz="2000" dirty="0"/>
              <a:t>You can always revisit Fritzing and complete other designs.   </a:t>
            </a:r>
          </a:p>
          <a:p>
            <a:pPr marL="285750" indent="-285750">
              <a:buFont typeface="Arial" panose="020B0604020202020204" pitchFamily="34" charset="0"/>
              <a:buChar char="•"/>
            </a:pPr>
            <a:r>
              <a:rPr lang="en-US" sz="2000" dirty="0"/>
              <a:t>For example, after starting with a PCB design</a:t>
            </a:r>
          </a:p>
          <a:p>
            <a:pPr marL="742950" lvl="1" indent="-285750">
              <a:buFont typeface="Arial" panose="020B0604020202020204" pitchFamily="34" charset="0"/>
              <a:buChar char="•"/>
            </a:pPr>
            <a:r>
              <a:rPr lang="en-US" sz="2000" dirty="0"/>
              <a:t>Create a schematic design of the circuit to share with others</a:t>
            </a:r>
          </a:p>
          <a:p>
            <a:pPr marL="742950" lvl="1" indent="-285750">
              <a:buFont typeface="Arial" panose="020B0604020202020204" pitchFamily="34" charset="0"/>
              <a:buChar char="•"/>
            </a:pPr>
            <a:r>
              <a:rPr lang="en-US" sz="2000" dirty="0"/>
              <a:t>Create a breadboard design to test a failing PCB design</a:t>
            </a:r>
          </a:p>
        </p:txBody>
      </p:sp>
      <p:sp>
        <p:nvSpPr>
          <p:cNvPr id="8" name="Slide Number Placeholder 7">
            <a:extLst>
              <a:ext uri="{FF2B5EF4-FFF2-40B4-BE49-F238E27FC236}">
                <a16:creationId xmlns:a16="http://schemas.microsoft.com/office/drawing/2014/main" id="{E3DBF982-4E57-8A2F-E6B1-415BFA6E6665}"/>
              </a:ext>
            </a:extLst>
          </p:cNvPr>
          <p:cNvSpPr>
            <a:spLocks noGrp="1"/>
          </p:cNvSpPr>
          <p:nvPr>
            <p:ph type="sldNum" sz="quarter" idx="4"/>
          </p:nvPr>
        </p:nvSpPr>
        <p:spPr/>
        <p:txBody>
          <a:bodyPr/>
          <a:lstStyle/>
          <a:p>
            <a:fld id="{03F4EA62-992E-4EB1-BA44-D49665C77250}" type="slidenum">
              <a:rPr lang="en-US" smtClean="0"/>
              <a:pPr/>
              <a:t>10</a:t>
            </a:fld>
            <a:endParaRPr lang="en-US" dirty="0"/>
          </a:p>
        </p:txBody>
      </p:sp>
      <p:sp>
        <p:nvSpPr>
          <p:cNvPr id="9" name="Footer Placeholder 8">
            <a:extLst>
              <a:ext uri="{FF2B5EF4-FFF2-40B4-BE49-F238E27FC236}">
                <a16:creationId xmlns:a16="http://schemas.microsoft.com/office/drawing/2014/main" id="{2E5F37DB-2171-6D41-6221-4D0113EBDB5A}"/>
              </a:ext>
            </a:extLst>
          </p:cNvPr>
          <p:cNvSpPr>
            <a:spLocks noGrp="1"/>
          </p:cNvSpPr>
          <p:nvPr>
            <p:ph type="ftr" sz="quarter" idx="3"/>
          </p:nvPr>
        </p:nvSpPr>
        <p:spPr/>
        <p:txBody>
          <a:bodyPr/>
          <a:lstStyle/>
          <a:p>
            <a:r>
              <a:rPr lang="en-US" dirty="0"/>
              <a:t>NMRA Surfliner Convention</a:t>
            </a:r>
          </a:p>
        </p:txBody>
      </p:sp>
      <p:sp>
        <p:nvSpPr>
          <p:cNvPr id="10" name="Date Placeholder 9">
            <a:extLst>
              <a:ext uri="{FF2B5EF4-FFF2-40B4-BE49-F238E27FC236}">
                <a16:creationId xmlns:a16="http://schemas.microsoft.com/office/drawing/2014/main" id="{BFCF4CD1-8E3A-C5BE-287C-B4811CAFD0B0}"/>
              </a:ext>
            </a:extLst>
          </p:cNvPr>
          <p:cNvSpPr>
            <a:spLocks noGrp="1"/>
          </p:cNvSpPr>
          <p:nvPr>
            <p:ph type="dt" sz="half" idx="2"/>
          </p:nvPr>
        </p:nvSpPr>
        <p:spPr/>
        <p:txBody>
          <a:bodyPr/>
          <a:lstStyle/>
          <a:p>
            <a:fld id="{A7D9CCCD-88A4-4C82-AC94-E9B3ED1C6AA1}" type="datetime1">
              <a:rPr lang="en-US" smtClean="0"/>
              <a:t>8/6/2024</a:t>
            </a:fld>
            <a:endParaRPr lang="en-US" dirty="0"/>
          </a:p>
        </p:txBody>
      </p:sp>
    </p:spTree>
    <p:extLst>
      <p:ext uri="{BB962C8B-B14F-4D97-AF65-F5344CB8AC3E}">
        <p14:creationId xmlns:p14="http://schemas.microsoft.com/office/powerpoint/2010/main" val="360677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DBCFA0-6A8E-5497-6197-8AD3F85AEDB3}"/>
              </a:ext>
            </a:extLst>
          </p:cNvPr>
          <p:cNvSpPr>
            <a:spLocks noGrp="1"/>
          </p:cNvSpPr>
          <p:nvPr>
            <p:ph type="title"/>
          </p:nvPr>
        </p:nvSpPr>
        <p:spPr>
          <a:xfrm>
            <a:off x="655988" y="2279835"/>
            <a:ext cx="14094848" cy="1325563"/>
          </a:xfrm>
        </p:spPr>
        <p:txBody>
          <a:bodyPr/>
          <a:lstStyle/>
          <a:p>
            <a:r>
              <a:rPr lang="en-US" dirty="0"/>
              <a:t>Explore Fritzing</a:t>
            </a:r>
          </a:p>
        </p:txBody>
      </p:sp>
      <p:sp>
        <p:nvSpPr>
          <p:cNvPr id="10" name="Slide Number Placeholder 9">
            <a:extLst>
              <a:ext uri="{FF2B5EF4-FFF2-40B4-BE49-F238E27FC236}">
                <a16:creationId xmlns:a16="http://schemas.microsoft.com/office/drawing/2014/main" id="{39821BD4-270C-B035-871D-72B557097754}"/>
              </a:ext>
            </a:extLst>
          </p:cNvPr>
          <p:cNvSpPr>
            <a:spLocks noGrp="1"/>
          </p:cNvSpPr>
          <p:nvPr>
            <p:ph type="sldNum" sz="quarter" idx="4"/>
          </p:nvPr>
        </p:nvSpPr>
        <p:spPr/>
        <p:txBody>
          <a:bodyPr/>
          <a:lstStyle/>
          <a:p>
            <a:fld id="{03F4EA62-992E-4EB1-BA44-D49665C77250}" type="slidenum">
              <a:rPr lang="en-US" smtClean="0"/>
              <a:pPr/>
              <a:t>11</a:t>
            </a:fld>
            <a:endParaRPr lang="en-US" dirty="0"/>
          </a:p>
        </p:txBody>
      </p:sp>
      <p:sp>
        <p:nvSpPr>
          <p:cNvPr id="11" name="Footer Placeholder 10">
            <a:extLst>
              <a:ext uri="{FF2B5EF4-FFF2-40B4-BE49-F238E27FC236}">
                <a16:creationId xmlns:a16="http://schemas.microsoft.com/office/drawing/2014/main" id="{22959C6C-F334-85C3-496A-19A6681543CE}"/>
              </a:ext>
            </a:extLst>
          </p:cNvPr>
          <p:cNvSpPr>
            <a:spLocks noGrp="1"/>
          </p:cNvSpPr>
          <p:nvPr>
            <p:ph type="ftr" sz="quarter" idx="3"/>
          </p:nvPr>
        </p:nvSpPr>
        <p:spPr/>
        <p:txBody>
          <a:bodyPr/>
          <a:lstStyle/>
          <a:p>
            <a:r>
              <a:rPr lang="en-US" dirty="0"/>
              <a:t>NMRA Surfliner Convention</a:t>
            </a:r>
          </a:p>
        </p:txBody>
      </p:sp>
      <p:sp>
        <p:nvSpPr>
          <p:cNvPr id="12" name="Date Placeholder 11">
            <a:extLst>
              <a:ext uri="{FF2B5EF4-FFF2-40B4-BE49-F238E27FC236}">
                <a16:creationId xmlns:a16="http://schemas.microsoft.com/office/drawing/2014/main" id="{2DCB6B63-6761-D656-AD75-BAD6ECDADE9F}"/>
              </a:ext>
            </a:extLst>
          </p:cNvPr>
          <p:cNvSpPr>
            <a:spLocks noGrp="1"/>
          </p:cNvSpPr>
          <p:nvPr>
            <p:ph type="dt" sz="half" idx="2"/>
          </p:nvPr>
        </p:nvSpPr>
        <p:spPr/>
        <p:txBody>
          <a:bodyPr/>
          <a:lstStyle/>
          <a:p>
            <a:fld id="{A705AE00-4A09-498C-9C2E-FB12ABCD363A}" type="datetime1">
              <a:rPr lang="en-US" smtClean="0"/>
              <a:t>8/6/2024</a:t>
            </a:fld>
            <a:endParaRPr lang="en-US" dirty="0"/>
          </a:p>
        </p:txBody>
      </p:sp>
    </p:spTree>
    <p:extLst>
      <p:ext uri="{BB962C8B-B14F-4D97-AF65-F5344CB8AC3E}">
        <p14:creationId xmlns:p14="http://schemas.microsoft.com/office/powerpoint/2010/main" val="263873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50713CD-2529-2943-5ED5-3D034778FAC3}"/>
              </a:ext>
            </a:extLst>
          </p:cNvPr>
          <p:cNvGraphicFramePr>
            <a:graphicFrameLocks noGrp="1"/>
          </p:cNvGraphicFramePr>
          <p:nvPr>
            <p:extLst>
              <p:ext uri="{D42A27DB-BD31-4B8C-83A1-F6EECF244321}">
                <p14:modId xmlns:p14="http://schemas.microsoft.com/office/powerpoint/2010/main" val="288120226"/>
              </p:ext>
            </p:extLst>
          </p:nvPr>
        </p:nvGraphicFramePr>
        <p:xfrm>
          <a:off x="673581" y="1363980"/>
          <a:ext cx="5136120" cy="2316480"/>
        </p:xfrm>
        <a:graphic>
          <a:graphicData uri="http://schemas.openxmlformats.org/drawingml/2006/table">
            <a:tbl>
              <a:tblPr firstRow="1" bandRow="1">
                <a:tableStyleId>{7DF18680-E054-41AD-8BC1-D1AEF772440D}</a:tableStyleId>
              </a:tblPr>
              <a:tblGrid>
                <a:gridCol w="1224276">
                  <a:extLst>
                    <a:ext uri="{9D8B030D-6E8A-4147-A177-3AD203B41FA5}">
                      <a16:colId xmlns:a16="http://schemas.microsoft.com/office/drawing/2014/main" val="1608574174"/>
                    </a:ext>
                  </a:extLst>
                </a:gridCol>
                <a:gridCol w="2199805">
                  <a:extLst>
                    <a:ext uri="{9D8B030D-6E8A-4147-A177-3AD203B41FA5}">
                      <a16:colId xmlns:a16="http://schemas.microsoft.com/office/drawing/2014/main" val="1976446315"/>
                    </a:ext>
                  </a:extLst>
                </a:gridCol>
                <a:gridCol w="1712039">
                  <a:extLst>
                    <a:ext uri="{9D8B030D-6E8A-4147-A177-3AD203B41FA5}">
                      <a16:colId xmlns:a16="http://schemas.microsoft.com/office/drawing/2014/main" val="1454762919"/>
                    </a:ext>
                  </a:extLst>
                </a:gridCol>
              </a:tblGrid>
              <a:tr h="221125">
                <a:tc>
                  <a:txBody>
                    <a:bodyPr/>
                    <a:lstStyle/>
                    <a:p>
                      <a:r>
                        <a:rPr lang="en-US" sz="1600" dirty="0"/>
                        <a:t>Window Palette</a:t>
                      </a:r>
                    </a:p>
                  </a:txBody>
                  <a:tcPr/>
                </a:tc>
                <a:tc>
                  <a:txBody>
                    <a:bodyPr/>
                    <a:lstStyle/>
                    <a:p>
                      <a:r>
                        <a:rPr lang="en-US" sz="1600" dirty="0"/>
                        <a:t>Use</a:t>
                      </a:r>
                    </a:p>
                  </a:txBody>
                  <a:tcPr/>
                </a:tc>
                <a:tc>
                  <a:txBody>
                    <a:bodyPr/>
                    <a:lstStyle/>
                    <a:p>
                      <a:r>
                        <a:rPr lang="en-US" sz="1600" dirty="0"/>
                        <a:t>Comment</a:t>
                      </a:r>
                    </a:p>
                  </a:txBody>
                  <a:tcPr/>
                </a:tc>
                <a:extLst>
                  <a:ext uri="{0D108BD9-81ED-4DB2-BD59-A6C34878D82A}">
                    <a16:rowId xmlns:a16="http://schemas.microsoft.com/office/drawing/2014/main" val="2802498388"/>
                  </a:ext>
                </a:extLst>
              </a:tr>
              <a:tr h="221125">
                <a:tc>
                  <a:txBody>
                    <a:bodyPr/>
                    <a:lstStyle/>
                    <a:p>
                      <a:r>
                        <a:rPr lang="en-US" sz="1600" dirty="0"/>
                        <a:t>Main</a:t>
                      </a:r>
                    </a:p>
                  </a:txBody>
                  <a:tcPr/>
                </a:tc>
                <a:tc>
                  <a:txBody>
                    <a:bodyPr/>
                    <a:lstStyle/>
                    <a:p>
                      <a:r>
                        <a:rPr lang="en-US" sz="1600" dirty="0"/>
                        <a:t>Circuit design workspace</a:t>
                      </a:r>
                    </a:p>
                  </a:txBody>
                  <a:tcPr/>
                </a:tc>
                <a:tc>
                  <a:txBody>
                    <a:bodyPr/>
                    <a:lstStyle/>
                    <a:p>
                      <a:r>
                        <a:rPr lang="en-US" sz="1600" dirty="0"/>
                        <a:t>Edit design</a:t>
                      </a:r>
                    </a:p>
                  </a:txBody>
                  <a:tcPr/>
                </a:tc>
                <a:extLst>
                  <a:ext uri="{0D108BD9-81ED-4DB2-BD59-A6C34878D82A}">
                    <a16:rowId xmlns:a16="http://schemas.microsoft.com/office/drawing/2014/main" val="1029600924"/>
                  </a:ext>
                </a:extLst>
              </a:tr>
              <a:tr h="381944">
                <a:tc>
                  <a:txBody>
                    <a:bodyPr/>
                    <a:lstStyle/>
                    <a:p>
                      <a:r>
                        <a:rPr lang="en-US" sz="1600" dirty="0"/>
                        <a:t>Parts</a:t>
                      </a:r>
                    </a:p>
                  </a:txBody>
                  <a:tcPr/>
                </a:tc>
                <a:tc>
                  <a:txBody>
                    <a:bodyPr/>
                    <a:lstStyle/>
                    <a:p>
                      <a:r>
                        <a:rPr lang="en-US" sz="1600" dirty="0"/>
                        <a:t>Select parts</a:t>
                      </a:r>
                    </a:p>
                  </a:txBody>
                  <a:tcPr/>
                </a:tc>
                <a:tc>
                  <a:txBody>
                    <a:bodyPr/>
                    <a:lstStyle/>
                    <a:p>
                      <a:r>
                        <a:rPr lang="en-US" sz="1600" dirty="0"/>
                        <a:t>Parts grouped in bins, search option</a:t>
                      </a:r>
                    </a:p>
                  </a:txBody>
                  <a:tcPr/>
                </a:tc>
                <a:extLst>
                  <a:ext uri="{0D108BD9-81ED-4DB2-BD59-A6C34878D82A}">
                    <a16:rowId xmlns:a16="http://schemas.microsoft.com/office/drawing/2014/main" val="2324141694"/>
                  </a:ext>
                </a:extLst>
              </a:tr>
              <a:tr h="381944">
                <a:tc>
                  <a:txBody>
                    <a:bodyPr/>
                    <a:lstStyle/>
                    <a:p>
                      <a:r>
                        <a:rPr lang="en-US" sz="1600" dirty="0"/>
                        <a:t>Inspector</a:t>
                      </a:r>
                    </a:p>
                  </a:txBody>
                  <a:tcPr/>
                </a:tc>
                <a:tc>
                  <a:txBody>
                    <a:bodyPr/>
                    <a:lstStyle/>
                    <a:p>
                      <a:r>
                        <a:rPr lang="en-US" sz="1600" dirty="0"/>
                        <a:t>Review and change part information</a:t>
                      </a:r>
                    </a:p>
                  </a:txBody>
                  <a:tcPr/>
                </a:tc>
                <a:tc>
                  <a:txBody>
                    <a:bodyPr/>
                    <a:lstStyle/>
                    <a:p>
                      <a:r>
                        <a:rPr lang="en-US" sz="1600" dirty="0"/>
                        <a:t>Select part variants, change values</a:t>
                      </a:r>
                    </a:p>
                  </a:txBody>
                  <a:tcPr/>
                </a:tc>
                <a:extLst>
                  <a:ext uri="{0D108BD9-81ED-4DB2-BD59-A6C34878D82A}">
                    <a16:rowId xmlns:a16="http://schemas.microsoft.com/office/drawing/2014/main" val="3630359143"/>
                  </a:ext>
                </a:extLst>
              </a:tr>
            </a:tbl>
          </a:graphicData>
        </a:graphic>
      </p:graphicFrame>
      <p:pic>
        <p:nvPicPr>
          <p:cNvPr id="16" name="Picture 15">
            <a:extLst>
              <a:ext uri="{FF2B5EF4-FFF2-40B4-BE49-F238E27FC236}">
                <a16:creationId xmlns:a16="http://schemas.microsoft.com/office/drawing/2014/main" id="{F575F19D-CFC5-1A8C-C218-0E7436550C65}"/>
              </a:ext>
            </a:extLst>
          </p:cNvPr>
          <p:cNvPicPr>
            <a:picLocks noChangeAspect="1"/>
          </p:cNvPicPr>
          <p:nvPr/>
        </p:nvPicPr>
        <p:blipFill>
          <a:blip r:embed="rId3"/>
          <a:stretch>
            <a:fillRect/>
          </a:stretch>
        </p:blipFill>
        <p:spPr>
          <a:xfrm>
            <a:off x="6096000" y="2044902"/>
            <a:ext cx="5920995" cy="3346514"/>
          </a:xfrm>
          <a:prstGeom prst="rect">
            <a:avLst/>
          </a:prstGeom>
        </p:spPr>
      </p:pic>
      <p:pic>
        <p:nvPicPr>
          <p:cNvPr id="4" name="Picture 3">
            <a:extLst>
              <a:ext uri="{FF2B5EF4-FFF2-40B4-BE49-F238E27FC236}">
                <a16:creationId xmlns:a16="http://schemas.microsoft.com/office/drawing/2014/main" id="{2EB7B77E-8948-A926-817D-FC5E21F6EAE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064762" y="1115433"/>
            <a:ext cx="5756321" cy="32366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a:extLst>
              <a:ext uri="{FF2B5EF4-FFF2-40B4-BE49-F238E27FC236}">
                <a16:creationId xmlns:a16="http://schemas.microsoft.com/office/drawing/2014/main" id="{96FB4F4F-C16C-D1F1-AF90-874025C05492}"/>
              </a:ext>
            </a:extLst>
          </p:cNvPr>
          <p:cNvSpPr>
            <a:spLocks noGrp="1"/>
          </p:cNvSpPr>
          <p:nvPr>
            <p:ph type="title"/>
          </p:nvPr>
        </p:nvSpPr>
        <p:spPr>
          <a:xfrm>
            <a:off x="675132" y="340928"/>
            <a:ext cx="10841736" cy="495486"/>
          </a:xfrm>
        </p:spPr>
        <p:txBody>
          <a:bodyPr>
            <a:normAutofit fontScale="90000"/>
          </a:bodyPr>
          <a:lstStyle/>
          <a:p>
            <a:r>
              <a:rPr lang="en-US" sz="4000" dirty="0"/>
              <a:t>Fritzing</a:t>
            </a:r>
            <a:br>
              <a:rPr lang="en-US" dirty="0"/>
            </a:br>
            <a:r>
              <a:rPr lang="en-US" sz="2700" dirty="0"/>
              <a:t>Tabs and palettes</a:t>
            </a:r>
            <a:endParaRPr lang="en-US" dirty="0"/>
          </a:p>
        </p:txBody>
      </p:sp>
      <p:graphicFrame>
        <p:nvGraphicFramePr>
          <p:cNvPr id="5" name="Table 6">
            <a:extLst>
              <a:ext uri="{FF2B5EF4-FFF2-40B4-BE49-F238E27FC236}">
                <a16:creationId xmlns:a16="http://schemas.microsoft.com/office/drawing/2014/main" id="{5C17501F-8571-DE23-8A03-06529DD48EC5}"/>
              </a:ext>
            </a:extLst>
          </p:cNvPr>
          <p:cNvGraphicFramePr>
            <a:graphicFrameLocks noGrp="1"/>
          </p:cNvGraphicFramePr>
          <p:nvPr>
            <p:extLst>
              <p:ext uri="{D42A27DB-BD31-4B8C-83A1-F6EECF244321}">
                <p14:modId xmlns:p14="http://schemas.microsoft.com/office/powerpoint/2010/main" val="1096243835"/>
              </p:ext>
            </p:extLst>
          </p:nvPr>
        </p:nvGraphicFramePr>
        <p:xfrm>
          <a:off x="665305" y="3436987"/>
          <a:ext cx="5136121" cy="3108960"/>
        </p:xfrm>
        <a:graphic>
          <a:graphicData uri="http://schemas.openxmlformats.org/drawingml/2006/table">
            <a:tbl>
              <a:tblPr firstRow="1" bandRow="1">
                <a:tableStyleId>{7DF18680-E054-41AD-8BC1-D1AEF772440D}</a:tableStyleId>
              </a:tblPr>
              <a:tblGrid>
                <a:gridCol w="1131743">
                  <a:extLst>
                    <a:ext uri="{9D8B030D-6E8A-4147-A177-3AD203B41FA5}">
                      <a16:colId xmlns:a16="http://schemas.microsoft.com/office/drawing/2014/main" val="1608574174"/>
                    </a:ext>
                  </a:extLst>
                </a:gridCol>
                <a:gridCol w="2197765">
                  <a:extLst>
                    <a:ext uri="{9D8B030D-6E8A-4147-A177-3AD203B41FA5}">
                      <a16:colId xmlns:a16="http://schemas.microsoft.com/office/drawing/2014/main" val="1976446315"/>
                    </a:ext>
                  </a:extLst>
                </a:gridCol>
                <a:gridCol w="1806613">
                  <a:extLst>
                    <a:ext uri="{9D8B030D-6E8A-4147-A177-3AD203B41FA5}">
                      <a16:colId xmlns:a16="http://schemas.microsoft.com/office/drawing/2014/main" val="1454762919"/>
                    </a:ext>
                  </a:extLst>
                </a:gridCol>
              </a:tblGrid>
              <a:tr h="294590">
                <a:tc>
                  <a:txBody>
                    <a:bodyPr/>
                    <a:lstStyle/>
                    <a:p>
                      <a:r>
                        <a:rPr lang="en-US" sz="1400" dirty="0"/>
                        <a:t>Tab</a:t>
                      </a:r>
                    </a:p>
                  </a:txBody>
                  <a:tcPr/>
                </a:tc>
                <a:tc>
                  <a:txBody>
                    <a:bodyPr/>
                    <a:lstStyle/>
                    <a:p>
                      <a:r>
                        <a:rPr lang="en-US" sz="1400" dirty="0"/>
                        <a:t>Use (control main palette window)</a:t>
                      </a:r>
                    </a:p>
                  </a:txBody>
                  <a:tcPr/>
                </a:tc>
                <a:tc>
                  <a:txBody>
                    <a:bodyPr/>
                    <a:lstStyle/>
                    <a:p>
                      <a:r>
                        <a:rPr lang="en-US" sz="1400" dirty="0"/>
                        <a:t>Comment</a:t>
                      </a:r>
                    </a:p>
                  </a:txBody>
                  <a:tcPr/>
                </a:tc>
                <a:extLst>
                  <a:ext uri="{0D108BD9-81ED-4DB2-BD59-A6C34878D82A}">
                    <a16:rowId xmlns:a16="http://schemas.microsoft.com/office/drawing/2014/main" val="2802498388"/>
                  </a:ext>
                </a:extLst>
              </a:tr>
              <a:tr h="294590">
                <a:tc>
                  <a:txBody>
                    <a:bodyPr/>
                    <a:lstStyle/>
                    <a:p>
                      <a:r>
                        <a:rPr lang="en-US" sz="1400" dirty="0"/>
                        <a:t>Welcome</a:t>
                      </a:r>
                    </a:p>
                  </a:txBody>
                  <a:tcPr/>
                </a:tc>
                <a:tc>
                  <a:txBody>
                    <a:bodyPr/>
                    <a:lstStyle/>
                    <a:p>
                      <a:r>
                        <a:rPr lang="en-US" sz="1400" dirty="0"/>
                        <a:t>Access recent sketches</a:t>
                      </a:r>
                    </a:p>
                  </a:txBody>
                  <a:tcPr/>
                </a:tc>
                <a:tc>
                  <a:txBody>
                    <a:bodyPr/>
                    <a:lstStyle/>
                    <a:p>
                      <a:r>
                        <a:rPr lang="en-US" sz="1400" dirty="0"/>
                        <a:t>Recent sketches</a:t>
                      </a:r>
                    </a:p>
                  </a:txBody>
                  <a:tcPr/>
                </a:tc>
                <a:extLst>
                  <a:ext uri="{0D108BD9-81ED-4DB2-BD59-A6C34878D82A}">
                    <a16:rowId xmlns:a16="http://schemas.microsoft.com/office/drawing/2014/main" val="1029600924"/>
                  </a:ext>
                </a:extLst>
              </a:tr>
              <a:tr h="508837">
                <a:tc>
                  <a:txBody>
                    <a:bodyPr/>
                    <a:lstStyle/>
                    <a:p>
                      <a:r>
                        <a:rPr lang="en-US" sz="1400" dirty="0"/>
                        <a:t>Breadboard</a:t>
                      </a:r>
                    </a:p>
                  </a:txBody>
                  <a:tcPr/>
                </a:tc>
                <a:tc>
                  <a:txBody>
                    <a:bodyPr/>
                    <a:lstStyle/>
                    <a:p>
                      <a:r>
                        <a:rPr lang="en-US" sz="1400" dirty="0"/>
                        <a:t>Create breadboard design</a:t>
                      </a:r>
                    </a:p>
                  </a:txBody>
                  <a:tcPr/>
                </a:tc>
                <a:tc>
                  <a:txBody>
                    <a:bodyPr/>
                    <a:lstStyle/>
                    <a:p>
                      <a:r>
                        <a:rPr lang="en-US" sz="1400" dirty="0"/>
                        <a:t>Optional, experiment / test design</a:t>
                      </a:r>
                    </a:p>
                  </a:txBody>
                  <a:tcPr/>
                </a:tc>
                <a:extLst>
                  <a:ext uri="{0D108BD9-81ED-4DB2-BD59-A6C34878D82A}">
                    <a16:rowId xmlns:a16="http://schemas.microsoft.com/office/drawing/2014/main" val="2324141694"/>
                  </a:ext>
                </a:extLst>
              </a:tr>
              <a:tr h="508837">
                <a:tc>
                  <a:txBody>
                    <a:bodyPr/>
                    <a:lstStyle/>
                    <a:p>
                      <a:r>
                        <a:rPr lang="en-US" sz="1400" dirty="0"/>
                        <a:t>Schematic</a:t>
                      </a:r>
                    </a:p>
                  </a:txBody>
                  <a:tcPr/>
                </a:tc>
                <a:tc>
                  <a:txBody>
                    <a:bodyPr/>
                    <a:lstStyle/>
                    <a:p>
                      <a:r>
                        <a:rPr lang="en-US" sz="1400" dirty="0"/>
                        <a:t>Create Schematic diagram</a:t>
                      </a:r>
                    </a:p>
                  </a:txBody>
                  <a:tcPr/>
                </a:tc>
                <a:tc>
                  <a:txBody>
                    <a:bodyPr/>
                    <a:lstStyle/>
                    <a:p>
                      <a:r>
                        <a:rPr lang="en-US" sz="1400" dirty="0"/>
                        <a:t>Optional, document design</a:t>
                      </a:r>
                    </a:p>
                  </a:txBody>
                  <a:tcPr/>
                </a:tc>
                <a:extLst>
                  <a:ext uri="{0D108BD9-81ED-4DB2-BD59-A6C34878D82A}">
                    <a16:rowId xmlns:a16="http://schemas.microsoft.com/office/drawing/2014/main" val="3630359143"/>
                  </a:ext>
                </a:extLst>
              </a:tr>
              <a:tr h="508837">
                <a:tc>
                  <a:txBody>
                    <a:bodyPr/>
                    <a:lstStyle/>
                    <a:p>
                      <a:r>
                        <a:rPr lang="en-US" sz="1400" dirty="0"/>
                        <a:t>PCB</a:t>
                      </a:r>
                    </a:p>
                  </a:txBody>
                  <a:tcPr/>
                </a:tc>
                <a:tc>
                  <a:txBody>
                    <a:bodyPr/>
                    <a:lstStyle/>
                    <a:p>
                      <a:r>
                        <a:rPr lang="en-US" sz="1400" dirty="0"/>
                        <a:t>Create PCB design</a:t>
                      </a:r>
                    </a:p>
                  </a:txBody>
                  <a:tcPr/>
                </a:tc>
                <a:tc>
                  <a:txBody>
                    <a:bodyPr/>
                    <a:lstStyle/>
                    <a:p>
                      <a:r>
                        <a:rPr lang="en-US" sz="1400" dirty="0"/>
                        <a:t>Required for PCB fabrication</a:t>
                      </a:r>
                    </a:p>
                  </a:txBody>
                  <a:tcPr/>
                </a:tc>
                <a:extLst>
                  <a:ext uri="{0D108BD9-81ED-4DB2-BD59-A6C34878D82A}">
                    <a16:rowId xmlns:a16="http://schemas.microsoft.com/office/drawing/2014/main" val="3023022999"/>
                  </a:ext>
                </a:extLst>
              </a:tr>
              <a:tr h="508837">
                <a:tc>
                  <a:txBody>
                    <a:bodyPr/>
                    <a:lstStyle/>
                    <a:p>
                      <a:r>
                        <a:rPr lang="en-US" sz="1400" dirty="0"/>
                        <a:t>Code</a:t>
                      </a:r>
                    </a:p>
                  </a:txBody>
                  <a:tcPr/>
                </a:tc>
                <a:tc>
                  <a:txBody>
                    <a:bodyPr/>
                    <a:lstStyle/>
                    <a:p>
                      <a:r>
                        <a:rPr lang="en-US" sz="1400" dirty="0"/>
                        <a:t>Develop code for Arduino boards</a:t>
                      </a:r>
                    </a:p>
                  </a:txBody>
                  <a:tcPr/>
                </a:tc>
                <a:tc>
                  <a:txBody>
                    <a:bodyPr/>
                    <a:lstStyle/>
                    <a:p>
                      <a:r>
                        <a:rPr lang="en-US" sz="1400" dirty="0"/>
                        <a:t>Develop sketch (code) in Arduino IDE, share here</a:t>
                      </a:r>
                    </a:p>
                  </a:txBody>
                  <a:tcPr/>
                </a:tc>
                <a:extLst>
                  <a:ext uri="{0D108BD9-81ED-4DB2-BD59-A6C34878D82A}">
                    <a16:rowId xmlns:a16="http://schemas.microsoft.com/office/drawing/2014/main" val="3738103411"/>
                  </a:ext>
                </a:extLst>
              </a:tr>
            </a:tbl>
          </a:graphicData>
        </a:graphic>
      </p:graphicFrame>
      <p:sp>
        <p:nvSpPr>
          <p:cNvPr id="3" name="Arrow: Right 2">
            <a:extLst>
              <a:ext uri="{FF2B5EF4-FFF2-40B4-BE49-F238E27FC236}">
                <a16:creationId xmlns:a16="http://schemas.microsoft.com/office/drawing/2014/main" id="{86EC0EC8-7750-CE9D-0C3A-0214A0C07B1A}"/>
              </a:ext>
            </a:extLst>
          </p:cNvPr>
          <p:cNvSpPr/>
          <p:nvPr/>
        </p:nvSpPr>
        <p:spPr>
          <a:xfrm>
            <a:off x="5497044" y="1233007"/>
            <a:ext cx="423672" cy="206923"/>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8A11E204-97C1-DF79-CA79-2B6B09366D2D}"/>
              </a:ext>
            </a:extLst>
          </p:cNvPr>
          <p:cNvSpPr/>
          <p:nvPr/>
        </p:nvSpPr>
        <p:spPr>
          <a:xfrm>
            <a:off x="10110551" y="1909776"/>
            <a:ext cx="423672" cy="206923"/>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973FB957-967F-D4B4-56AF-4D4752D566BD}"/>
              </a:ext>
            </a:extLst>
          </p:cNvPr>
          <p:cNvSpPr/>
          <p:nvPr/>
        </p:nvSpPr>
        <p:spPr>
          <a:xfrm>
            <a:off x="10087315" y="3597004"/>
            <a:ext cx="423672" cy="206923"/>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9ABD417C-6E10-365A-8F1B-05172D260AB3}"/>
              </a:ext>
            </a:extLst>
          </p:cNvPr>
          <p:cNvSpPr/>
          <p:nvPr/>
        </p:nvSpPr>
        <p:spPr>
          <a:xfrm>
            <a:off x="6079186" y="1191158"/>
            <a:ext cx="596481" cy="325935"/>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9EF70C5F-76B8-40AD-491D-FED1BD39C41B}"/>
              </a:ext>
            </a:extLst>
          </p:cNvPr>
          <p:cNvSpPr/>
          <p:nvPr/>
        </p:nvSpPr>
        <p:spPr>
          <a:xfrm>
            <a:off x="10606246" y="1118079"/>
            <a:ext cx="1255300" cy="1711536"/>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4B57161B-04E9-1BCC-9FAF-A9C8CE3A5375}"/>
              </a:ext>
            </a:extLst>
          </p:cNvPr>
          <p:cNvSpPr/>
          <p:nvPr/>
        </p:nvSpPr>
        <p:spPr>
          <a:xfrm>
            <a:off x="10606246" y="2945268"/>
            <a:ext cx="1214837" cy="1410146"/>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BF3A9920-40E5-1B14-A7A2-310763A656E0}"/>
              </a:ext>
            </a:extLst>
          </p:cNvPr>
          <p:cNvSpPr/>
          <p:nvPr/>
        </p:nvSpPr>
        <p:spPr>
          <a:xfrm>
            <a:off x="6024299" y="1520456"/>
            <a:ext cx="4861164" cy="2753832"/>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997D5313-48D9-7318-6DCE-BF24D05BA48A}"/>
              </a:ext>
            </a:extLst>
          </p:cNvPr>
          <p:cNvSpPr/>
          <p:nvPr/>
        </p:nvSpPr>
        <p:spPr>
          <a:xfrm>
            <a:off x="5516879" y="2248058"/>
            <a:ext cx="423672" cy="206923"/>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229212D2-B3C3-CF7C-5D9B-C2430F04BAF8}"/>
              </a:ext>
            </a:extLst>
          </p:cNvPr>
          <p:cNvSpPr/>
          <p:nvPr/>
        </p:nvSpPr>
        <p:spPr>
          <a:xfrm>
            <a:off x="6079186" y="2465592"/>
            <a:ext cx="4785639" cy="2753832"/>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94419B54-3517-1BB4-AB3D-89B053080A10}"/>
              </a:ext>
            </a:extLst>
          </p:cNvPr>
          <p:cNvSpPr/>
          <p:nvPr/>
        </p:nvSpPr>
        <p:spPr>
          <a:xfrm>
            <a:off x="6546060" y="2158785"/>
            <a:ext cx="533207" cy="313078"/>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82E40C33-FC6B-4296-70D6-6B82FDD39304}"/>
              </a:ext>
            </a:extLst>
          </p:cNvPr>
          <p:cNvSpPr/>
          <p:nvPr/>
        </p:nvSpPr>
        <p:spPr>
          <a:xfrm>
            <a:off x="6012574" y="2222621"/>
            <a:ext cx="423672" cy="206923"/>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C8C275FC-EC4A-86CE-ECFA-935C970BEF1C}"/>
              </a:ext>
            </a:extLst>
          </p:cNvPr>
          <p:cNvPicPr>
            <a:picLocks noChangeAspect="1"/>
          </p:cNvPicPr>
          <p:nvPr/>
        </p:nvPicPr>
        <p:blipFill>
          <a:blip r:embed="rId5"/>
          <a:stretch>
            <a:fillRect/>
          </a:stretch>
        </p:blipFill>
        <p:spPr>
          <a:xfrm>
            <a:off x="6006154" y="2072146"/>
            <a:ext cx="5976550" cy="3404364"/>
          </a:xfrm>
          <a:prstGeom prst="rect">
            <a:avLst/>
          </a:prstGeom>
        </p:spPr>
      </p:pic>
      <p:sp>
        <p:nvSpPr>
          <p:cNvPr id="15" name="Rectangle: Rounded Corners 14">
            <a:extLst>
              <a:ext uri="{FF2B5EF4-FFF2-40B4-BE49-F238E27FC236}">
                <a16:creationId xmlns:a16="http://schemas.microsoft.com/office/drawing/2014/main" id="{C1053D32-0090-FC9A-4837-22DBBEF3AF13}"/>
              </a:ext>
            </a:extLst>
          </p:cNvPr>
          <p:cNvSpPr/>
          <p:nvPr/>
        </p:nvSpPr>
        <p:spPr>
          <a:xfrm>
            <a:off x="6945614" y="2173172"/>
            <a:ext cx="596481" cy="325935"/>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Right 18">
            <a:extLst>
              <a:ext uri="{FF2B5EF4-FFF2-40B4-BE49-F238E27FC236}">
                <a16:creationId xmlns:a16="http://schemas.microsoft.com/office/drawing/2014/main" id="{C49CAB29-2E17-0720-3E84-5002510D6A28}"/>
              </a:ext>
            </a:extLst>
          </p:cNvPr>
          <p:cNvSpPr/>
          <p:nvPr/>
        </p:nvSpPr>
        <p:spPr>
          <a:xfrm>
            <a:off x="6443407" y="2301572"/>
            <a:ext cx="423672" cy="206923"/>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D7419D1F-D34E-E7C4-4B38-6B28A21261C7}"/>
              </a:ext>
            </a:extLst>
          </p:cNvPr>
          <p:cNvSpPr/>
          <p:nvPr/>
        </p:nvSpPr>
        <p:spPr>
          <a:xfrm>
            <a:off x="5950605" y="2513494"/>
            <a:ext cx="4861164" cy="2753832"/>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C74637A1-BA3A-142B-8B8B-BDAD887F7E3E}"/>
              </a:ext>
            </a:extLst>
          </p:cNvPr>
          <p:cNvPicPr>
            <a:picLocks noChangeAspect="1"/>
          </p:cNvPicPr>
          <p:nvPr/>
        </p:nvPicPr>
        <p:blipFill>
          <a:blip r:embed="rId6"/>
          <a:stretch>
            <a:fillRect/>
          </a:stretch>
        </p:blipFill>
        <p:spPr>
          <a:xfrm>
            <a:off x="5963047" y="2701289"/>
            <a:ext cx="6031437" cy="3398038"/>
          </a:xfrm>
          <a:prstGeom prst="rect">
            <a:avLst/>
          </a:prstGeom>
        </p:spPr>
      </p:pic>
      <p:sp>
        <p:nvSpPr>
          <p:cNvPr id="24" name="Rectangle: Rounded Corners 23">
            <a:extLst>
              <a:ext uri="{FF2B5EF4-FFF2-40B4-BE49-F238E27FC236}">
                <a16:creationId xmlns:a16="http://schemas.microsoft.com/office/drawing/2014/main" id="{19784D48-27EE-913B-24EF-FF95D45D9502}"/>
              </a:ext>
            </a:extLst>
          </p:cNvPr>
          <p:cNvSpPr/>
          <p:nvPr/>
        </p:nvSpPr>
        <p:spPr>
          <a:xfrm>
            <a:off x="6028239" y="3203534"/>
            <a:ext cx="4785639" cy="2753832"/>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67531C3B-CC94-80CD-D64E-BC497DA6F97B}"/>
              </a:ext>
            </a:extLst>
          </p:cNvPr>
          <p:cNvSpPr/>
          <p:nvPr/>
        </p:nvSpPr>
        <p:spPr>
          <a:xfrm>
            <a:off x="7461798" y="2904115"/>
            <a:ext cx="533207" cy="313078"/>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rrow: Right 25">
            <a:extLst>
              <a:ext uri="{FF2B5EF4-FFF2-40B4-BE49-F238E27FC236}">
                <a16:creationId xmlns:a16="http://schemas.microsoft.com/office/drawing/2014/main" id="{5C4749C3-C4CA-B38E-DBCC-A0C383D08DB9}"/>
              </a:ext>
            </a:extLst>
          </p:cNvPr>
          <p:cNvSpPr/>
          <p:nvPr/>
        </p:nvSpPr>
        <p:spPr>
          <a:xfrm>
            <a:off x="6927832" y="2968989"/>
            <a:ext cx="423672" cy="206923"/>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D04C0E97-B0CD-2733-7912-16A9A72CBBBE}"/>
              </a:ext>
            </a:extLst>
          </p:cNvPr>
          <p:cNvPicPr>
            <a:picLocks noChangeAspect="1"/>
          </p:cNvPicPr>
          <p:nvPr/>
        </p:nvPicPr>
        <p:blipFill>
          <a:blip r:embed="rId7"/>
          <a:stretch>
            <a:fillRect/>
          </a:stretch>
        </p:blipFill>
        <p:spPr>
          <a:xfrm>
            <a:off x="6067709" y="3351246"/>
            <a:ext cx="5818978" cy="3292317"/>
          </a:xfrm>
          <a:prstGeom prst="rect">
            <a:avLst/>
          </a:prstGeom>
        </p:spPr>
      </p:pic>
      <p:sp>
        <p:nvSpPr>
          <p:cNvPr id="30" name="Rectangle: Rounded Corners 29">
            <a:extLst>
              <a:ext uri="{FF2B5EF4-FFF2-40B4-BE49-F238E27FC236}">
                <a16:creationId xmlns:a16="http://schemas.microsoft.com/office/drawing/2014/main" id="{2E87A654-7CEA-0662-33F3-666D0AA21712}"/>
              </a:ext>
            </a:extLst>
          </p:cNvPr>
          <p:cNvSpPr/>
          <p:nvPr/>
        </p:nvSpPr>
        <p:spPr>
          <a:xfrm>
            <a:off x="5971863" y="3790828"/>
            <a:ext cx="4931468" cy="2937642"/>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30">
            <a:extLst>
              <a:ext uri="{FF2B5EF4-FFF2-40B4-BE49-F238E27FC236}">
                <a16:creationId xmlns:a16="http://schemas.microsoft.com/office/drawing/2014/main" id="{0AA332DE-5F39-81DC-E827-B8D7176F3102}"/>
              </a:ext>
            </a:extLst>
          </p:cNvPr>
          <p:cNvSpPr/>
          <p:nvPr/>
        </p:nvSpPr>
        <p:spPr>
          <a:xfrm>
            <a:off x="8053008" y="3501826"/>
            <a:ext cx="533207" cy="313078"/>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Arrow: Right 31">
            <a:extLst>
              <a:ext uri="{FF2B5EF4-FFF2-40B4-BE49-F238E27FC236}">
                <a16:creationId xmlns:a16="http://schemas.microsoft.com/office/drawing/2014/main" id="{9F95C64F-7BA1-15D9-EA6F-B3C0406D48B4}"/>
              </a:ext>
            </a:extLst>
          </p:cNvPr>
          <p:cNvSpPr/>
          <p:nvPr/>
        </p:nvSpPr>
        <p:spPr>
          <a:xfrm>
            <a:off x="7548620" y="3576998"/>
            <a:ext cx="423672" cy="206923"/>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Slide Number Placeholder 33">
            <a:extLst>
              <a:ext uri="{FF2B5EF4-FFF2-40B4-BE49-F238E27FC236}">
                <a16:creationId xmlns:a16="http://schemas.microsoft.com/office/drawing/2014/main" id="{386EF344-4240-6442-320D-90AB8C35F04A}"/>
              </a:ext>
            </a:extLst>
          </p:cNvPr>
          <p:cNvSpPr>
            <a:spLocks noGrp="1"/>
          </p:cNvSpPr>
          <p:nvPr>
            <p:ph type="sldNum" sz="quarter" idx="4"/>
          </p:nvPr>
        </p:nvSpPr>
        <p:spPr/>
        <p:txBody>
          <a:bodyPr/>
          <a:lstStyle/>
          <a:p>
            <a:fld id="{03F4EA62-992E-4EB1-BA44-D49665C77250}" type="slidenum">
              <a:rPr lang="en-US" smtClean="0"/>
              <a:pPr/>
              <a:t>12</a:t>
            </a:fld>
            <a:endParaRPr lang="en-US" dirty="0"/>
          </a:p>
        </p:txBody>
      </p:sp>
      <p:sp>
        <p:nvSpPr>
          <p:cNvPr id="35" name="Footer Placeholder 34">
            <a:extLst>
              <a:ext uri="{FF2B5EF4-FFF2-40B4-BE49-F238E27FC236}">
                <a16:creationId xmlns:a16="http://schemas.microsoft.com/office/drawing/2014/main" id="{C219F62E-ABCB-9F5A-326A-8767A22493DD}"/>
              </a:ext>
            </a:extLst>
          </p:cNvPr>
          <p:cNvSpPr>
            <a:spLocks noGrp="1"/>
          </p:cNvSpPr>
          <p:nvPr>
            <p:ph type="ftr" sz="quarter" idx="3"/>
          </p:nvPr>
        </p:nvSpPr>
        <p:spPr/>
        <p:txBody>
          <a:bodyPr/>
          <a:lstStyle/>
          <a:p>
            <a:r>
              <a:rPr lang="en-US" dirty="0"/>
              <a:t>NMRA Surfliner Convention</a:t>
            </a:r>
          </a:p>
        </p:txBody>
      </p:sp>
      <p:sp>
        <p:nvSpPr>
          <p:cNvPr id="36" name="Date Placeholder 35">
            <a:extLst>
              <a:ext uri="{FF2B5EF4-FFF2-40B4-BE49-F238E27FC236}">
                <a16:creationId xmlns:a16="http://schemas.microsoft.com/office/drawing/2014/main" id="{F798632F-1528-B1F6-F3B0-D6AAD233A92C}"/>
              </a:ext>
            </a:extLst>
          </p:cNvPr>
          <p:cNvSpPr>
            <a:spLocks noGrp="1"/>
          </p:cNvSpPr>
          <p:nvPr>
            <p:ph type="dt" sz="half" idx="2"/>
          </p:nvPr>
        </p:nvSpPr>
        <p:spPr/>
        <p:txBody>
          <a:bodyPr/>
          <a:lstStyle/>
          <a:p>
            <a:fld id="{215C494D-D48B-4A0C-96FF-AE6C3FD96BC5}" type="datetime1">
              <a:rPr lang="en-US" smtClean="0"/>
              <a:t>8/6/2024</a:t>
            </a:fld>
            <a:endParaRPr lang="en-US" dirty="0"/>
          </a:p>
        </p:txBody>
      </p:sp>
    </p:spTree>
    <p:extLst>
      <p:ext uri="{BB962C8B-B14F-4D97-AF65-F5344CB8AC3E}">
        <p14:creationId xmlns:p14="http://schemas.microsoft.com/office/powerpoint/2010/main" val="290673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0" presetClass="exit" presetSubtype="0" fill="hold" grpId="2" nodeType="with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xit" presetSubtype="0" fill="hold" grpId="1"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0" presetClass="entr" presetSubtype="0" fill="hold" grpId="2"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par>
                                <p:cTn id="54" presetID="10" presetClass="exit" presetSubtype="0" fill="hold" grpId="1"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500"/>
                                        <p:tgtEl>
                                          <p:spTgt spid="7"/>
                                        </p:tgtEl>
                                      </p:cBhvr>
                                    </p:animEffect>
                                  </p:childTnLst>
                                </p:cTn>
                              </p:par>
                              <p:par>
                                <p:cTn id="79" presetID="10" presetClass="entr" presetSubtype="0" fill="hold" nodeType="with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500"/>
                                        <p:tgtEl>
                                          <p:spTgt spid="16"/>
                                        </p:tgtEl>
                                      </p:cBhvr>
                                    </p:animEffect>
                                  </p:childTnLst>
                                </p:cTn>
                              </p:par>
                              <p:par>
                                <p:cTn id="82" presetID="10" presetClass="exit" presetSubtype="0" fill="hold" grpId="3" nodeType="withEffect">
                                  <p:stCondLst>
                                    <p:cond delay="0"/>
                                  </p:stCondLst>
                                  <p:childTnLst>
                                    <p:animEffect transition="out" filter="fade">
                                      <p:cBhvr>
                                        <p:cTn id="83" dur="500"/>
                                        <p:tgtEl>
                                          <p:spTgt spid="3"/>
                                        </p:tgtEl>
                                      </p:cBhvr>
                                    </p:animEffect>
                                    <p:set>
                                      <p:cBhvr>
                                        <p:cTn id="84" dur="1" fill="hold">
                                          <p:stCondLst>
                                            <p:cond delay="499"/>
                                          </p:stCondLst>
                                        </p:cTn>
                                        <p:tgtEl>
                                          <p:spTgt spid="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500"/>
                                        <p:tgtEl>
                                          <p:spTgt spid="2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fade">
                                      <p:cBhvr>
                                        <p:cTn id="98" dur="500"/>
                                        <p:tgtEl>
                                          <p:spTgt spid="15"/>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fade">
                                      <p:cBhvr>
                                        <p:cTn id="101" dur="500"/>
                                        <p:tgtEl>
                                          <p:spTgt spid="1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1"/>
                                        </p:tgtEl>
                                        <p:attrNameLst>
                                          <p:attrName>style.visibility</p:attrName>
                                        </p:attrNameLst>
                                      </p:cBhvr>
                                      <p:to>
                                        <p:strVal val="visible"/>
                                      </p:to>
                                    </p:set>
                                    <p:animEffect transition="in" filter="fade">
                                      <p:cBhvr>
                                        <p:cTn id="104" dur="500"/>
                                        <p:tgtEl>
                                          <p:spTgt spid="21"/>
                                        </p:tgtEl>
                                      </p:cBhvr>
                                    </p:animEffect>
                                  </p:childTnLst>
                                </p:cTn>
                              </p:par>
                              <p:par>
                                <p:cTn id="105" presetID="10" presetClass="exit" presetSubtype="0" fill="hold" nodeType="withEffect">
                                  <p:stCondLst>
                                    <p:cond delay="0"/>
                                  </p:stCondLst>
                                  <p:childTnLst>
                                    <p:animEffect transition="out" filter="fade">
                                      <p:cBhvr>
                                        <p:cTn id="106" dur="500"/>
                                        <p:tgtEl>
                                          <p:spTgt spid="16"/>
                                        </p:tgtEl>
                                      </p:cBhvr>
                                    </p:animEffect>
                                    <p:set>
                                      <p:cBhvr>
                                        <p:cTn id="107" dur="1" fill="hold">
                                          <p:stCondLst>
                                            <p:cond delay="499"/>
                                          </p:stCondLst>
                                        </p:cTn>
                                        <p:tgtEl>
                                          <p:spTgt spid="16"/>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10"/>
                                        <p:tgtEl>
                                          <p:spTgt spid="17"/>
                                        </p:tgtEl>
                                      </p:cBhvr>
                                    </p:animEffect>
                                    <p:set>
                                      <p:cBhvr>
                                        <p:cTn id="110" dur="1" fill="hold">
                                          <p:stCondLst>
                                            <p:cond delay="9"/>
                                          </p:stCondLst>
                                        </p:cTn>
                                        <p:tgtEl>
                                          <p:spTgt spid="17"/>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10"/>
                                        <p:tgtEl>
                                          <p:spTgt spid="18"/>
                                        </p:tgtEl>
                                      </p:cBhvr>
                                    </p:animEffect>
                                    <p:set>
                                      <p:cBhvr>
                                        <p:cTn id="113" dur="1" fill="hold">
                                          <p:stCondLst>
                                            <p:cond delay="9"/>
                                          </p:stCondLst>
                                        </p:cTn>
                                        <p:tgtEl>
                                          <p:spTgt spid="18"/>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7"/>
                                        </p:tgtEl>
                                      </p:cBhvr>
                                    </p:animEffect>
                                    <p:set>
                                      <p:cBhvr>
                                        <p:cTn id="116" dur="1" fill="hold">
                                          <p:stCondLst>
                                            <p:cond delay="499"/>
                                          </p:stCondLst>
                                        </p:cTn>
                                        <p:tgtEl>
                                          <p:spTgt spid="7"/>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23"/>
                                        </p:tgtEl>
                                        <p:attrNameLst>
                                          <p:attrName>style.visibility</p:attrName>
                                        </p:attrNameLst>
                                      </p:cBhvr>
                                      <p:to>
                                        <p:strVal val="visible"/>
                                      </p:to>
                                    </p:set>
                                    <p:animEffect transition="in" filter="fade">
                                      <p:cBhvr>
                                        <p:cTn id="121" dur="500"/>
                                        <p:tgtEl>
                                          <p:spTgt spid="23"/>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4"/>
                                        </p:tgtEl>
                                        <p:attrNameLst>
                                          <p:attrName>style.visibility</p:attrName>
                                        </p:attrNameLst>
                                      </p:cBhvr>
                                      <p:to>
                                        <p:strVal val="visible"/>
                                      </p:to>
                                    </p:set>
                                    <p:animEffect transition="in" filter="fade">
                                      <p:cBhvr>
                                        <p:cTn id="124" dur="500"/>
                                        <p:tgtEl>
                                          <p:spTgt spid="24"/>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26"/>
                                        </p:tgtEl>
                                        <p:attrNameLst>
                                          <p:attrName>style.visibility</p:attrName>
                                        </p:attrNameLst>
                                      </p:cBhvr>
                                      <p:to>
                                        <p:strVal val="visible"/>
                                      </p:to>
                                    </p:set>
                                    <p:animEffect transition="in" filter="fade">
                                      <p:cBhvr>
                                        <p:cTn id="130" dur="500"/>
                                        <p:tgtEl>
                                          <p:spTgt spid="26"/>
                                        </p:tgtEl>
                                      </p:cBhvr>
                                    </p:animEffect>
                                  </p:childTnLst>
                                </p:cTn>
                              </p:par>
                              <p:par>
                                <p:cTn id="131" presetID="10" presetClass="exit" presetSubtype="0" fill="hold" grpId="1" nodeType="withEffect">
                                  <p:stCondLst>
                                    <p:cond delay="0"/>
                                  </p:stCondLst>
                                  <p:childTnLst>
                                    <p:animEffect transition="out" filter="fade">
                                      <p:cBhvr>
                                        <p:cTn id="132" dur="500"/>
                                        <p:tgtEl>
                                          <p:spTgt spid="15"/>
                                        </p:tgtEl>
                                      </p:cBhvr>
                                    </p:animEffect>
                                    <p:set>
                                      <p:cBhvr>
                                        <p:cTn id="133" dur="1" fill="hold">
                                          <p:stCondLst>
                                            <p:cond delay="499"/>
                                          </p:stCondLst>
                                        </p:cTn>
                                        <p:tgtEl>
                                          <p:spTgt spid="15"/>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19"/>
                                        </p:tgtEl>
                                      </p:cBhvr>
                                    </p:animEffect>
                                    <p:set>
                                      <p:cBhvr>
                                        <p:cTn id="136" dur="1" fill="hold">
                                          <p:stCondLst>
                                            <p:cond delay="499"/>
                                          </p:stCondLst>
                                        </p:cTn>
                                        <p:tgtEl>
                                          <p:spTgt spid="19"/>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21"/>
                                        </p:tgtEl>
                                      </p:cBhvr>
                                    </p:animEffect>
                                    <p:set>
                                      <p:cBhvr>
                                        <p:cTn id="139" dur="1" fill="hold">
                                          <p:stCondLst>
                                            <p:cond delay="499"/>
                                          </p:stCondLst>
                                        </p:cTn>
                                        <p:tgtEl>
                                          <p:spTgt spid="21"/>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20"/>
                                        </p:tgtEl>
                                      </p:cBhvr>
                                    </p:animEffect>
                                    <p:set>
                                      <p:cBhvr>
                                        <p:cTn id="142" dur="1" fill="hold">
                                          <p:stCondLst>
                                            <p:cond delay="499"/>
                                          </p:stCondLst>
                                        </p:cTn>
                                        <p:tgtEl>
                                          <p:spTgt spid="2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28"/>
                                        </p:tgtEl>
                                        <p:attrNameLst>
                                          <p:attrName>style.visibility</p:attrName>
                                        </p:attrNameLst>
                                      </p:cBhvr>
                                      <p:to>
                                        <p:strVal val="visible"/>
                                      </p:to>
                                    </p:set>
                                    <p:animEffect transition="in" filter="fade">
                                      <p:cBhvr>
                                        <p:cTn id="147" dur="500"/>
                                        <p:tgtEl>
                                          <p:spTgt spid="28"/>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30"/>
                                        </p:tgtEl>
                                        <p:attrNameLst>
                                          <p:attrName>style.visibility</p:attrName>
                                        </p:attrNameLst>
                                      </p:cBhvr>
                                      <p:to>
                                        <p:strVal val="visible"/>
                                      </p:to>
                                    </p:set>
                                    <p:animEffect transition="in" filter="fade">
                                      <p:cBhvr>
                                        <p:cTn id="150" dur="500"/>
                                        <p:tgtEl>
                                          <p:spTgt spid="30"/>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31"/>
                                        </p:tgtEl>
                                        <p:attrNameLst>
                                          <p:attrName>style.visibility</p:attrName>
                                        </p:attrNameLst>
                                      </p:cBhvr>
                                      <p:to>
                                        <p:strVal val="visible"/>
                                      </p:to>
                                    </p:set>
                                    <p:animEffect transition="in" filter="fade">
                                      <p:cBhvr>
                                        <p:cTn id="153" dur="500"/>
                                        <p:tgtEl>
                                          <p:spTgt spid="31"/>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32"/>
                                        </p:tgtEl>
                                        <p:attrNameLst>
                                          <p:attrName>style.visibility</p:attrName>
                                        </p:attrNameLst>
                                      </p:cBhvr>
                                      <p:to>
                                        <p:strVal val="visible"/>
                                      </p:to>
                                    </p:set>
                                    <p:animEffect transition="in" filter="fade">
                                      <p:cBhvr>
                                        <p:cTn id="156" dur="500"/>
                                        <p:tgtEl>
                                          <p:spTgt spid="32"/>
                                        </p:tgtEl>
                                      </p:cBhvr>
                                    </p:animEffect>
                                  </p:childTnLst>
                                </p:cTn>
                              </p:par>
                              <p:par>
                                <p:cTn id="157" presetID="10" presetClass="exit" presetSubtype="0" fill="hold" grpId="1" nodeType="withEffect">
                                  <p:stCondLst>
                                    <p:cond delay="0"/>
                                  </p:stCondLst>
                                  <p:childTnLst>
                                    <p:animEffect transition="out" filter="fade">
                                      <p:cBhvr>
                                        <p:cTn id="158" dur="10"/>
                                        <p:tgtEl>
                                          <p:spTgt spid="24"/>
                                        </p:tgtEl>
                                      </p:cBhvr>
                                    </p:animEffect>
                                    <p:set>
                                      <p:cBhvr>
                                        <p:cTn id="159" dur="1" fill="hold">
                                          <p:stCondLst>
                                            <p:cond delay="9"/>
                                          </p:stCondLst>
                                        </p:cTn>
                                        <p:tgtEl>
                                          <p:spTgt spid="24"/>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10"/>
                                        <p:tgtEl>
                                          <p:spTgt spid="25"/>
                                        </p:tgtEl>
                                      </p:cBhvr>
                                    </p:animEffect>
                                    <p:set>
                                      <p:cBhvr>
                                        <p:cTn id="162" dur="1" fill="hold">
                                          <p:stCondLst>
                                            <p:cond delay="9"/>
                                          </p:stCondLst>
                                        </p:cTn>
                                        <p:tgtEl>
                                          <p:spTgt spid="25"/>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26"/>
                                        </p:tgtEl>
                                      </p:cBhvr>
                                    </p:animEffect>
                                    <p:set>
                                      <p:cBhvr>
                                        <p:cTn id="165" dur="1" fill="hold">
                                          <p:stCondLst>
                                            <p:cond delay="499"/>
                                          </p:stCondLst>
                                        </p:cTn>
                                        <p:tgtEl>
                                          <p:spTgt spid="26"/>
                                        </p:tgtEl>
                                        <p:attrNameLst>
                                          <p:attrName>style.visibility</p:attrName>
                                        </p:attrNameLst>
                                      </p:cBhvr>
                                      <p:to>
                                        <p:strVal val="hidden"/>
                                      </p:to>
                                    </p:set>
                                  </p:childTnLst>
                                </p:cTn>
                              </p:par>
                              <p:par>
                                <p:cTn id="166" presetID="10" presetClass="exit" presetSubtype="0" fill="hold" nodeType="withEffect">
                                  <p:stCondLst>
                                    <p:cond delay="0"/>
                                  </p:stCondLst>
                                  <p:childTnLst>
                                    <p:animEffect transition="out" filter="fade">
                                      <p:cBhvr>
                                        <p:cTn id="167" dur="500"/>
                                        <p:tgtEl>
                                          <p:spTgt spid="23"/>
                                        </p:tgtEl>
                                      </p:cBhvr>
                                    </p:animEffect>
                                    <p:set>
                                      <p:cBhvr>
                                        <p:cTn id="16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animBg="1"/>
      <p:bldP spid="3" grpId="3"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2" animBg="1"/>
      <p:bldP spid="14" grpId="0" animBg="1"/>
      <p:bldP spid="14" grpId="1" animBg="1"/>
      <p:bldP spid="17" grpId="0" animBg="1"/>
      <p:bldP spid="17" grpId="1" animBg="1"/>
      <p:bldP spid="18" grpId="0" animBg="1"/>
      <p:bldP spid="18" grpId="1" animBg="1"/>
      <p:bldP spid="7" grpId="0" animBg="1"/>
      <p:bldP spid="7" grpId="1" animBg="1"/>
      <p:bldP spid="15" grpId="0" animBg="1"/>
      <p:bldP spid="15" grpId="1" animBg="1"/>
      <p:bldP spid="19" grpId="0" animBg="1"/>
      <p:bldP spid="19" grpId="1" animBg="1"/>
      <p:bldP spid="21" grpId="0" animBg="1"/>
      <p:bldP spid="21" grpId="1" animBg="1"/>
      <p:bldP spid="24" grpId="0" animBg="1"/>
      <p:bldP spid="24" grpId="1" animBg="1"/>
      <p:bldP spid="25" grpId="0" animBg="1"/>
      <p:bldP spid="25" grpId="1" animBg="1"/>
      <p:bldP spid="26" grpId="0" animBg="1"/>
      <p:bldP spid="26" grpId="1" animBg="1"/>
      <p:bldP spid="30" grpId="0" animBg="1"/>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52CE60-4FC9-52BC-C30E-45B1DD85C05D}"/>
              </a:ext>
            </a:extLst>
          </p:cNvPr>
          <p:cNvPicPr>
            <a:picLocks noChangeAspect="1"/>
          </p:cNvPicPr>
          <p:nvPr/>
        </p:nvPicPr>
        <p:blipFill>
          <a:blip r:embed="rId5"/>
          <a:stretch>
            <a:fillRect/>
          </a:stretch>
        </p:blipFill>
        <p:spPr>
          <a:xfrm>
            <a:off x="4523752" y="203344"/>
            <a:ext cx="7497560" cy="6458414"/>
          </a:xfrm>
          <a:prstGeom prst="rect">
            <a:avLst/>
          </a:prstGeom>
        </p:spPr>
      </p:pic>
      <p:pic>
        <p:nvPicPr>
          <p:cNvPr id="4" name="Picture 3">
            <a:extLst>
              <a:ext uri="{FF2B5EF4-FFF2-40B4-BE49-F238E27FC236}">
                <a16:creationId xmlns:a16="http://schemas.microsoft.com/office/drawing/2014/main" id="{BBD47F1A-3335-2F51-77E0-0C831C7792FF}"/>
              </a:ext>
            </a:extLst>
          </p:cNvPr>
          <p:cNvPicPr>
            <a:picLocks noChangeAspect="1"/>
          </p:cNvPicPr>
          <p:nvPr/>
        </p:nvPicPr>
        <p:blipFill>
          <a:blip r:embed="rId6"/>
          <a:stretch>
            <a:fillRect/>
          </a:stretch>
        </p:blipFill>
        <p:spPr>
          <a:xfrm>
            <a:off x="6096000" y="1970842"/>
            <a:ext cx="5909719" cy="33455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F9D436BA-F31C-874E-2932-4CA16BADB7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8316" y="2193899"/>
            <a:ext cx="5192996" cy="4267113"/>
          </a:xfrm>
          <a:prstGeom prst="rect">
            <a:avLst/>
          </a:prstGeom>
        </p:spPr>
      </p:pic>
      <p:pic>
        <p:nvPicPr>
          <p:cNvPr id="19" name="Picture 18">
            <a:extLst>
              <a:ext uri="{FF2B5EF4-FFF2-40B4-BE49-F238E27FC236}">
                <a16:creationId xmlns:a16="http://schemas.microsoft.com/office/drawing/2014/main" id="{02F3258D-21DB-B18E-18C2-2F58B7C19CE5}"/>
              </a:ext>
            </a:extLst>
          </p:cNvPr>
          <p:cNvPicPr>
            <a:picLocks noChangeAspect="1"/>
          </p:cNvPicPr>
          <p:nvPr/>
        </p:nvPicPr>
        <p:blipFill>
          <a:blip r:embed="rId8"/>
          <a:stretch>
            <a:fillRect/>
          </a:stretch>
        </p:blipFill>
        <p:spPr>
          <a:xfrm>
            <a:off x="7003763" y="98250"/>
            <a:ext cx="5001036" cy="6575435"/>
          </a:xfrm>
          <a:prstGeom prst="rect">
            <a:avLst/>
          </a:prstGeom>
        </p:spPr>
      </p:pic>
      <p:sp>
        <p:nvSpPr>
          <p:cNvPr id="2" name="Title 1">
            <a:extLst>
              <a:ext uri="{FF2B5EF4-FFF2-40B4-BE49-F238E27FC236}">
                <a16:creationId xmlns:a16="http://schemas.microsoft.com/office/drawing/2014/main" id="{2A4864F1-AB27-195A-7C1A-E867DD8611F7}"/>
              </a:ext>
            </a:extLst>
          </p:cNvPr>
          <p:cNvSpPr>
            <a:spLocks noGrp="1"/>
          </p:cNvSpPr>
          <p:nvPr>
            <p:ph type="title"/>
          </p:nvPr>
        </p:nvSpPr>
        <p:spPr>
          <a:xfrm>
            <a:off x="717425" y="300166"/>
            <a:ext cx="10515600" cy="644627"/>
          </a:xfrm>
        </p:spPr>
        <p:txBody>
          <a:bodyPr>
            <a:normAutofit fontScale="90000"/>
          </a:bodyPr>
          <a:lstStyle/>
          <a:p>
            <a:r>
              <a:rPr lang="en-US" sz="4000" dirty="0"/>
              <a:t>Fritzing</a:t>
            </a:r>
            <a:br>
              <a:rPr lang="en-US" dirty="0"/>
            </a:br>
            <a:r>
              <a:rPr lang="en-US" sz="2700" dirty="0"/>
              <a:t>File menu</a:t>
            </a:r>
            <a:endParaRPr lang="en-US" dirty="0"/>
          </a:p>
        </p:txBody>
      </p:sp>
      <p:graphicFrame>
        <p:nvGraphicFramePr>
          <p:cNvPr id="10" name="Table 6">
            <a:extLst>
              <a:ext uri="{FF2B5EF4-FFF2-40B4-BE49-F238E27FC236}">
                <a16:creationId xmlns:a16="http://schemas.microsoft.com/office/drawing/2014/main" id="{B15D5E91-2368-27C5-026F-CE030CCA0367}"/>
              </a:ext>
            </a:extLst>
          </p:cNvPr>
          <p:cNvGraphicFramePr>
            <a:graphicFrameLocks noGrp="1"/>
          </p:cNvGraphicFramePr>
          <p:nvPr>
            <p:extLst>
              <p:ext uri="{D42A27DB-BD31-4B8C-83A1-F6EECF244321}">
                <p14:modId xmlns:p14="http://schemas.microsoft.com/office/powerpoint/2010/main" val="3623666923"/>
              </p:ext>
            </p:extLst>
          </p:nvPr>
        </p:nvGraphicFramePr>
        <p:xfrm>
          <a:off x="482706" y="4111342"/>
          <a:ext cx="5073777" cy="2560320"/>
        </p:xfrm>
        <a:graphic>
          <a:graphicData uri="http://schemas.openxmlformats.org/drawingml/2006/table">
            <a:tbl>
              <a:tblPr firstRow="1" bandRow="1">
                <a:tableStyleId>{7DF18680-E054-41AD-8BC1-D1AEF772440D}</a:tableStyleId>
              </a:tblPr>
              <a:tblGrid>
                <a:gridCol w="1691259">
                  <a:extLst>
                    <a:ext uri="{9D8B030D-6E8A-4147-A177-3AD203B41FA5}">
                      <a16:colId xmlns:a16="http://schemas.microsoft.com/office/drawing/2014/main" val="1608574174"/>
                    </a:ext>
                  </a:extLst>
                </a:gridCol>
                <a:gridCol w="1887133">
                  <a:extLst>
                    <a:ext uri="{9D8B030D-6E8A-4147-A177-3AD203B41FA5}">
                      <a16:colId xmlns:a16="http://schemas.microsoft.com/office/drawing/2014/main" val="1976446315"/>
                    </a:ext>
                  </a:extLst>
                </a:gridCol>
                <a:gridCol w="1495385">
                  <a:extLst>
                    <a:ext uri="{9D8B030D-6E8A-4147-A177-3AD203B41FA5}">
                      <a16:colId xmlns:a16="http://schemas.microsoft.com/office/drawing/2014/main" val="1454762919"/>
                    </a:ext>
                  </a:extLst>
                </a:gridCol>
              </a:tblGrid>
              <a:tr h="367332">
                <a:tc>
                  <a:txBody>
                    <a:bodyPr/>
                    <a:lstStyle/>
                    <a:p>
                      <a:r>
                        <a:rPr lang="en-US" sz="1600" dirty="0"/>
                        <a:t>Function Selection</a:t>
                      </a:r>
                    </a:p>
                  </a:txBody>
                  <a:tcPr/>
                </a:tc>
                <a:tc>
                  <a:txBody>
                    <a:bodyPr/>
                    <a:lstStyle/>
                    <a:p>
                      <a:r>
                        <a:rPr lang="en-US" sz="1600" dirty="0"/>
                        <a:t>Use</a:t>
                      </a:r>
                    </a:p>
                  </a:txBody>
                  <a:tcPr/>
                </a:tc>
                <a:tc>
                  <a:txBody>
                    <a:bodyPr/>
                    <a:lstStyle/>
                    <a:p>
                      <a:r>
                        <a:rPr lang="en-US" sz="1600" dirty="0"/>
                        <a:t>Comment</a:t>
                      </a:r>
                    </a:p>
                  </a:txBody>
                  <a:tcPr/>
                </a:tc>
                <a:extLst>
                  <a:ext uri="{0D108BD9-81ED-4DB2-BD59-A6C34878D82A}">
                    <a16:rowId xmlns:a16="http://schemas.microsoft.com/office/drawing/2014/main" val="2802498388"/>
                  </a:ext>
                </a:extLst>
              </a:tr>
              <a:tr h="543851">
                <a:tc>
                  <a:txBody>
                    <a:bodyPr/>
                    <a:lstStyle/>
                    <a:p>
                      <a:r>
                        <a:rPr lang="en-US" sz="1600" dirty="0"/>
                        <a:t>Export: Production</a:t>
                      </a:r>
                    </a:p>
                  </a:txBody>
                  <a:tcPr/>
                </a:tc>
                <a:tc>
                  <a:txBody>
                    <a:bodyPr/>
                    <a:lstStyle/>
                    <a:p>
                      <a:r>
                        <a:rPr lang="en-US" sz="1600" dirty="0"/>
                        <a:t>Create Gerber files</a:t>
                      </a:r>
                    </a:p>
                  </a:txBody>
                  <a:tcPr/>
                </a:tc>
                <a:tc>
                  <a:txBody>
                    <a:bodyPr/>
                    <a:lstStyle/>
                    <a:p>
                      <a:r>
                        <a:rPr lang="en-US" sz="1600" dirty="0"/>
                        <a:t>Required for PCB fabrication</a:t>
                      </a:r>
                    </a:p>
                  </a:txBody>
                  <a:tcPr/>
                </a:tc>
                <a:extLst>
                  <a:ext uri="{0D108BD9-81ED-4DB2-BD59-A6C34878D82A}">
                    <a16:rowId xmlns:a16="http://schemas.microsoft.com/office/drawing/2014/main" val="3630359143"/>
                  </a:ext>
                </a:extLst>
              </a:tr>
              <a:tr h="543851">
                <a:tc>
                  <a:txBody>
                    <a:bodyPr/>
                    <a:lstStyle/>
                    <a:p>
                      <a:r>
                        <a:rPr lang="en-US" sz="1600" dirty="0"/>
                        <a:t>Export: As Image</a:t>
                      </a:r>
                    </a:p>
                  </a:txBody>
                  <a:tcPr/>
                </a:tc>
                <a:tc>
                  <a:txBody>
                    <a:bodyPr/>
                    <a:lstStyle/>
                    <a:p>
                      <a:r>
                        <a:rPr lang="en-US" sz="1600" dirty="0"/>
                        <a:t>Create image files of designs</a:t>
                      </a:r>
                    </a:p>
                  </a:txBody>
                  <a:tcPr/>
                </a:tc>
                <a:tc>
                  <a:txBody>
                    <a:bodyPr/>
                    <a:lstStyle/>
                    <a:p>
                      <a:r>
                        <a:rPr lang="en-US" sz="1600" dirty="0"/>
                        <a:t>Breadboard, Schematic, or PCB</a:t>
                      </a:r>
                    </a:p>
                  </a:txBody>
                  <a:tcPr/>
                </a:tc>
                <a:extLst>
                  <a:ext uri="{0D108BD9-81ED-4DB2-BD59-A6C34878D82A}">
                    <a16:rowId xmlns:a16="http://schemas.microsoft.com/office/drawing/2014/main" val="3023022999"/>
                  </a:ext>
                </a:extLst>
              </a:tr>
              <a:tr h="543851">
                <a:tc>
                  <a:txBody>
                    <a:bodyPr/>
                    <a:lstStyle/>
                    <a:p>
                      <a:r>
                        <a:rPr lang="en-US" sz="1600" dirty="0"/>
                        <a:t>Export: List of Parts (BOM)</a:t>
                      </a:r>
                    </a:p>
                  </a:txBody>
                  <a:tcPr/>
                </a:tc>
                <a:tc>
                  <a:txBody>
                    <a:bodyPr/>
                    <a:lstStyle/>
                    <a:p>
                      <a:r>
                        <a:rPr lang="en-US" sz="1600" dirty="0"/>
                        <a:t>List of parts and details</a:t>
                      </a:r>
                    </a:p>
                  </a:txBody>
                  <a:tcPr/>
                </a:tc>
                <a:tc>
                  <a:txBody>
                    <a:bodyPr/>
                    <a:lstStyle/>
                    <a:p>
                      <a:r>
                        <a:rPr lang="en-US" sz="1600" dirty="0"/>
                        <a:t>HTML web page</a:t>
                      </a:r>
                    </a:p>
                  </a:txBody>
                  <a:tcPr/>
                </a:tc>
                <a:extLst>
                  <a:ext uri="{0D108BD9-81ED-4DB2-BD59-A6C34878D82A}">
                    <a16:rowId xmlns:a16="http://schemas.microsoft.com/office/drawing/2014/main" val="3738103411"/>
                  </a:ext>
                </a:extLst>
              </a:tr>
            </a:tbl>
          </a:graphicData>
        </a:graphic>
      </p:graphicFrame>
      <p:sp>
        <p:nvSpPr>
          <p:cNvPr id="14" name="Rectangle: Rounded Corners 13">
            <a:extLst>
              <a:ext uri="{FF2B5EF4-FFF2-40B4-BE49-F238E27FC236}">
                <a16:creationId xmlns:a16="http://schemas.microsoft.com/office/drawing/2014/main" id="{7D7039A9-89AC-BA78-E106-8B28D558BCB3}"/>
              </a:ext>
            </a:extLst>
          </p:cNvPr>
          <p:cNvSpPr/>
          <p:nvPr/>
        </p:nvSpPr>
        <p:spPr>
          <a:xfrm>
            <a:off x="7256701" y="1220788"/>
            <a:ext cx="3976323" cy="1854988"/>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99F2009C-2AC8-9916-CB8F-C63854948F6F}"/>
              </a:ext>
            </a:extLst>
          </p:cNvPr>
          <p:cNvSpPr/>
          <p:nvPr/>
        </p:nvSpPr>
        <p:spPr>
          <a:xfrm>
            <a:off x="6250487" y="1800647"/>
            <a:ext cx="878305"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3152B45C-4388-3366-F8BA-1C817AA97B26}"/>
              </a:ext>
            </a:extLst>
          </p:cNvPr>
          <p:cNvSpPr/>
          <p:nvPr/>
        </p:nvSpPr>
        <p:spPr>
          <a:xfrm>
            <a:off x="3547911" y="1134123"/>
            <a:ext cx="878305"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F2FF489A-E46F-7627-E507-48DA3CE614C6}"/>
              </a:ext>
            </a:extLst>
          </p:cNvPr>
          <p:cNvSpPr/>
          <p:nvPr/>
        </p:nvSpPr>
        <p:spPr>
          <a:xfrm>
            <a:off x="7128792" y="3680209"/>
            <a:ext cx="4758408" cy="1375235"/>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Right 19">
            <a:extLst>
              <a:ext uri="{FF2B5EF4-FFF2-40B4-BE49-F238E27FC236}">
                <a16:creationId xmlns:a16="http://schemas.microsoft.com/office/drawing/2014/main" id="{901C48AE-9D9D-E4AF-2C8B-0AE624FE5CD6}"/>
              </a:ext>
            </a:extLst>
          </p:cNvPr>
          <p:cNvSpPr/>
          <p:nvPr/>
        </p:nvSpPr>
        <p:spPr>
          <a:xfrm>
            <a:off x="6162763" y="4134949"/>
            <a:ext cx="878305"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AE750BE-06B2-40FC-ADE2-EACA3D459D27}"/>
              </a:ext>
            </a:extLst>
          </p:cNvPr>
          <p:cNvSpPr txBox="1"/>
          <p:nvPr/>
        </p:nvSpPr>
        <p:spPr>
          <a:xfrm>
            <a:off x="717425" y="1204856"/>
            <a:ext cx="3710152" cy="2720968"/>
          </a:xfrm>
          <a:prstGeom prst="rect">
            <a:avLst/>
          </a:prstGeom>
        </p:spPr>
        <p:txBody>
          <a:bodyPr vert="horz" lIns="91440" tIns="45720" rIns="91440" bIns="45720" rtlCol="0">
            <a:normAutofit fontScale="62500" lnSpcReduction="20000"/>
          </a:bodyPr>
          <a:lstStyle>
            <a:lvl1pPr marL="228600" indent="-228600" defTabSz="914400">
              <a:lnSpc>
                <a:spcPct val="120000"/>
              </a:lnSpc>
              <a:spcBef>
                <a:spcPts val="1000"/>
              </a:spcBef>
              <a:buSzPct val="125000"/>
              <a:buFont typeface="Arial" panose="020B0604020202020204" pitchFamily="34" charset="0"/>
              <a:buChar char="•"/>
              <a:defRPr sz="2400"/>
            </a:lvl1pPr>
            <a:lvl2pPr marL="685800" indent="-228600" defTabSz="914400">
              <a:lnSpc>
                <a:spcPct val="120000"/>
              </a:lnSpc>
              <a:spcBef>
                <a:spcPts val="500"/>
              </a:spcBef>
              <a:buSzPct val="125000"/>
              <a:buFont typeface="Arial" panose="020B0604020202020204" pitchFamily="34" charset="0"/>
              <a:buChar char="•"/>
              <a:defRPr sz="2000"/>
            </a:lvl2pPr>
            <a:lvl3pPr marL="1143000" indent="-228600" defTabSz="914400">
              <a:lnSpc>
                <a:spcPct val="120000"/>
              </a:lnSpc>
              <a:spcBef>
                <a:spcPts val="500"/>
              </a:spcBef>
              <a:buSzPct val="125000"/>
              <a:buFont typeface="Arial" panose="020B0604020202020204" pitchFamily="34" charset="0"/>
              <a:buChar char="•"/>
            </a:lvl3pPr>
            <a:lvl4pPr marL="1600200" indent="-228600" defTabSz="914400">
              <a:lnSpc>
                <a:spcPct val="120000"/>
              </a:lnSpc>
              <a:spcBef>
                <a:spcPts val="500"/>
              </a:spcBef>
              <a:buSzPct val="125000"/>
              <a:buFont typeface="Arial" panose="020B0604020202020204" pitchFamily="34" charset="0"/>
              <a:buChar char="•"/>
              <a:defRPr sz="1600"/>
            </a:lvl4pPr>
            <a:lvl5pPr marL="2057400" indent="-228600" defTabSz="914400">
              <a:lnSpc>
                <a:spcPct val="120000"/>
              </a:lnSpc>
              <a:spcBef>
                <a:spcPts val="500"/>
              </a:spcBef>
              <a:buSzPct val="125000"/>
              <a:buFont typeface="Arial" panose="020B0604020202020204" pitchFamily="34" charset="0"/>
              <a:buChar char="•"/>
              <a:defRPr sz="1600"/>
            </a:lvl5pPr>
            <a:lvl6pPr marL="2514600" indent="-228600" defTabSz="914400">
              <a:lnSpc>
                <a:spcPct val="120000"/>
              </a:lnSpc>
              <a:spcBef>
                <a:spcPts val="500"/>
              </a:spcBef>
              <a:buSzPct val="125000"/>
              <a:buFont typeface="Arial" panose="020B0604020202020204" pitchFamily="34" charset="0"/>
              <a:buChar char="•"/>
              <a:defRPr sz="1400"/>
            </a:lvl6pPr>
            <a:lvl7pPr marL="2971800" indent="-228600" defTabSz="914400">
              <a:lnSpc>
                <a:spcPct val="120000"/>
              </a:lnSpc>
              <a:spcBef>
                <a:spcPts val="500"/>
              </a:spcBef>
              <a:buSzPct val="125000"/>
              <a:buFont typeface="Arial" panose="020B0604020202020204" pitchFamily="34" charset="0"/>
              <a:buChar char="•"/>
              <a:defRPr sz="1400"/>
            </a:lvl7pPr>
            <a:lvl8pPr marL="3429000" indent="-228600" defTabSz="914400">
              <a:lnSpc>
                <a:spcPct val="120000"/>
              </a:lnSpc>
              <a:spcBef>
                <a:spcPts val="500"/>
              </a:spcBef>
              <a:buSzPct val="125000"/>
              <a:buFont typeface="Arial" panose="020B0604020202020204" pitchFamily="34" charset="0"/>
              <a:buChar char="•"/>
              <a:defRPr sz="1400"/>
            </a:lvl8pPr>
            <a:lvl9pPr marL="3886200" indent="-228600" defTabSz="914400">
              <a:lnSpc>
                <a:spcPct val="120000"/>
              </a:lnSpc>
              <a:spcBef>
                <a:spcPts val="500"/>
              </a:spcBef>
              <a:buSzPct val="125000"/>
              <a:buFont typeface="Arial" panose="020B0604020202020204" pitchFamily="34" charset="0"/>
              <a:buChar char="•"/>
              <a:defRPr sz="1400"/>
            </a:lvl9pPr>
          </a:lstStyle>
          <a:p>
            <a:r>
              <a:rPr lang="en-US" dirty="0"/>
              <a:t>File menu provides basic functions:</a:t>
            </a:r>
          </a:p>
          <a:p>
            <a:r>
              <a:rPr lang="en-US" dirty="0"/>
              <a:t>New, Open, Open Recent Files</a:t>
            </a:r>
          </a:p>
          <a:p>
            <a:r>
              <a:rPr lang="en-US" dirty="0"/>
              <a:t>Save, Save As…, Quit</a:t>
            </a:r>
          </a:p>
          <a:p>
            <a:r>
              <a:rPr lang="en-US" dirty="0"/>
              <a:t>Print (selected design)</a:t>
            </a:r>
          </a:p>
          <a:p>
            <a:r>
              <a:rPr lang="en-US" dirty="0"/>
              <a:t>Revert – restore last saved</a:t>
            </a:r>
          </a:p>
          <a:p>
            <a:r>
              <a:rPr lang="en-US" dirty="0"/>
              <a:t>Order a PCB…  (Order PCB from ANSLER, $$$)</a:t>
            </a:r>
          </a:p>
          <a:p>
            <a:r>
              <a:rPr lang="en-US" dirty="0"/>
              <a:t>Open Examples</a:t>
            </a:r>
          </a:p>
          <a:p>
            <a:pPr marL="0" indent="0">
              <a:buNone/>
            </a:pPr>
            <a:endParaRPr lang="en-US" dirty="0"/>
          </a:p>
        </p:txBody>
      </p:sp>
      <p:sp>
        <p:nvSpPr>
          <p:cNvPr id="21" name="Rectangle: Rounded Corners 20">
            <a:extLst>
              <a:ext uri="{FF2B5EF4-FFF2-40B4-BE49-F238E27FC236}">
                <a16:creationId xmlns:a16="http://schemas.microsoft.com/office/drawing/2014/main" id="{1E510F46-3A34-42EC-8F37-CE99468B67EC}"/>
              </a:ext>
            </a:extLst>
          </p:cNvPr>
          <p:cNvSpPr/>
          <p:nvPr/>
        </p:nvSpPr>
        <p:spPr>
          <a:xfrm>
            <a:off x="7123313" y="5728442"/>
            <a:ext cx="4109712" cy="875712"/>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Arrow: Right 21">
            <a:extLst>
              <a:ext uri="{FF2B5EF4-FFF2-40B4-BE49-F238E27FC236}">
                <a16:creationId xmlns:a16="http://schemas.microsoft.com/office/drawing/2014/main" id="{554F79C5-70B7-D3E6-B67E-4BE7ECD4CCA7}"/>
              </a:ext>
            </a:extLst>
          </p:cNvPr>
          <p:cNvSpPr/>
          <p:nvPr/>
        </p:nvSpPr>
        <p:spPr>
          <a:xfrm>
            <a:off x="6134924" y="6025440"/>
            <a:ext cx="878305"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6D1C7025-94DB-9940-887E-A158B3483A47}"/>
              </a:ext>
            </a:extLst>
          </p:cNvPr>
          <p:cNvSpPr/>
          <p:nvPr/>
        </p:nvSpPr>
        <p:spPr>
          <a:xfrm>
            <a:off x="7182113" y="5019347"/>
            <a:ext cx="2180697" cy="402173"/>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1">
            <a:extLst>
              <a:ext uri="{FF2B5EF4-FFF2-40B4-BE49-F238E27FC236}">
                <a16:creationId xmlns:a16="http://schemas.microsoft.com/office/drawing/2014/main" id="{D55EBA45-02AA-F172-1D22-8F53CC25057B}"/>
              </a:ext>
            </a:extLst>
          </p:cNvPr>
          <p:cNvSpPr>
            <a:spLocks noGrp="1"/>
          </p:cNvSpPr>
          <p:nvPr>
            <p:ph type="sldNum" sz="quarter" idx="4"/>
          </p:nvPr>
        </p:nvSpPr>
        <p:spPr>
          <a:xfrm>
            <a:off x="11800332" y="6599847"/>
            <a:ext cx="371039" cy="365125"/>
          </a:xfrm>
        </p:spPr>
        <p:txBody>
          <a:bodyPr/>
          <a:lstStyle/>
          <a:p>
            <a:fld id="{03F4EA62-992E-4EB1-BA44-D49665C77250}" type="slidenum">
              <a:rPr lang="en-US" smtClean="0"/>
              <a:pPr/>
              <a:t>13</a:t>
            </a:fld>
            <a:endParaRPr lang="en-US" dirty="0"/>
          </a:p>
        </p:txBody>
      </p:sp>
      <p:sp>
        <p:nvSpPr>
          <p:cNvPr id="13" name="Footer Placeholder 12">
            <a:extLst>
              <a:ext uri="{FF2B5EF4-FFF2-40B4-BE49-F238E27FC236}">
                <a16:creationId xmlns:a16="http://schemas.microsoft.com/office/drawing/2014/main" id="{38F3F292-59C6-77CB-0BEE-D54285EF87C2}"/>
              </a:ext>
            </a:extLst>
          </p:cNvPr>
          <p:cNvSpPr>
            <a:spLocks noGrp="1"/>
          </p:cNvSpPr>
          <p:nvPr>
            <p:ph type="ftr" sz="quarter" idx="3"/>
          </p:nvPr>
        </p:nvSpPr>
        <p:spPr/>
        <p:txBody>
          <a:bodyPr/>
          <a:lstStyle/>
          <a:p>
            <a:r>
              <a:rPr lang="en-US" dirty="0"/>
              <a:t>NMRA Surfliner Convention</a:t>
            </a:r>
          </a:p>
        </p:txBody>
      </p:sp>
      <p:sp>
        <p:nvSpPr>
          <p:cNvPr id="18" name="Date Placeholder 17">
            <a:extLst>
              <a:ext uri="{FF2B5EF4-FFF2-40B4-BE49-F238E27FC236}">
                <a16:creationId xmlns:a16="http://schemas.microsoft.com/office/drawing/2014/main" id="{5BC1508C-1005-216D-082C-F02441AA60D6}"/>
              </a:ext>
            </a:extLst>
          </p:cNvPr>
          <p:cNvSpPr>
            <a:spLocks noGrp="1"/>
          </p:cNvSpPr>
          <p:nvPr>
            <p:ph type="dt" sz="half" idx="2"/>
          </p:nvPr>
        </p:nvSpPr>
        <p:spPr/>
        <p:txBody>
          <a:bodyPr/>
          <a:lstStyle/>
          <a:p>
            <a:fld id="{142C8C38-1140-4A69-A83C-131A48A338D5}" type="datetime1">
              <a:rPr lang="en-US" smtClean="0"/>
              <a:t>8/6/2024</a:t>
            </a:fld>
            <a:endParaRPr lang="en-US" dirty="0"/>
          </a:p>
        </p:txBody>
      </p:sp>
      <p:pic>
        <p:nvPicPr>
          <p:cNvPr id="24" name="Show Example">
            <a:hlinkClick r:id="" action="ppaction://media"/>
            <a:extLst>
              <a:ext uri="{FF2B5EF4-FFF2-40B4-BE49-F238E27FC236}">
                <a16:creationId xmlns:a16="http://schemas.microsoft.com/office/drawing/2014/main" id="{36D5AA1C-C471-1EE8-D108-1CB6DBADF93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640661" y="3556859"/>
            <a:ext cx="602428" cy="338866"/>
          </a:xfrm>
          <a:prstGeom prst="rect">
            <a:avLst/>
          </a:prstGeom>
        </p:spPr>
      </p:pic>
    </p:spTree>
    <p:extLst>
      <p:ext uri="{BB962C8B-B14F-4D97-AF65-F5344CB8AC3E}">
        <p14:creationId xmlns:p14="http://schemas.microsoft.com/office/powerpoint/2010/main" val="402012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500"/>
                                        <p:tgtEl>
                                          <p:spTgt spid="8">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500"/>
                                        <p:tgtEl>
                                          <p:spTgt spid="8">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500"/>
                                        <p:tgtEl>
                                          <p:spTgt spid="8">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fade">
                                      <p:cBhvr>
                                        <p:cTn id="47" dur="500"/>
                                        <p:tgtEl>
                                          <p:spTgt spid="8">
                                            <p:txEl>
                                              <p:pRg st="5" end="5"/>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xit" presetSubtype="0" fill="hold" grpId="1"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8">
                                            <p:txEl>
                                              <p:pRg st="6" end="6"/>
                                            </p:txEl>
                                          </p:spTgt>
                                        </p:tgtEl>
                                        <p:attrNameLst>
                                          <p:attrName>style.visibility</p:attrName>
                                        </p:attrNameLst>
                                      </p:cBhvr>
                                      <p:to>
                                        <p:strVal val="visible"/>
                                      </p:to>
                                    </p:set>
                                    <p:animEffect transition="in" filter="fade">
                                      <p:cBhvr>
                                        <p:cTn id="73" dur="500"/>
                                        <p:tgtEl>
                                          <p:spTgt spid="8">
                                            <p:txEl>
                                              <p:pRg st="6" end="6"/>
                                            </p:txEl>
                                          </p:spTgt>
                                        </p:tgtEl>
                                      </p:cBhvr>
                                    </p:animEffect>
                                  </p:childTnLst>
                                </p:cTn>
                              </p:par>
                              <p:par>
                                <p:cTn id="74" presetID="10" presetClass="exit" presetSubtype="0" fill="hold" nodeType="with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23"/>
                                        </p:tgtEl>
                                      </p:cBhvr>
                                    </p:animEffect>
                                    <p:set>
                                      <p:cBhvr>
                                        <p:cTn id="79" dur="1" fill="hold">
                                          <p:stCondLst>
                                            <p:cond delay="499"/>
                                          </p:stCondLst>
                                        </p:cTn>
                                        <p:tgtEl>
                                          <p:spTgt spid="23"/>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10"/>
                                        <p:tgtEl>
                                          <p:spTgt spid="16"/>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23521" fill="hold"/>
                                        <p:tgtEl>
                                          <p:spTgt spid="24"/>
                                        </p:tgtEl>
                                      </p:cBhvr>
                                    </p:cmd>
                                  </p:childTnLst>
                                </p:cTn>
                              </p:par>
                              <p:par>
                                <p:cTn id="90" presetID="10" presetClass="exit" presetSubtype="0" fill="hold" grpId="1" nodeType="withEffect">
                                  <p:stCondLst>
                                    <p:cond delay="0"/>
                                  </p:stCondLst>
                                  <p:childTnLst>
                                    <p:animEffect transition="out" filter="fade">
                                      <p:cBhvr>
                                        <p:cTn id="91" dur="10"/>
                                        <p:tgtEl>
                                          <p:spTgt spid="16"/>
                                        </p:tgtEl>
                                      </p:cBhvr>
                                    </p:animEffect>
                                    <p:set>
                                      <p:cBhvr>
                                        <p:cTn id="92" dur="1" fill="hold">
                                          <p:stCondLst>
                                            <p:cond delay="9"/>
                                          </p:stCondLst>
                                        </p:cTn>
                                        <p:tgtEl>
                                          <p:spTgt spid="16"/>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7"/>
                                        </p:tgtEl>
                                      </p:cBhvr>
                                    </p:animEffect>
                                    <p:set>
                                      <p:cBhvr>
                                        <p:cTn id="95" dur="1" fill="hold">
                                          <p:stCondLst>
                                            <p:cond delay="499"/>
                                          </p:stCondLst>
                                        </p:cTn>
                                        <p:tgtEl>
                                          <p:spTgt spid="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500"/>
                                        <p:tgtEl>
                                          <p:spTgt spid="10"/>
                                        </p:tgtEl>
                                      </p:cBhvr>
                                    </p:animEffect>
                                  </p:childTnLst>
                                </p:cTn>
                              </p:par>
                              <p:par>
                                <p:cTn id="101" presetID="10" presetClass="entr" presetSubtype="0" fill="hold" nodeType="with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fade">
                                      <p:cBhvr>
                                        <p:cTn id="103" dur="500"/>
                                        <p:tgtEl>
                                          <p:spTgt spid="4"/>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5"/>
                                        </p:tgtEl>
                                        <p:attrNameLst>
                                          <p:attrName>style.visibility</p:attrName>
                                        </p:attrNameLst>
                                      </p:cBhvr>
                                      <p:to>
                                        <p:strVal val="visible"/>
                                      </p:to>
                                    </p:set>
                                    <p:animEffect transition="in" filter="fade">
                                      <p:cBhvr>
                                        <p:cTn id="108" dur="500"/>
                                        <p:tgtEl>
                                          <p:spTgt spid="5"/>
                                        </p:tgtEl>
                                      </p:cBhvr>
                                    </p:animEffect>
                                  </p:childTnLst>
                                </p:cTn>
                              </p:par>
                              <p:par>
                                <p:cTn id="109" presetID="10" presetClass="exit" presetSubtype="0" fill="hold" nodeType="withEffect">
                                  <p:stCondLst>
                                    <p:cond delay="0"/>
                                  </p:stCondLst>
                                  <p:childTnLst>
                                    <p:animEffect transition="out" filter="fade">
                                      <p:cBhvr>
                                        <p:cTn id="110" dur="500"/>
                                        <p:tgtEl>
                                          <p:spTgt spid="4"/>
                                        </p:tgtEl>
                                      </p:cBhvr>
                                    </p:animEffect>
                                    <p:set>
                                      <p:cBhvr>
                                        <p:cTn id="1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112" fill="remove" display="0">
                  <p:stCondLst>
                    <p:cond delay="indefinite"/>
                  </p:stCondLst>
                </p:cTn>
                <p:tgtEl>
                  <p:spTgt spid="24"/>
                </p:tgtEl>
              </p:cMediaNode>
            </p:video>
          </p:childTnLst>
        </p:cTn>
      </p:par>
    </p:tnLst>
    <p:bldLst>
      <p:bldP spid="14" grpId="0" animBg="1"/>
      <p:bldP spid="14" grpId="1" animBg="1"/>
      <p:bldP spid="15" grpId="0" animBg="1"/>
      <p:bldP spid="15" grpId="1" animBg="1"/>
      <p:bldP spid="16" grpId="0" animBg="1"/>
      <p:bldP spid="16" grpId="1" animBg="1"/>
      <p:bldP spid="17" grpId="0" animBg="1"/>
      <p:bldP spid="17" grpId="1"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EEEFD0-99F8-A802-96D2-5B21F0CFF4F7}"/>
              </a:ext>
            </a:extLst>
          </p:cNvPr>
          <p:cNvPicPr>
            <a:picLocks noChangeAspect="1"/>
          </p:cNvPicPr>
          <p:nvPr/>
        </p:nvPicPr>
        <p:blipFill>
          <a:blip r:embed="rId3"/>
          <a:stretch>
            <a:fillRect/>
          </a:stretch>
        </p:blipFill>
        <p:spPr>
          <a:xfrm>
            <a:off x="6361859" y="2623457"/>
            <a:ext cx="5491823" cy="4042390"/>
          </a:xfrm>
          <a:prstGeom prst="rect">
            <a:avLst/>
          </a:prstGeom>
        </p:spPr>
      </p:pic>
      <p:sp>
        <p:nvSpPr>
          <p:cNvPr id="2" name="Title 1">
            <a:extLst>
              <a:ext uri="{FF2B5EF4-FFF2-40B4-BE49-F238E27FC236}">
                <a16:creationId xmlns:a16="http://schemas.microsoft.com/office/drawing/2014/main" id="{2A4864F1-AB27-195A-7C1A-E867DD8611F7}"/>
              </a:ext>
            </a:extLst>
          </p:cNvPr>
          <p:cNvSpPr>
            <a:spLocks noGrp="1"/>
          </p:cNvSpPr>
          <p:nvPr>
            <p:ph type="title"/>
          </p:nvPr>
        </p:nvSpPr>
        <p:spPr>
          <a:xfrm>
            <a:off x="668786" y="-120706"/>
            <a:ext cx="10515600" cy="1325563"/>
          </a:xfrm>
        </p:spPr>
        <p:txBody>
          <a:bodyPr/>
          <a:lstStyle/>
          <a:p>
            <a:r>
              <a:rPr lang="en-US" dirty="0"/>
              <a:t>Fritzing</a:t>
            </a:r>
            <a:br>
              <a:rPr lang="en-US" dirty="0"/>
            </a:br>
            <a:r>
              <a:rPr lang="en-US" sz="2400" dirty="0"/>
              <a:t>Edit menu</a:t>
            </a:r>
            <a:endParaRPr lang="en-US" dirty="0"/>
          </a:p>
        </p:txBody>
      </p:sp>
      <p:sp>
        <p:nvSpPr>
          <p:cNvPr id="8" name="TextBox 7">
            <a:extLst>
              <a:ext uri="{FF2B5EF4-FFF2-40B4-BE49-F238E27FC236}">
                <a16:creationId xmlns:a16="http://schemas.microsoft.com/office/drawing/2014/main" id="{BAE750BE-06B2-40FC-ADE2-EACA3D459D27}"/>
              </a:ext>
            </a:extLst>
          </p:cNvPr>
          <p:cNvSpPr txBox="1"/>
          <p:nvPr/>
        </p:nvSpPr>
        <p:spPr>
          <a:xfrm>
            <a:off x="668786" y="1204856"/>
            <a:ext cx="6518192" cy="2082629"/>
          </a:xfrm>
          <a:prstGeom prst="rect">
            <a:avLst/>
          </a:prstGeom>
        </p:spPr>
        <p:txBody>
          <a:bodyPr vert="horz" lIns="91440" tIns="45720" rIns="91440" bIns="45720" rtlCol="0">
            <a:normAutofit lnSpcReduction="10000"/>
          </a:bodyPr>
          <a:lstStyle>
            <a:lvl1pPr marL="228600" indent="-228600" defTabSz="914400">
              <a:lnSpc>
                <a:spcPct val="120000"/>
              </a:lnSpc>
              <a:spcBef>
                <a:spcPts val="1000"/>
              </a:spcBef>
              <a:buSzPct val="125000"/>
              <a:buFont typeface="Arial" panose="020B0604020202020204" pitchFamily="34" charset="0"/>
              <a:buChar char="•"/>
              <a:defRPr sz="2400"/>
            </a:lvl1pPr>
            <a:lvl2pPr marL="685800" indent="-228600" defTabSz="914400">
              <a:lnSpc>
                <a:spcPct val="120000"/>
              </a:lnSpc>
              <a:spcBef>
                <a:spcPts val="500"/>
              </a:spcBef>
              <a:buSzPct val="125000"/>
              <a:buFont typeface="Arial" panose="020B0604020202020204" pitchFamily="34" charset="0"/>
              <a:buChar char="•"/>
              <a:defRPr sz="2000"/>
            </a:lvl2pPr>
            <a:lvl3pPr marL="1143000" indent="-228600" defTabSz="914400">
              <a:lnSpc>
                <a:spcPct val="120000"/>
              </a:lnSpc>
              <a:spcBef>
                <a:spcPts val="500"/>
              </a:spcBef>
              <a:buSzPct val="125000"/>
              <a:buFont typeface="Arial" panose="020B0604020202020204" pitchFamily="34" charset="0"/>
              <a:buChar char="•"/>
            </a:lvl3pPr>
            <a:lvl4pPr marL="1600200" indent="-228600" defTabSz="914400">
              <a:lnSpc>
                <a:spcPct val="120000"/>
              </a:lnSpc>
              <a:spcBef>
                <a:spcPts val="500"/>
              </a:spcBef>
              <a:buSzPct val="125000"/>
              <a:buFont typeface="Arial" panose="020B0604020202020204" pitchFamily="34" charset="0"/>
              <a:buChar char="•"/>
              <a:defRPr sz="1600"/>
            </a:lvl4pPr>
            <a:lvl5pPr marL="2057400" indent="-228600" defTabSz="914400">
              <a:lnSpc>
                <a:spcPct val="120000"/>
              </a:lnSpc>
              <a:spcBef>
                <a:spcPts val="500"/>
              </a:spcBef>
              <a:buSzPct val="125000"/>
              <a:buFont typeface="Arial" panose="020B0604020202020204" pitchFamily="34" charset="0"/>
              <a:buChar char="•"/>
              <a:defRPr sz="1600"/>
            </a:lvl5pPr>
            <a:lvl6pPr marL="2514600" indent="-228600" defTabSz="914400">
              <a:lnSpc>
                <a:spcPct val="120000"/>
              </a:lnSpc>
              <a:spcBef>
                <a:spcPts val="500"/>
              </a:spcBef>
              <a:buSzPct val="125000"/>
              <a:buFont typeface="Arial" panose="020B0604020202020204" pitchFamily="34" charset="0"/>
              <a:buChar char="•"/>
              <a:defRPr sz="1400"/>
            </a:lvl6pPr>
            <a:lvl7pPr marL="2971800" indent="-228600" defTabSz="914400">
              <a:lnSpc>
                <a:spcPct val="120000"/>
              </a:lnSpc>
              <a:spcBef>
                <a:spcPts val="500"/>
              </a:spcBef>
              <a:buSzPct val="125000"/>
              <a:buFont typeface="Arial" panose="020B0604020202020204" pitchFamily="34" charset="0"/>
              <a:buChar char="•"/>
              <a:defRPr sz="1400"/>
            </a:lvl7pPr>
            <a:lvl8pPr marL="3429000" indent="-228600" defTabSz="914400">
              <a:lnSpc>
                <a:spcPct val="120000"/>
              </a:lnSpc>
              <a:spcBef>
                <a:spcPts val="500"/>
              </a:spcBef>
              <a:buSzPct val="125000"/>
              <a:buFont typeface="Arial" panose="020B0604020202020204" pitchFamily="34" charset="0"/>
              <a:buChar char="•"/>
              <a:defRPr sz="1400"/>
            </a:lvl8pPr>
            <a:lvl9pPr marL="3886200" indent="-228600" defTabSz="914400">
              <a:lnSpc>
                <a:spcPct val="120000"/>
              </a:lnSpc>
              <a:spcBef>
                <a:spcPts val="500"/>
              </a:spcBef>
              <a:buSzPct val="125000"/>
              <a:buFont typeface="Arial" panose="020B0604020202020204" pitchFamily="34" charset="0"/>
              <a:buChar char="•"/>
              <a:defRPr sz="1400"/>
            </a:lvl9pPr>
          </a:lstStyle>
          <a:p>
            <a:r>
              <a:rPr lang="en-US" dirty="0"/>
              <a:t>Edit menu provides basic editing functions a selected component part or wire</a:t>
            </a:r>
          </a:p>
          <a:p>
            <a:r>
              <a:rPr lang="en-US" dirty="0"/>
              <a:t>Add a Note – for documentation</a:t>
            </a:r>
          </a:p>
          <a:p>
            <a:r>
              <a:rPr lang="en-US" dirty="0"/>
              <a:t>Preferences</a:t>
            </a:r>
          </a:p>
          <a:p>
            <a:pPr marL="0" indent="0">
              <a:buNone/>
            </a:pPr>
            <a:endParaRPr lang="en-US" dirty="0"/>
          </a:p>
        </p:txBody>
      </p:sp>
      <p:pic>
        <p:nvPicPr>
          <p:cNvPr id="6" name="Picture 5">
            <a:extLst>
              <a:ext uri="{FF2B5EF4-FFF2-40B4-BE49-F238E27FC236}">
                <a16:creationId xmlns:a16="http://schemas.microsoft.com/office/drawing/2014/main" id="{D8A2334B-82E2-818A-C925-6B8F44B41A70}"/>
              </a:ext>
            </a:extLst>
          </p:cNvPr>
          <p:cNvPicPr>
            <a:picLocks noChangeAspect="1"/>
          </p:cNvPicPr>
          <p:nvPr/>
        </p:nvPicPr>
        <p:blipFill>
          <a:blip r:embed="rId4"/>
          <a:stretch>
            <a:fillRect/>
          </a:stretch>
        </p:blipFill>
        <p:spPr>
          <a:xfrm>
            <a:off x="7809102" y="542075"/>
            <a:ext cx="3979971" cy="61910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aphicFrame>
        <p:nvGraphicFramePr>
          <p:cNvPr id="10" name="Table 6">
            <a:extLst>
              <a:ext uri="{FF2B5EF4-FFF2-40B4-BE49-F238E27FC236}">
                <a16:creationId xmlns:a16="http://schemas.microsoft.com/office/drawing/2014/main" id="{DF486EF8-2450-EEEE-1290-5C99B13E5F16}"/>
              </a:ext>
            </a:extLst>
          </p:cNvPr>
          <p:cNvGraphicFramePr>
            <a:graphicFrameLocks noGrp="1"/>
          </p:cNvGraphicFramePr>
          <p:nvPr>
            <p:extLst>
              <p:ext uri="{D42A27DB-BD31-4B8C-83A1-F6EECF244321}">
                <p14:modId xmlns:p14="http://schemas.microsoft.com/office/powerpoint/2010/main" val="573093972"/>
              </p:ext>
            </p:extLst>
          </p:nvPr>
        </p:nvGraphicFramePr>
        <p:xfrm>
          <a:off x="795982" y="3429000"/>
          <a:ext cx="5438682" cy="2580767"/>
        </p:xfrm>
        <a:graphic>
          <a:graphicData uri="http://schemas.openxmlformats.org/drawingml/2006/table">
            <a:tbl>
              <a:tblPr firstRow="1" bandRow="1">
                <a:tableStyleId>{7DF18680-E054-41AD-8BC1-D1AEF772440D}</a:tableStyleId>
              </a:tblPr>
              <a:tblGrid>
                <a:gridCol w="1812894">
                  <a:extLst>
                    <a:ext uri="{9D8B030D-6E8A-4147-A177-3AD203B41FA5}">
                      <a16:colId xmlns:a16="http://schemas.microsoft.com/office/drawing/2014/main" val="1608574174"/>
                    </a:ext>
                  </a:extLst>
                </a:gridCol>
                <a:gridCol w="1812894">
                  <a:extLst>
                    <a:ext uri="{9D8B030D-6E8A-4147-A177-3AD203B41FA5}">
                      <a16:colId xmlns:a16="http://schemas.microsoft.com/office/drawing/2014/main" val="1976446315"/>
                    </a:ext>
                  </a:extLst>
                </a:gridCol>
                <a:gridCol w="1812894">
                  <a:extLst>
                    <a:ext uri="{9D8B030D-6E8A-4147-A177-3AD203B41FA5}">
                      <a16:colId xmlns:a16="http://schemas.microsoft.com/office/drawing/2014/main" val="1454762919"/>
                    </a:ext>
                  </a:extLst>
                </a:gridCol>
              </a:tblGrid>
              <a:tr h="761960">
                <a:tc>
                  <a:txBody>
                    <a:bodyPr/>
                    <a:lstStyle/>
                    <a:p>
                      <a:r>
                        <a:rPr lang="en-US" sz="1600" dirty="0"/>
                        <a:t>Function Selection</a:t>
                      </a:r>
                    </a:p>
                  </a:txBody>
                  <a:tcPr/>
                </a:tc>
                <a:tc>
                  <a:txBody>
                    <a:bodyPr/>
                    <a:lstStyle/>
                    <a:p>
                      <a:r>
                        <a:rPr lang="en-US" sz="1600" dirty="0"/>
                        <a:t>Use</a:t>
                      </a:r>
                    </a:p>
                  </a:txBody>
                  <a:tcPr/>
                </a:tc>
                <a:tc>
                  <a:txBody>
                    <a:bodyPr/>
                    <a:lstStyle/>
                    <a:p>
                      <a:r>
                        <a:rPr lang="en-US" sz="1600" dirty="0"/>
                        <a:t>Comment</a:t>
                      </a:r>
                    </a:p>
                  </a:txBody>
                  <a:tcPr/>
                </a:tc>
                <a:extLst>
                  <a:ext uri="{0D108BD9-81ED-4DB2-BD59-A6C34878D82A}">
                    <a16:rowId xmlns:a16="http://schemas.microsoft.com/office/drawing/2014/main" val="2802498388"/>
                  </a:ext>
                </a:extLst>
              </a:tr>
              <a:tr h="761960">
                <a:tc>
                  <a:txBody>
                    <a:bodyPr/>
                    <a:lstStyle/>
                    <a:p>
                      <a:r>
                        <a:rPr lang="en-US" sz="1600" dirty="0"/>
                        <a:t>Set curvy lines</a:t>
                      </a:r>
                    </a:p>
                  </a:txBody>
                  <a:tcPr/>
                </a:tc>
                <a:tc>
                  <a:txBody>
                    <a:bodyPr/>
                    <a:lstStyle/>
                    <a:p>
                      <a:r>
                        <a:rPr lang="en-US" sz="1600" dirty="0"/>
                        <a:t>Allows lines with curves</a:t>
                      </a:r>
                    </a:p>
                  </a:txBody>
                  <a:tcPr/>
                </a:tc>
                <a:tc>
                  <a:txBody>
                    <a:bodyPr/>
                    <a:lstStyle/>
                    <a:p>
                      <a:r>
                        <a:rPr lang="en-US" sz="1600" dirty="0"/>
                        <a:t>Tip: use only with breadboard</a:t>
                      </a:r>
                    </a:p>
                  </a:txBody>
                  <a:tcPr/>
                </a:tc>
                <a:extLst>
                  <a:ext uri="{0D108BD9-81ED-4DB2-BD59-A6C34878D82A}">
                    <a16:rowId xmlns:a16="http://schemas.microsoft.com/office/drawing/2014/main" val="2324141694"/>
                  </a:ext>
                </a:extLst>
              </a:tr>
              <a:tr h="1056847">
                <a:tc>
                  <a:txBody>
                    <a:bodyPr/>
                    <a:lstStyle/>
                    <a:p>
                      <a:r>
                        <a:rPr lang="en-US" sz="1600" dirty="0"/>
                        <a:t>Autosave</a:t>
                      </a:r>
                    </a:p>
                  </a:txBody>
                  <a:tcPr/>
                </a:tc>
                <a:tc>
                  <a:txBody>
                    <a:bodyPr/>
                    <a:lstStyle/>
                    <a:p>
                      <a:r>
                        <a:rPr lang="en-US" sz="1600" dirty="0"/>
                        <a:t>Provides recovery</a:t>
                      </a:r>
                    </a:p>
                  </a:txBody>
                  <a:tcPr/>
                </a:tc>
                <a:tc>
                  <a:txBody>
                    <a:bodyPr/>
                    <a:lstStyle/>
                    <a:p>
                      <a:r>
                        <a:rPr lang="en-US" sz="1600" dirty="0"/>
                        <a:t>Important since Fritzing can crash</a:t>
                      </a:r>
                    </a:p>
                  </a:txBody>
                  <a:tcPr/>
                </a:tc>
                <a:extLst>
                  <a:ext uri="{0D108BD9-81ED-4DB2-BD59-A6C34878D82A}">
                    <a16:rowId xmlns:a16="http://schemas.microsoft.com/office/drawing/2014/main" val="3630359143"/>
                  </a:ext>
                </a:extLst>
              </a:tr>
            </a:tbl>
          </a:graphicData>
        </a:graphic>
      </p:graphicFrame>
      <p:pic>
        <p:nvPicPr>
          <p:cNvPr id="5" name="Picture 4">
            <a:extLst>
              <a:ext uri="{FF2B5EF4-FFF2-40B4-BE49-F238E27FC236}">
                <a16:creationId xmlns:a16="http://schemas.microsoft.com/office/drawing/2014/main" id="{9588C663-F270-BF4E-5DF3-369A1F068298}"/>
              </a:ext>
            </a:extLst>
          </p:cNvPr>
          <p:cNvPicPr>
            <a:picLocks noChangeAspect="1"/>
          </p:cNvPicPr>
          <p:nvPr/>
        </p:nvPicPr>
        <p:blipFill>
          <a:blip r:embed="rId5"/>
          <a:stretch>
            <a:fillRect/>
          </a:stretch>
        </p:blipFill>
        <p:spPr>
          <a:xfrm>
            <a:off x="7309838" y="1204856"/>
            <a:ext cx="4772222" cy="4726554"/>
          </a:xfrm>
          <a:prstGeom prst="rect">
            <a:avLst/>
          </a:prstGeom>
        </p:spPr>
      </p:pic>
      <p:sp>
        <p:nvSpPr>
          <p:cNvPr id="11" name="Rectangle: Rounded Corners 10">
            <a:extLst>
              <a:ext uri="{FF2B5EF4-FFF2-40B4-BE49-F238E27FC236}">
                <a16:creationId xmlns:a16="http://schemas.microsoft.com/office/drawing/2014/main" id="{508790FD-4A1D-7D18-92EB-F13C37EFEE99}"/>
              </a:ext>
            </a:extLst>
          </p:cNvPr>
          <p:cNvSpPr/>
          <p:nvPr/>
        </p:nvSpPr>
        <p:spPr>
          <a:xfrm>
            <a:off x="7744493" y="1867637"/>
            <a:ext cx="3651525" cy="3444591"/>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12">
            <a:extLst>
              <a:ext uri="{FF2B5EF4-FFF2-40B4-BE49-F238E27FC236}">
                <a16:creationId xmlns:a16="http://schemas.microsoft.com/office/drawing/2014/main" id="{ABE513CE-DBA1-D413-A91F-3649CEF76E57}"/>
              </a:ext>
            </a:extLst>
          </p:cNvPr>
          <p:cNvSpPr>
            <a:spLocks noGrp="1"/>
          </p:cNvSpPr>
          <p:nvPr>
            <p:ph type="sldNum" sz="quarter" idx="4"/>
          </p:nvPr>
        </p:nvSpPr>
        <p:spPr/>
        <p:txBody>
          <a:bodyPr/>
          <a:lstStyle/>
          <a:p>
            <a:fld id="{03F4EA62-992E-4EB1-BA44-D49665C77250}" type="slidenum">
              <a:rPr lang="en-US" smtClean="0"/>
              <a:pPr/>
              <a:t>14</a:t>
            </a:fld>
            <a:endParaRPr lang="en-US" dirty="0"/>
          </a:p>
        </p:txBody>
      </p:sp>
      <p:sp>
        <p:nvSpPr>
          <p:cNvPr id="14" name="Footer Placeholder 13">
            <a:extLst>
              <a:ext uri="{FF2B5EF4-FFF2-40B4-BE49-F238E27FC236}">
                <a16:creationId xmlns:a16="http://schemas.microsoft.com/office/drawing/2014/main" id="{6CEA1376-1900-D283-EB77-19F70E1D786E}"/>
              </a:ext>
            </a:extLst>
          </p:cNvPr>
          <p:cNvSpPr>
            <a:spLocks noGrp="1"/>
          </p:cNvSpPr>
          <p:nvPr>
            <p:ph type="ftr" sz="quarter" idx="3"/>
          </p:nvPr>
        </p:nvSpPr>
        <p:spPr/>
        <p:txBody>
          <a:bodyPr/>
          <a:lstStyle/>
          <a:p>
            <a:r>
              <a:rPr lang="en-US" dirty="0"/>
              <a:t>NMRA Surfliner Convention</a:t>
            </a:r>
          </a:p>
        </p:txBody>
      </p:sp>
      <p:sp>
        <p:nvSpPr>
          <p:cNvPr id="15" name="Date Placeholder 14">
            <a:extLst>
              <a:ext uri="{FF2B5EF4-FFF2-40B4-BE49-F238E27FC236}">
                <a16:creationId xmlns:a16="http://schemas.microsoft.com/office/drawing/2014/main" id="{DE669E89-F4AE-CFE6-DB69-2B726005CAAA}"/>
              </a:ext>
            </a:extLst>
          </p:cNvPr>
          <p:cNvSpPr>
            <a:spLocks noGrp="1"/>
          </p:cNvSpPr>
          <p:nvPr>
            <p:ph type="dt" sz="half" idx="2"/>
          </p:nvPr>
        </p:nvSpPr>
        <p:spPr/>
        <p:txBody>
          <a:bodyPr/>
          <a:lstStyle/>
          <a:p>
            <a:fld id="{CBD7768F-30F4-489D-A992-D5CF907E16CF}" type="datetime1">
              <a:rPr lang="en-US" smtClean="0"/>
              <a:t>8/6/2024</a:t>
            </a:fld>
            <a:endParaRPr lang="en-US" dirty="0"/>
          </a:p>
        </p:txBody>
      </p:sp>
    </p:spTree>
    <p:extLst>
      <p:ext uri="{BB962C8B-B14F-4D97-AF65-F5344CB8AC3E}">
        <p14:creationId xmlns:p14="http://schemas.microsoft.com/office/powerpoint/2010/main" val="209658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xit" presetSubtype="0" fill="hold" nodeType="with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par>
                                <p:cTn id="33" presetID="10" presetClass="exit" presetSubtype="0" fill="hold"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864F1-AB27-195A-7C1A-E867DD8611F7}"/>
              </a:ext>
            </a:extLst>
          </p:cNvPr>
          <p:cNvSpPr>
            <a:spLocks noGrp="1"/>
          </p:cNvSpPr>
          <p:nvPr>
            <p:ph type="title"/>
          </p:nvPr>
        </p:nvSpPr>
        <p:spPr>
          <a:xfrm>
            <a:off x="671208" y="0"/>
            <a:ext cx="10172709" cy="1099215"/>
          </a:xfrm>
        </p:spPr>
        <p:txBody>
          <a:bodyPr/>
          <a:lstStyle/>
          <a:p>
            <a:r>
              <a:rPr lang="en-US" dirty="0"/>
              <a:t>Fritzing</a:t>
            </a:r>
            <a:br>
              <a:rPr lang="en-US" dirty="0"/>
            </a:br>
            <a:r>
              <a:rPr lang="en-US" sz="2400" dirty="0"/>
              <a:t>Part MENU</a:t>
            </a:r>
            <a:endParaRPr lang="en-US" dirty="0"/>
          </a:p>
        </p:txBody>
      </p:sp>
      <p:sp>
        <p:nvSpPr>
          <p:cNvPr id="8" name="TextBox 7">
            <a:extLst>
              <a:ext uri="{FF2B5EF4-FFF2-40B4-BE49-F238E27FC236}">
                <a16:creationId xmlns:a16="http://schemas.microsoft.com/office/drawing/2014/main" id="{BAE750BE-06B2-40FC-ADE2-EACA3D459D27}"/>
              </a:ext>
            </a:extLst>
          </p:cNvPr>
          <p:cNvSpPr txBox="1"/>
          <p:nvPr/>
        </p:nvSpPr>
        <p:spPr>
          <a:xfrm>
            <a:off x="671208" y="1204857"/>
            <a:ext cx="7741272" cy="946926"/>
          </a:xfrm>
          <a:prstGeom prst="rect">
            <a:avLst/>
          </a:prstGeom>
        </p:spPr>
        <p:txBody>
          <a:bodyPr vert="horz" lIns="91440" tIns="45720" rIns="91440" bIns="45720" rtlCol="0">
            <a:normAutofit/>
          </a:bodyPr>
          <a:lstStyle>
            <a:lvl1pPr marL="228600" indent="-228600" defTabSz="914400">
              <a:lnSpc>
                <a:spcPct val="120000"/>
              </a:lnSpc>
              <a:spcBef>
                <a:spcPts val="1000"/>
              </a:spcBef>
              <a:buSzPct val="125000"/>
              <a:buFont typeface="Arial" panose="020B0604020202020204" pitchFamily="34" charset="0"/>
              <a:buChar char="•"/>
              <a:defRPr sz="2400"/>
            </a:lvl1pPr>
            <a:lvl2pPr marL="685800" indent="-228600" defTabSz="914400">
              <a:lnSpc>
                <a:spcPct val="120000"/>
              </a:lnSpc>
              <a:spcBef>
                <a:spcPts val="500"/>
              </a:spcBef>
              <a:buSzPct val="125000"/>
              <a:buFont typeface="Arial" panose="020B0604020202020204" pitchFamily="34" charset="0"/>
              <a:buChar char="•"/>
              <a:defRPr sz="2000"/>
            </a:lvl2pPr>
            <a:lvl3pPr marL="1143000" indent="-228600" defTabSz="914400">
              <a:lnSpc>
                <a:spcPct val="120000"/>
              </a:lnSpc>
              <a:spcBef>
                <a:spcPts val="500"/>
              </a:spcBef>
              <a:buSzPct val="125000"/>
              <a:buFont typeface="Arial" panose="020B0604020202020204" pitchFamily="34" charset="0"/>
              <a:buChar char="•"/>
            </a:lvl3pPr>
            <a:lvl4pPr marL="1600200" indent="-228600" defTabSz="914400">
              <a:lnSpc>
                <a:spcPct val="120000"/>
              </a:lnSpc>
              <a:spcBef>
                <a:spcPts val="500"/>
              </a:spcBef>
              <a:buSzPct val="125000"/>
              <a:buFont typeface="Arial" panose="020B0604020202020204" pitchFamily="34" charset="0"/>
              <a:buChar char="•"/>
              <a:defRPr sz="1600"/>
            </a:lvl4pPr>
            <a:lvl5pPr marL="2057400" indent="-228600" defTabSz="914400">
              <a:lnSpc>
                <a:spcPct val="120000"/>
              </a:lnSpc>
              <a:spcBef>
                <a:spcPts val="500"/>
              </a:spcBef>
              <a:buSzPct val="125000"/>
              <a:buFont typeface="Arial" panose="020B0604020202020204" pitchFamily="34" charset="0"/>
              <a:buChar char="•"/>
              <a:defRPr sz="1600"/>
            </a:lvl5pPr>
            <a:lvl6pPr marL="2514600" indent="-228600" defTabSz="914400">
              <a:lnSpc>
                <a:spcPct val="120000"/>
              </a:lnSpc>
              <a:spcBef>
                <a:spcPts val="500"/>
              </a:spcBef>
              <a:buSzPct val="125000"/>
              <a:buFont typeface="Arial" panose="020B0604020202020204" pitchFamily="34" charset="0"/>
              <a:buChar char="•"/>
              <a:defRPr sz="1400"/>
            </a:lvl6pPr>
            <a:lvl7pPr marL="2971800" indent="-228600" defTabSz="914400">
              <a:lnSpc>
                <a:spcPct val="120000"/>
              </a:lnSpc>
              <a:spcBef>
                <a:spcPts val="500"/>
              </a:spcBef>
              <a:buSzPct val="125000"/>
              <a:buFont typeface="Arial" panose="020B0604020202020204" pitchFamily="34" charset="0"/>
              <a:buChar char="•"/>
              <a:defRPr sz="1400"/>
            </a:lvl7pPr>
            <a:lvl8pPr marL="3429000" indent="-228600" defTabSz="914400">
              <a:lnSpc>
                <a:spcPct val="120000"/>
              </a:lnSpc>
              <a:spcBef>
                <a:spcPts val="500"/>
              </a:spcBef>
              <a:buSzPct val="125000"/>
              <a:buFont typeface="Arial" panose="020B0604020202020204" pitchFamily="34" charset="0"/>
              <a:buChar char="•"/>
              <a:defRPr sz="1400"/>
            </a:lvl8pPr>
            <a:lvl9pPr marL="3886200" indent="-228600" defTabSz="914400">
              <a:lnSpc>
                <a:spcPct val="120000"/>
              </a:lnSpc>
              <a:spcBef>
                <a:spcPts val="500"/>
              </a:spcBef>
              <a:buSzPct val="125000"/>
              <a:buFont typeface="Arial" panose="020B0604020202020204" pitchFamily="34" charset="0"/>
              <a:buChar char="•"/>
              <a:defRPr sz="1400"/>
            </a:lvl9pPr>
          </a:lstStyle>
          <a:p>
            <a:pPr marL="0" indent="0">
              <a:buNone/>
            </a:pPr>
            <a:r>
              <a:rPr lang="en-US" dirty="0"/>
              <a:t>Part menu provides basic functions for working with components and wires</a:t>
            </a:r>
          </a:p>
        </p:txBody>
      </p:sp>
      <p:graphicFrame>
        <p:nvGraphicFramePr>
          <p:cNvPr id="5" name="Table 6">
            <a:extLst>
              <a:ext uri="{FF2B5EF4-FFF2-40B4-BE49-F238E27FC236}">
                <a16:creationId xmlns:a16="http://schemas.microsoft.com/office/drawing/2014/main" id="{5A369BFF-65DA-93BF-D37C-A01E337F56D8}"/>
              </a:ext>
            </a:extLst>
          </p:cNvPr>
          <p:cNvGraphicFramePr>
            <a:graphicFrameLocks noGrp="1"/>
          </p:cNvGraphicFramePr>
          <p:nvPr>
            <p:extLst>
              <p:ext uri="{D42A27DB-BD31-4B8C-83A1-F6EECF244321}">
                <p14:modId xmlns:p14="http://schemas.microsoft.com/office/powerpoint/2010/main" val="1996215729"/>
              </p:ext>
            </p:extLst>
          </p:nvPr>
        </p:nvGraphicFramePr>
        <p:xfrm>
          <a:off x="671208" y="2344462"/>
          <a:ext cx="7525590" cy="4410729"/>
        </p:xfrm>
        <a:graphic>
          <a:graphicData uri="http://schemas.openxmlformats.org/drawingml/2006/table">
            <a:tbl>
              <a:tblPr firstRow="1" bandRow="1">
                <a:tableStyleId>{7DF18680-E054-41AD-8BC1-D1AEF772440D}</a:tableStyleId>
              </a:tblPr>
              <a:tblGrid>
                <a:gridCol w="2508530">
                  <a:extLst>
                    <a:ext uri="{9D8B030D-6E8A-4147-A177-3AD203B41FA5}">
                      <a16:colId xmlns:a16="http://schemas.microsoft.com/office/drawing/2014/main" val="1608574174"/>
                    </a:ext>
                  </a:extLst>
                </a:gridCol>
                <a:gridCol w="2508530">
                  <a:extLst>
                    <a:ext uri="{9D8B030D-6E8A-4147-A177-3AD203B41FA5}">
                      <a16:colId xmlns:a16="http://schemas.microsoft.com/office/drawing/2014/main" val="1976446315"/>
                    </a:ext>
                  </a:extLst>
                </a:gridCol>
                <a:gridCol w="2508530">
                  <a:extLst>
                    <a:ext uri="{9D8B030D-6E8A-4147-A177-3AD203B41FA5}">
                      <a16:colId xmlns:a16="http://schemas.microsoft.com/office/drawing/2014/main" val="1454762919"/>
                    </a:ext>
                  </a:extLst>
                </a:gridCol>
              </a:tblGrid>
              <a:tr h="349449">
                <a:tc>
                  <a:txBody>
                    <a:bodyPr/>
                    <a:lstStyle/>
                    <a:p>
                      <a:r>
                        <a:rPr lang="en-US" sz="1400" dirty="0"/>
                        <a:t>Function Selection</a:t>
                      </a:r>
                    </a:p>
                  </a:txBody>
                  <a:tcPr/>
                </a:tc>
                <a:tc>
                  <a:txBody>
                    <a:bodyPr/>
                    <a:lstStyle/>
                    <a:p>
                      <a:r>
                        <a:rPr lang="en-US" sz="1400" dirty="0"/>
                        <a:t>Use</a:t>
                      </a:r>
                    </a:p>
                  </a:txBody>
                  <a:tcPr/>
                </a:tc>
                <a:tc>
                  <a:txBody>
                    <a:bodyPr/>
                    <a:lstStyle/>
                    <a:p>
                      <a:r>
                        <a:rPr lang="en-US" sz="1400" dirty="0"/>
                        <a:t>Comment</a:t>
                      </a:r>
                    </a:p>
                  </a:txBody>
                  <a:tcPr/>
                </a:tc>
                <a:extLst>
                  <a:ext uri="{0D108BD9-81ED-4DB2-BD59-A6C34878D82A}">
                    <a16:rowId xmlns:a16="http://schemas.microsoft.com/office/drawing/2014/main" val="2802498388"/>
                  </a:ext>
                </a:extLst>
              </a:tr>
              <a:tr h="349449">
                <a:tc>
                  <a:txBody>
                    <a:bodyPr/>
                    <a:lstStyle/>
                    <a:p>
                      <a:r>
                        <a:rPr lang="en-US" sz="1400" dirty="0"/>
                        <a:t>Edit (new parts editor</a:t>
                      </a:r>
                    </a:p>
                  </a:txBody>
                  <a:tcPr/>
                </a:tc>
                <a:tc>
                  <a:txBody>
                    <a:bodyPr/>
                    <a:lstStyle/>
                    <a:p>
                      <a:r>
                        <a:rPr lang="en-US" sz="1400" dirty="0"/>
                        <a:t>Modify existing parts</a:t>
                      </a:r>
                    </a:p>
                  </a:txBody>
                  <a:tcPr/>
                </a:tc>
                <a:tc>
                  <a:txBody>
                    <a:bodyPr/>
                    <a:lstStyle/>
                    <a:p>
                      <a:r>
                        <a:rPr lang="en-US" sz="1400" dirty="0"/>
                        <a:t>Advanced, not used often</a:t>
                      </a:r>
                    </a:p>
                  </a:txBody>
                  <a:tcPr/>
                </a:tc>
                <a:extLst>
                  <a:ext uri="{0D108BD9-81ED-4DB2-BD59-A6C34878D82A}">
                    <a16:rowId xmlns:a16="http://schemas.microsoft.com/office/drawing/2014/main" val="1029600924"/>
                  </a:ext>
                </a:extLst>
              </a:tr>
              <a:tr h="436466">
                <a:tc>
                  <a:txBody>
                    <a:bodyPr/>
                    <a:lstStyle/>
                    <a:p>
                      <a:r>
                        <a:rPr lang="en-US" sz="1400" dirty="0"/>
                        <a:t>Flip Horizontal / Flip Vertical</a:t>
                      </a:r>
                    </a:p>
                  </a:txBody>
                  <a:tcPr/>
                </a:tc>
                <a:tc>
                  <a:txBody>
                    <a:bodyPr/>
                    <a:lstStyle/>
                    <a:p>
                      <a:r>
                        <a:rPr lang="en-US" sz="1400" dirty="0"/>
                        <a:t>Flip part in place</a:t>
                      </a:r>
                    </a:p>
                  </a:txBody>
                  <a:tcPr/>
                </a:tc>
                <a:tc>
                  <a:txBody>
                    <a:bodyPr/>
                    <a:lstStyle/>
                    <a:p>
                      <a:r>
                        <a:rPr lang="en-US" sz="1400" dirty="0"/>
                        <a:t>Works with only some parts</a:t>
                      </a:r>
                    </a:p>
                  </a:txBody>
                  <a:tcPr/>
                </a:tc>
                <a:extLst>
                  <a:ext uri="{0D108BD9-81ED-4DB2-BD59-A6C34878D82A}">
                    <a16:rowId xmlns:a16="http://schemas.microsoft.com/office/drawing/2014/main" val="3844093208"/>
                  </a:ext>
                </a:extLst>
              </a:tr>
              <a:tr h="620241">
                <a:tc>
                  <a:txBody>
                    <a:bodyPr/>
                    <a:lstStyle/>
                    <a:p>
                      <a:r>
                        <a:rPr lang="en-US" sz="1400" dirty="0"/>
                        <a:t>Rotate</a:t>
                      </a:r>
                    </a:p>
                  </a:txBody>
                  <a:tcPr/>
                </a:tc>
                <a:tc>
                  <a:txBody>
                    <a:bodyPr/>
                    <a:lstStyle/>
                    <a:p>
                      <a:r>
                        <a:rPr lang="en-US" sz="1400" dirty="0"/>
                        <a:t>Rotate selection in place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Used frequently, same as icon in lower left of main window</a:t>
                      </a:r>
                    </a:p>
                  </a:txBody>
                  <a:tcPr/>
                </a:tc>
                <a:extLst>
                  <a:ext uri="{0D108BD9-81ED-4DB2-BD59-A6C34878D82A}">
                    <a16:rowId xmlns:a16="http://schemas.microsoft.com/office/drawing/2014/main" val="3916256662"/>
                  </a:ext>
                </a:extLst>
              </a:tr>
              <a:tr h="436466">
                <a:tc>
                  <a:txBody>
                    <a:bodyPr/>
                    <a:lstStyle/>
                    <a:p>
                      <a:r>
                        <a:rPr lang="en-US" sz="1400" dirty="0"/>
                        <a:t>Raise and Lower</a:t>
                      </a:r>
                    </a:p>
                  </a:txBody>
                  <a:tcPr/>
                </a:tc>
                <a:tc>
                  <a:txBody>
                    <a:bodyPr/>
                    <a:lstStyle/>
                    <a:p>
                      <a:r>
                        <a:rPr lang="en-US" sz="1400" dirty="0"/>
                        <a:t>changes selection’s view layer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Works with only some parts</a:t>
                      </a:r>
                    </a:p>
                  </a:txBody>
                  <a:tcPr/>
                </a:tc>
                <a:extLst>
                  <a:ext uri="{0D108BD9-81ED-4DB2-BD59-A6C34878D82A}">
                    <a16:rowId xmlns:a16="http://schemas.microsoft.com/office/drawing/2014/main" val="2113279640"/>
                  </a:ext>
                </a:extLst>
              </a:tr>
              <a:tr h="594064">
                <a:tc>
                  <a:txBody>
                    <a:bodyPr/>
                    <a:lstStyle/>
                    <a:p>
                      <a:r>
                        <a:rPr lang="en-US" sz="1400" dirty="0"/>
                        <a:t>Lock Part</a:t>
                      </a:r>
                    </a:p>
                  </a:txBody>
                  <a:tcPr/>
                </a:tc>
                <a:tc>
                  <a:txBody>
                    <a:bodyPr/>
                    <a:lstStyle/>
                    <a:p>
                      <a:r>
                        <a:rPr lang="en-US" sz="1400" dirty="0"/>
                        <a:t>Lock a part or background from being moved or edited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Very useful for background, notes, PCB image</a:t>
                      </a:r>
                    </a:p>
                  </a:txBody>
                  <a:tcPr/>
                </a:tc>
                <a:extLst>
                  <a:ext uri="{0D108BD9-81ED-4DB2-BD59-A6C34878D82A}">
                    <a16:rowId xmlns:a16="http://schemas.microsoft.com/office/drawing/2014/main" val="1249831943"/>
                  </a:ext>
                </a:extLst>
              </a:tr>
              <a:tr h="436466">
                <a:tc>
                  <a:txBody>
                    <a:bodyPr/>
                    <a:lstStyle/>
                    <a:p>
                      <a:r>
                        <a:rPr lang="en-US" sz="1400" dirty="0"/>
                        <a:t>Select All Locked Parts</a:t>
                      </a:r>
                    </a:p>
                  </a:txBody>
                  <a:tcPr/>
                </a:tc>
                <a:tc>
                  <a:txBody>
                    <a:bodyPr/>
                    <a:lstStyle/>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Used before unlocking all parts</a:t>
                      </a:r>
                    </a:p>
                  </a:txBody>
                  <a:tcPr/>
                </a:tc>
                <a:extLst>
                  <a:ext uri="{0D108BD9-81ED-4DB2-BD59-A6C34878D82A}">
                    <a16:rowId xmlns:a16="http://schemas.microsoft.com/office/drawing/2014/main" val="4120975853"/>
                  </a:ext>
                </a:extLst>
              </a:tr>
              <a:tr h="594064">
                <a:tc>
                  <a:txBody>
                    <a:bodyPr/>
                    <a:lstStyle/>
                    <a:p>
                      <a:r>
                        <a:rPr lang="en-US" sz="1400" dirty="0"/>
                        <a:t>Add to bin… </a:t>
                      </a:r>
                    </a:p>
                  </a:txBody>
                  <a:tcPr/>
                </a:tc>
                <a:tc>
                  <a:txBody>
                    <a:bodyPr/>
                    <a:lstStyle/>
                    <a:p>
                      <a:r>
                        <a:rPr lang="en-US" sz="1400" dirty="0"/>
                        <a:t>Adds selected part to MINE bin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Use for quick reuse of common parts</a:t>
                      </a:r>
                    </a:p>
                  </a:txBody>
                  <a:tcPr/>
                </a:tc>
                <a:extLst>
                  <a:ext uri="{0D108BD9-81ED-4DB2-BD59-A6C34878D82A}">
                    <a16:rowId xmlns:a16="http://schemas.microsoft.com/office/drawing/2014/main" val="583755174"/>
                  </a:ext>
                </a:extLst>
              </a:tr>
              <a:tr h="594064">
                <a:tc>
                  <a:txBody>
                    <a:bodyPr/>
                    <a:lstStyle/>
                    <a:p>
                      <a:r>
                        <a:rPr lang="en-US" sz="1400" dirty="0"/>
                        <a:t>Hide part label </a:t>
                      </a:r>
                    </a:p>
                  </a:txBody>
                  <a:tcPr/>
                </a:tc>
                <a:tc>
                  <a:txBody>
                    <a:bodyPr/>
                    <a:lstStyle/>
                    <a:p>
                      <a:r>
                        <a:rPr lang="en-US" sz="1400" dirty="0"/>
                        <a:t>Remove label from view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Useful temporarily to gain access to connection points</a:t>
                      </a:r>
                    </a:p>
                  </a:txBody>
                  <a:tcPr/>
                </a:tc>
                <a:extLst>
                  <a:ext uri="{0D108BD9-81ED-4DB2-BD59-A6C34878D82A}">
                    <a16:rowId xmlns:a16="http://schemas.microsoft.com/office/drawing/2014/main" val="2054414125"/>
                  </a:ext>
                </a:extLst>
              </a:tr>
            </a:tbl>
          </a:graphicData>
        </a:graphic>
      </p:graphicFrame>
      <p:pic>
        <p:nvPicPr>
          <p:cNvPr id="9" name="Picture 8">
            <a:extLst>
              <a:ext uri="{FF2B5EF4-FFF2-40B4-BE49-F238E27FC236}">
                <a16:creationId xmlns:a16="http://schemas.microsoft.com/office/drawing/2014/main" id="{C5DA5FD8-9EF8-2A25-BE51-F4E814FC2D4D}"/>
              </a:ext>
            </a:extLst>
          </p:cNvPr>
          <p:cNvPicPr>
            <a:picLocks noChangeAspect="1"/>
          </p:cNvPicPr>
          <p:nvPr/>
        </p:nvPicPr>
        <p:blipFill>
          <a:blip r:embed="rId3"/>
          <a:stretch>
            <a:fillRect/>
          </a:stretch>
        </p:blipFill>
        <p:spPr>
          <a:xfrm>
            <a:off x="8497823" y="1563891"/>
            <a:ext cx="3554124" cy="49546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Rectangle: Rounded Corners 3">
            <a:extLst>
              <a:ext uri="{FF2B5EF4-FFF2-40B4-BE49-F238E27FC236}">
                <a16:creationId xmlns:a16="http://schemas.microsoft.com/office/drawing/2014/main" id="{BCACF34B-A774-036F-0D0A-690E6FFEDE3C}"/>
              </a:ext>
            </a:extLst>
          </p:cNvPr>
          <p:cNvSpPr/>
          <p:nvPr/>
        </p:nvSpPr>
        <p:spPr>
          <a:xfrm>
            <a:off x="8504791" y="2020757"/>
            <a:ext cx="2339126" cy="3395718"/>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0">
            <a:extLst>
              <a:ext uri="{FF2B5EF4-FFF2-40B4-BE49-F238E27FC236}">
                <a16:creationId xmlns:a16="http://schemas.microsoft.com/office/drawing/2014/main" id="{257673E8-C370-7084-0E49-6A667288AF31}"/>
              </a:ext>
            </a:extLst>
          </p:cNvPr>
          <p:cNvSpPr>
            <a:spLocks noGrp="1"/>
          </p:cNvSpPr>
          <p:nvPr>
            <p:ph type="sldNum" sz="quarter" idx="4"/>
          </p:nvPr>
        </p:nvSpPr>
        <p:spPr/>
        <p:txBody>
          <a:bodyPr/>
          <a:lstStyle/>
          <a:p>
            <a:fld id="{03F4EA62-992E-4EB1-BA44-D49665C77250}" type="slidenum">
              <a:rPr lang="en-US" smtClean="0"/>
              <a:pPr/>
              <a:t>15</a:t>
            </a:fld>
            <a:endParaRPr lang="en-US" dirty="0"/>
          </a:p>
        </p:txBody>
      </p:sp>
      <p:sp>
        <p:nvSpPr>
          <p:cNvPr id="12" name="Footer Placeholder 11">
            <a:extLst>
              <a:ext uri="{FF2B5EF4-FFF2-40B4-BE49-F238E27FC236}">
                <a16:creationId xmlns:a16="http://schemas.microsoft.com/office/drawing/2014/main" id="{BD7AF668-DAF6-D00D-DA12-4809DFDDE899}"/>
              </a:ext>
            </a:extLst>
          </p:cNvPr>
          <p:cNvSpPr>
            <a:spLocks noGrp="1"/>
          </p:cNvSpPr>
          <p:nvPr>
            <p:ph type="ftr" sz="quarter" idx="3"/>
          </p:nvPr>
        </p:nvSpPr>
        <p:spPr/>
        <p:txBody>
          <a:bodyPr/>
          <a:lstStyle/>
          <a:p>
            <a:r>
              <a:rPr lang="en-US" dirty="0"/>
              <a:t>NMRA Surfliner Convention</a:t>
            </a:r>
          </a:p>
        </p:txBody>
      </p:sp>
      <p:sp>
        <p:nvSpPr>
          <p:cNvPr id="13" name="Date Placeholder 12">
            <a:extLst>
              <a:ext uri="{FF2B5EF4-FFF2-40B4-BE49-F238E27FC236}">
                <a16:creationId xmlns:a16="http://schemas.microsoft.com/office/drawing/2014/main" id="{5BB3D9B8-9186-C9A0-1685-BC1DACD273BF}"/>
              </a:ext>
            </a:extLst>
          </p:cNvPr>
          <p:cNvSpPr>
            <a:spLocks noGrp="1"/>
          </p:cNvSpPr>
          <p:nvPr>
            <p:ph type="dt" sz="half" idx="2"/>
          </p:nvPr>
        </p:nvSpPr>
        <p:spPr/>
        <p:txBody>
          <a:bodyPr/>
          <a:lstStyle/>
          <a:p>
            <a:fld id="{28AA5164-93BC-4E46-B795-52CD8BC9FD3D}" type="datetime1">
              <a:rPr lang="en-US" smtClean="0"/>
              <a:t>8/6/2024</a:t>
            </a:fld>
            <a:endParaRPr lang="en-US" dirty="0"/>
          </a:p>
        </p:txBody>
      </p:sp>
    </p:spTree>
    <p:extLst>
      <p:ext uri="{BB962C8B-B14F-4D97-AF65-F5344CB8AC3E}">
        <p14:creationId xmlns:p14="http://schemas.microsoft.com/office/powerpoint/2010/main" val="111689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864F1-AB27-195A-7C1A-E867DD8611F7}"/>
              </a:ext>
            </a:extLst>
          </p:cNvPr>
          <p:cNvSpPr>
            <a:spLocks noGrp="1"/>
          </p:cNvSpPr>
          <p:nvPr>
            <p:ph type="title"/>
          </p:nvPr>
        </p:nvSpPr>
        <p:spPr>
          <a:xfrm>
            <a:off x="651754" y="1"/>
            <a:ext cx="10192164" cy="1089498"/>
          </a:xfrm>
        </p:spPr>
        <p:txBody>
          <a:bodyPr/>
          <a:lstStyle/>
          <a:p>
            <a:r>
              <a:rPr lang="en-US" dirty="0"/>
              <a:t>Fritzing</a:t>
            </a:r>
            <a:br>
              <a:rPr lang="en-US" dirty="0"/>
            </a:br>
            <a:r>
              <a:rPr lang="en-US" sz="2400" dirty="0"/>
              <a:t>View menu</a:t>
            </a:r>
          </a:p>
        </p:txBody>
      </p:sp>
      <p:sp>
        <p:nvSpPr>
          <p:cNvPr id="8" name="TextBox 7">
            <a:extLst>
              <a:ext uri="{FF2B5EF4-FFF2-40B4-BE49-F238E27FC236}">
                <a16:creationId xmlns:a16="http://schemas.microsoft.com/office/drawing/2014/main" id="{BAE750BE-06B2-40FC-ADE2-EACA3D459D27}"/>
              </a:ext>
            </a:extLst>
          </p:cNvPr>
          <p:cNvSpPr txBox="1"/>
          <p:nvPr/>
        </p:nvSpPr>
        <p:spPr>
          <a:xfrm>
            <a:off x="651754" y="1204856"/>
            <a:ext cx="7723761" cy="614215"/>
          </a:xfrm>
          <a:prstGeom prst="rect">
            <a:avLst/>
          </a:prstGeom>
        </p:spPr>
        <p:txBody>
          <a:bodyPr vert="horz" lIns="91440" tIns="45720" rIns="91440" bIns="45720" rtlCol="0">
            <a:normAutofit fontScale="85000" lnSpcReduction="10000"/>
          </a:bodyPr>
          <a:lstStyle>
            <a:lvl1pPr marL="228600" indent="-228600" defTabSz="914400">
              <a:lnSpc>
                <a:spcPct val="120000"/>
              </a:lnSpc>
              <a:spcBef>
                <a:spcPts val="1000"/>
              </a:spcBef>
              <a:buSzPct val="125000"/>
              <a:buFont typeface="Arial" panose="020B0604020202020204" pitchFamily="34" charset="0"/>
              <a:buChar char="•"/>
              <a:defRPr sz="2400"/>
            </a:lvl1pPr>
            <a:lvl2pPr marL="685800" indent="-228600" defTabSz="914400">
              <a:lnSpc>
                <a:spcPct val="120000"/>
              </a:lnSpc>
              <a:spcBef>
                <a:spcPts val="500"/>
              </a:spcBef>
              <a:buSzPct val="125000"/>
              <a:buFont typeface="Arial" panose="020B0604020202020204" pitchFamily="34" charset="0"/>
              <a:buChar char="•"/>
              <a:defRPr sz="2000"/>
            </a:lvl2pPr>
            <a:lvl3pPr marL="1143000" indent="-228600" defTabSz="914400">
              <a:lnSpc>
                <a:spcPct val="120000"/>
              </a:lnSpc>
              <a:spcBef>
                <a:spcPts val="500"/>
              </a:spcBef>
              <a:buSzPct val="125000"/>
              <a:buFont typeface="Arial" panose="020B0604020202020204" pitchFamily="34" charset="0"/>
              <a:buChar char="•"/>
            </a:lvl3pPr>
            <a:lvl4pPr marL="1600200" indent="-228600" defTabSz="914400">
              <a:lnSpc>
                <a:spcPct val="120000"/>
              </a:lnSpc>
              <a:spcBef>
                <a:spcPts val="500"/>
              </a:spcBef>
              <a:buSzPct val="125000"/>
              <a:buFont typeface="Arial" panose="020B0604020202020204" pitchFamily="34" charset="0"/>
              <a:buChar char="•"/>
              <a:defRPr sz="1600"/>
            </a:lvl4pPr>
            <a:lvl5pPr marL="2057400" indent="-228600" defTabSz="914400">
              <a:lnSpc>
                <a:spcPct val="120000"/>
              </a:lnSpc>
              <a:spcBef>
                <a:spcPts val="500"/>
              </a:spcBef>
              <a:buSzPct val="125000"/>
              <a:buFont typeface="Arial" panose="020B0604020202020204" pitchFamily="34" charset="0"/>
              <a:buChar char="•"/>
              <a:defRPr sz="1600"/>
            </a:lvl5pPr>
            <a:lvl6pPr marL="2514600" indent="-228600" defTabSz="914400">
              <a:lnSpc>
                <a:spcPct val="120000"/>
              </a:lnSpc>
              <a:spcBef>
                <a:spcPts val="500"/>
              </a:spcBef>
              <a:buSzPct val="125000"/>
              <a:buFont typeface="Arial" panose="020B0604020202020204" pitchFamily="34" charset="0"/>
              <a:buChar char="•"/>
              <a:defRPr sz="1400"/>
            </a:lvl6pPr>
            <a:lvl7pPr marL="2971800" indent="-228600" defTabSz="914400">
              <a:lnSpc>
                <a:spcPct val="120000"/>
              </a:lnSpc>
              <a:spcBef>
                <a:spcPts val="500"/>
              </a:spcBef>
              <a:buSzPct val="125000"/>
              <a:buFont typeface="Arial" panose="020B0604020202020204" pitchFamily="34" charset="0"/>
              <a:buChar char="•"/>
              <a:defRPr sz="1400"/>
            </a:lvl7pPr>
            <a:lvl8pPr marL="3429000" indent="-228600" defTabSz="914400">
              <a:lnSpc>
                <a:spcPct val="120000"/>
              </a:lnSpc>
              <a:spcBef>
                <a:spcPts val="500"/>
              </a:spcBef>
              <a:buSzPct val="125000"/>
              <a:buFont typeface="Arial" panose="020B0604020202020204" pitchFamily="34" charset="0"/>
              <a:buChar char="•"/>
              <a:defRPr sz="1400"/>
            </a:lvl8pPr>
            <a:lvl9pPr marL="3886200" indent="-228600" defTabSz="914400">
              <a:lnSpc>
                <a:spcPct val="120000"/>
              </a:lnSpc>
              <a:spcBef>
                <a:spcPts val="500"/>
              </a:spcBef>
              <a:buSzPct val="125000"/>
              <a:buFont typeface="Arial" panose="020B0604020202020204" pitchFamily="34" charset="0"/>
              <a:buChar char="•"/>
              <a:defRPr sz="1400"/>
            </a:lvl9pPr>
          </a:lstStyle>
          <a:p>
            <a:pPr marL="0" indent="0">
              <a:buNone/>
            </a:pPr>
            <a:r>
              <a:rPr lang="en-US" dirty="0"/>
              <a:t>View menu is used to select windows to be displayed and change them</a:t>
            </a:r>
          </a:p>
        </p:txBody>
      </p:sp>
      <p:graphicFrame>
        <p:nvGraphicFramePr>
          <p:cNvPr id="5" name="Table 6">
            <a:extLst>
              <a:ext uri="{FF2B5EF4-FFF2-40B4-BE49-F238E27FC236}">
                <a16:creationId xmlns:a16="http://schemas.microsoft.com/office/drawing/2014/main" id="{5A369BFF-65DA-93BF-D37C-A01E337F56D8}"/>
              </a:ext>
            </a:extLst>
          </p:cNvPr>
          <p:cNvGraphicFramePr>
            <a:graphicFrameLocks noGrp="1"/>
          </p:cNvGraphicFramePr>
          <p:nvPr>
            <p:extLst>
              <p:ext uri="{D42A27DB-BD31-4B8C-83A1-F6EECF244321}">
                <p14:modId xmlns:p14="http://schemas.microsoft.com/office/powerpoint/2010/main" val="600651157"/>
              </p:ext>
            </p:extLst>
          </p:nvPr>
        </p:nvGraphicFramePr>
        <p:xfrm>
          <a:off x="651753" y="1636301"/>
          <a:ext cx="6380577" cy="4940909"/>
        </p:xfrm>
        <a:graphic>
          <a:graphicData uri="http://schemas.openxmlformats.org/drawingml/2006/table">
            <a:tbl>
              <a:tblPr firstRow="1" bandRow="1">
                <a:tableStyleId>{7DF18680-E054-41AD-8BC1-D1AEF772440D}</a:tableStyleId>
              </a:tblPr>
              <a:tblGrid>
                <a:gridCol w="2126859">
                  <a:extLst>
                    <a:ext uri="{9D8B030D-6E8A-4147-A177-3AD203B41FA5}">
                      <a16:colId xmlns:a16="http://schemas.microsoft.com/office/drawing/2014/main" val="1608574174"/>
                    </a:ext>
                  </a:extLst>
                </a:gridCol>
                <a:gridCol w="1478243">
                  <a:extLst>
                    <a:ext uri="{9D8B030D-6E8A-4147-A177-3AD203B41FA5}">
                      <a16:colId xmlns:a16="http://schemas.microsoft.com/office/drawing/2014/main" val="1976446315"/>
                    </a:ext>
                  </a:extLst>
                </a:gridCol>
                <a:gridCol w="2775475">
                  <a:extLst>
                    <a:ext uri="{9D8B030D-6E8A-4147-A177-3AD203B41FA5}">
                      <a16:colId xmlns:a16="http://schemas.microsoft.com/office/drawing/2014/main" val="1454762919"/>
                    </a:ext>
                  </a:extLst>
                </a:gridCol>
              </a:tblGrid>
              <a:tr h="231225">
                <a:tc>
                  <a:txBody>
                    <a:bodyPr/>
                    <a:lstStyle/>
                    <a:p>
                      <a:r>
                        <a:rPr lang="en-US" sz="1600" dirty="0"/>
                        <a:t>Function Selection</a:t>
                      </a:r>
                    </a:p>
                  </a:txBody>
                  <a:tcPr/>
                </a:tc>
                <a:tc>
                  <a:txBody>
                    <a:bodyPr/>
                    <a:lstStyle/>
                    <a:p>
                      <a:r>
                        <a:rPr lang="en-US" sz="1600" dirty="0"/>
                        <a:t>Use</a:t>
                      </a:r>
                    </a:p>
                  </a:txBody>
                  <a:tcPr/>
                </a:tc>
                <a:tc>
                  <a:txBody>
                    <a:bodyPr/>
                    <a:lstStyle/>
                    <a:p>
                      <a:r>
                        <a:rPr lang="en-US" sz="1600" dirty="0"/>
                        <a:t>Comment</a:t>
                      </a:r>
                    </a:p>
                  </a:txBody>
                  <a:tcPr/>
                </a:tc>
                <a:extLst>
                  <a:ext uri="{0D108BD9-81ED-4DB2-BD59-A6C34878D82A}">
                    <a16:rowId xmlns:a16="http://schemas.microsoft.com/office/drawing/2014/main" val="2802498388"/>
                  </a:ext>
                </a:extLst>
              </a:tr>
              <a:tr h="567553">
                <a:tc>
                  <a:txBody>
                    <a:bodyPr/>
                    <a:lstStyle/>
                    <a:p>
                      <a:r>
                        <a:rPr lang="en-US" sz="1600" dirty="0"/>
                        <a:t>Zoom In/Out</a:t>
                      </a:r>
                    </a:p>
                  </a:txBody>
                  <a:tcPr/>
                </a:tc>
                <a:tc>
                  <a:txBody>
                    <a:bodyPr/>
                    <a:lstStyle/>
                    <a:p>
                      <a:r>
                        <a:rPr lang="en-US" sz="1600" dirty="0"/>
                        <a:t>Zoom</a:t>
                      </a:r>
                    </a:p>
                  </a:txBody>
                  <a:tcPr/>
                </a:tc>
                <a:tc>
                  <a:txBody>
                    <a:bodyPr/>
                    <a:lstStyle/>
                    <a:p>
                      <a:r>
                        <a:rPr lang="en-US" sz="1600" dirty="0"/>
                        <a:t>Position cursor, then zoom in/out.  Also, use mouse scroll wheel</a:t>
                      </a:r>
                    </a:p>
                  </a:txBody>
                  <a:tcPr/>
                </a:tc>
                <a:extLst>
                  <a:ext uri="{0D108BD9-81ED-4DB2-BD59-A6C34878D82A}">
                    <a16:rowId xmlns:a16="http://schemas.microsoft.com/office/drawing/2014/main" val="1029600924"/>
                  </a:ext>
                </a:extLst>
              </a:tr>
              <a:tr h="399389">
                <a:tc>
                  <a:txBody>
                    <a:bodyPr/>
                    <a:lstStyle/>
                    <a:p>
                      <a:r>
                        <a:rPr lang="en-US" sz="1600" dirty="0"/>
                        <a:t>Fit in Window</a:t>
                      </a:r>
                    </a:p>
                  </a:txBody>
                  <a:tcPr/>
                </a:tc>
                <a:tc>
                  <a:txBody>
                    <a:bodyPr/>
                    <a:lstStyle/>
                    <a:p>
                      <a:r>
                        <a:rPr lang="en-US" sz="1600" dirty="0"/>
                        <a:t>Fits everything to window</a:t>
                      </a:r>
                    </a:p>
                  </a:txBody>
                  <a:tcPr/>
                </a:tc>
                <a:tc>
                  <a:txBody>
                    <a:bodyPr/>
                    <a:lstStyle/>
                    <a:p>
                      <a:r>
                        <a:rPr lang="en-US" sz="1600" dirty="0"/>
                        <a:t>Very useful</a:t>
                      </a:r>
                    </a:p>
                  </a:txBody>
                  <a:tcPr/>
                </a:tc>
                <a:extLst>
                  <a:ext uri="{0D108BD9-81ED-4DB2-BD59-A6C34878D82A}">
                    <a16:rowId xmlns:a16="http://schemas.microsoft.com/office/drawing/2014/main" val="3844093208"/>
                  </a:ext>
                </a:extLst>
              </a:tr>
              <a:tr h="399389">
                <a:tc>
                  <a:txBody>
                    <a:bodyPr/>
                    <a:lstStyle/>
                    <a:p>
                      <a:r>
                        <a:rPr lang="en-US" sz="1600" dirty="0"/>
                        <a:t>Actual Size</a:t>
                      </a:r>
                    </a:p>
                  </a:txBody>
                  <a:tcPr/>
                </a:tc>
                <a:tc>
                  <a:txBody>
                    <a:bodyPr/>
                    <a:lstStyle/>
                    <a:p>
                      <a:r>
                        <a:rPr lang="en-US" sz="1600" dirty="0"/>
                        <a:t>Shows PCB size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Printed PCB is also actual size</a:t>
                      </a:r>
                    </a:p>
                  </a:txBody>
                  <a:tcPr/>
                </a:tc>
                <a:extLst>
                  <a:ext uri="{0D108BD9-81ED-4DB2-BD59-A6C34878D82A}">
                    <a16:rowId xmlns:a16="http://schemas.microsoft.com/office/drawing/2014/main" val="3916256662"/>
                  </a:ext>
                </a:extLst>
              </a:tr>
              <a:tr h="567553">
                <a:tc>
                  <a:txBody>
                    <a:bodyPr/>
                    <a:lstStyle/>
                    <a:p>
                      <a:r>
                        <a:rPr lang="en-US" sz="1600" dirty="0"/>
                        <a:t>Align to Grid</a:t>
                      </a:r>
                    </a:p>
                  </a:txBody>
                  <a:tcPr/>
                </a:tc>
                <a:tc>
                  <a:txBody>
                    <a:bodyPr/>
                    <a:lstStyle/>
                    <a:p>
                      <a:r>
                        <a:rPr lang="en-US" sz="1600" dirty="0"/>
                        <a:t>Snap parts, connections to grid points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Use in most cases, unless very small changes are needed</a:t>
                      </a:r>
                    </a:p>
                  </a:txBody>
                  <a:tcPr/>
                </a:tc>
                <a:extLst>
                  <a:ext uri="{0D108BD9-81ED-4DB2-BD59-A6C34878D82A}">
                    <a16:rowId xmlns:a16="http://schemas.microsoft.com/office/drawing/2014/main" val="2113279640"/>
                  </a:ext>
                </a:extLst>
              </a:tr>
              <a:tr h="399389">
                <a:tc>
                  <a:txBody>
                    <a:bodyPr/>
                    <a:lstStyle/>
                    <a:p>
                      <a:r>
                        <a:rPr lang="en-US" sz="1600" dirty="0"/>
                        <a:t>Show Grid</a:t>
                      </a:r>
                    </a:p>
                  </a:txBody>
                  <a:tcPr/>
                </a:tc>
                <a:tc>
                  <a:txBody>
                    <a:bodyPr/>
                    <a:lstStyle/>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Not very useful, just snap to grid</a:t>
                      </a:r>
                    </a:p>
                  </a:txBody>
                  <a:tcPr/>
                </a:tc>
                <a:extLst>
                  <a:ext uri="{0D108BD9-81ED-4DB2-BD59-A6C34878D82A}">
                    <a16:rowId xmlns:a16="http://schemas.microsoft.com/office/drawing/2014/main" val="291975747"/>
                  </a:ext>
                </a:extLst>
              </a:tr>
              <a:tr h="735716">
                <a:tc>
                  <a:txBody>
                    <a:bodyPr/>
                    <a:lstStyle/>
                    <a:p>
                      <a:r>
                        <a:rPr lang="en-US" sz="1600" dirty="0"/>
                        <a:t>Set Grid Size</a:t>
                      </a:r>
                    </a:p>
                  </a:txBody>
                  <a:tcPr/>
                </a:tc>
                <a:tc>
                  <a:txBody>
                    <a:bodyPr/>
                    <a:lstStyle/>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0.1” common for most parts.  Use 0.05” or 0.025 for traces on dense PCB</a:t>
                      </a:r>
                    </a:p>
                  </a:txBody>
                  <a:tcPr/>
                </a:tc>
                <a:extLst>
                  <a:ext uri="{0D108BD9-81ED-4DB2-BD59-A6C34878D82A}">
                    <a16:rowId xmlns:a16="http://schemas.microsoft.com/office/drawing/2014/main" val="1249831943"/>
                  </a:ext>
                </a:extLst>
              </a:tr>
              <a:tr h="399389">
                <a:tc>
                  <a:txBody>
                    <a:bodyPr/>
                    <a:lstStyle/>
                    <a:p>
                      <a:r>
                        <a:rPr lang="en-US" sz="1600" dirty="0"/>
                        <a:t>Show xxxx</a:t>
                      </a:r>
                    </a:p>
                  </a:txBody>
                  <a:tcPr/>
                </a:tc>
                <a:tc>
                  <a:txBody>
                    <a:bodyPr/>
                    <a:lstStyle/>
                    <a:p>
                      <a:r>
                        <a:rPr lang="en-US" sz="1600" dirty="0"/>
                        <a:t>Change window view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Same as clicking on tabs</a:t>
                      </a:r>
                    </a:p>
                  </a:txBody>
                  <a:tcPr/>
                </a:tc>
                <a:extLst>
                  <a:ext uri="{0D108BD9-81ED-4DB2-BD59-A6C34878D82A}">
                    <a16:rowId xmlns:a16="http://schemas.microsoft.com/office/drawing/2014/main" val="4120975853"/>
                  </a:ext>
                </a:extLst>
              </a:tr>
            </a:tbl>
          </a:graphicData>
        </a:graphic>
      </p:graphicFrame>
      <p:pic>
        <p:nvPicPr>
          <p:cNvPr id="7" name="Picture 6">
            <a:extLst>
              <a:ext uri="{FF2B5EF4-FFF2-40B4-BE49-F238E27FC236}">
                <a16:creationId xmlns:a16="http://schemas.microsoft.com/office/drawing/2014/main" id="{F1F14E7E-9A77-9917-7763-EFB6638358BE}"/>
              </a:ext>
            </a:extLst>
          </p:cNvPr>
          <p:cNvPicPr>
            <a:picLocks noChangeAspect="1"/>
          </p:cNvPicPr>
          <p:nvPr/>
        </p:nvPicPr>
        <p:blipFill>
          <a:blip r:embed="rId3"/>
          <a:stretch>
            <a:fillRect/>
          </a:stretch>
        </p:blipFill>
        <p:spPr>
          <a:xfrm>
            <a:off x="8520057" y="118336"/>
            <a:ext cx="3531892" cy="64588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Rounded Corners 2">
            <a:extLst>
              <a:ext uri="{FF2B5EF4-FFF2-40B4-BE49-F238E27FC236}">
                <a16:creationId xmlns:a16="http://schemas.microsoft.com/office/drawing/2014/main" id="{089483F6-CF14-FB0F-1F87-AE87FA6B6F25}"/>
              </a:ext>
            </a:extLst>
          </p:cNvPr>
          <p:cNvSpPr/>
          <p:nvPr/>
        </p:nvSpPr>
        <p:spPr>
          <a:xfrm>
            <a:off x="8520058" y="457638"/>
            <a:ext cx="3531892" cy="2144048"/>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47744A3-4655-580F-01E2-F774CB5E72FE}"/>
              </a:ext>
            </a:extLst>
          </p:cNvPr>
          <p:cNvSpPr txBox="1"/>
          <p:nvPr/>
        </p:nvSpPr>
        <p:spPr>
          <a:xfrm>
            <a:off x="6216593" y="4268886"/>
            <a:ext cx="5835356" cy="230832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en-US" sz="1800" dirty="0"/>
              <a:t>Best Practices:</a:t>
            </a:r>
          </a:p>
          <a:p>
            <a:pPr marL="342900" indent="-342900">
              <a:buFont typeface="+mj-lt"/>
              <a:buAutoNum type="arabicPeriod"/>
            </a:pPr>
            <a:r>
              <a:rPr lang="en-US" sz="1800" dirty="0"/>
              <a:t>Use mouse with scroll wheel for fast zoom in/out</a:t>
            </a:r>
          </a:p>
          <a:p>
            <a:pPr marL="342900" indent="-342900">
              <a:buFont typeface="+mj-lt"/>
              <a:buAutoNum type="arabicPeriod"/>
            </a:pPr>
            <a:r>
              <a:rPr lang="en-US" dirty="0"/>
              <a:t>Zoom in/out occurs at cursor is location</a:t>
            </a:r>
            <a:endParaRPr lang="en-US" sz="1800" dirty="0"/>
          </a:p>
          <a:p>
            <a:pPr marL="342900" indent="-342900">
              <a:buFont typeface="+mj-lt"/>
              <a:buAutoNum type="arabicPeriod"/>
            </a:pPr>
            <a:r>
              <a:rPr lang="en-US" sz="1800" dirty="0"/>
              <a:t>Use Ctrl+0 (zero) to fit design to screen</a:t>
            </a:r>
          </a:p>
          <a:p>
            <a:pPr marL="342900" indent="-342900">
              <a:buFont typeface="+mj-lt"/>
              <a:buAutoNum type="arabicPeriod"/>
            </a:pPr>
            <a:r>
              <a:rPr lang="en-US" dirty="0"/>
              <a:t>Set grid size to be  0.1” to begin with, then modify to 0.05” or 0.025” for complex PCB designs</a:t>
            </a:r>
          </a:p>
          <a:p>
            <a:pPr marL="342900" indent="-342900">
              <a:buFont typeface="+mj-lt"/>
              <a:buAutoNum type="arabicPeriod"/>
            </a:pPr>
            <a:r>
              <a:rPr lang="en-US" dirty="0"/>
              <a:t>Typically don’t hide layers</a:t>
            </a:r>
            <a:endParaRPr lang="en-US" sz="1800" dirty="0"/>
          </a:p>
          <a:p>
            <a:endParaRPr lang="en-US" dirty="0"/>
          </a:p>
        </p:txBody>
      </p:sp>
      <p:sp>
        <p:nvSpPr>
          <p:cNvPr id="12" name="Slide Number Placeholder 11">
            <a:extLst>
              <a:ext uri="{FF2B5EF4-FFF2-40B4-BE49-F238E27FC236}">
                <a16:creationId xmlns:a16="http://schemas.microsoft.com/office/drawing/2014/main" id="{46C1A2CD-DCF5-B75E-4E00-C4037F746B86}"/>
              </a:ext>
            </a:extLst>
          </p:cNvPr>
          <p:cNvSpPr>
            <a:spLocks noGrp="1"/>
          </p:cNvSpPr>
          <p:nvPr>
            <p:ph type="sldNum" sz="quarter" idx="4"/>
          </p:nvPr>
        </p:nvSpPr>
        <p:spPr/>
        <p:txBody>
          <a:bodyPr/>
          <a:lstStyle/>
          <a:p>
            <a:fld id="{03F4EA62-992E-4EB1-BA44-D49665C77250}" type="slidenum">
              <a:rPr lang="en-US" smtClean="0"/>
              <a:pPr/>
              <a:t>16</a:t>
            </a:fld>
            <a:endParaRPr lang="en-US" dirty="0"/>
          </a:p>
        </p:txBody>
      </p:sp>
      <p:sp>
        <p:nvSpPr>
          <p:cNvPr id="13" name="Footer Placeholder 12">
            <a:extLst>
              <a:ext uri="{FF2B5EF4-FFF2-40B4-BE49-F238E27FC236}">
                <a16:creationId xmlns:a16="http://schemas.microsoft.com/office/drawing/2014/main" id="{EC7E9C10-BAAE-A13E-FF4D-E61B0743D518}"/>
              </a:ext>
            </a:extLst>
          </p:cNvPr>
          <p:cNvSpPr>
            <a:spLocks noGrp="1"/>
          </p:cNvSpPr>
          <p:nvPr>
            <p:ph type="ftr" sz="quarter" idx="3"/>
          </p:nvPr>
        </p:nvSpPr>
        <p:spPr/>
        <p:txBody>
          <a:bodyPr/>
          <a:lstStyle/>
          <a:p>
            <a:r>
              <a:rPr lang="en-US" dirty="0"/>
              <a:t>NMRA Surfliner Convention</a:t>
            </a:r>
          </a:p>
        </p:txBody>
      </p:sp>
      <p:sp>
        <p:nvSpPr>
          <p:cNvPr id="14" name="Date Placeholder 13">
            <a:extLst>
              <a:ext uri="{FF2B5EF4-FFF2-40B4-BE49-F238E27FC236}">
                <a16:creationId xmlns:a16="http://schemas.microsoft.com/office/drawing/2014/main" id="{A54F4049-534A-A90F-F431-75F1361C49B2}"/>
              </a:ext>
            </a:extLst>
          </p:cNvPr>
          <p:cNvSpPr>
            <a:spLocks noGrp="1"/>
          </p:cNvSpPr>
          <p:nvPr>
            <p:ph type="dt" sz="half" idx="2"/>
          </p:nvPr>
        </p:nvSpPr>
        <p:spPr/>
        <p:txBody>
          <a:bodyPr/>
          <a:lstStyle/>
          <a:p>
            <a:fld id="{17A036B5-F97B-4A54-931E-16AE8C99FAD6}" type="datetime1">
              <a:rPr lang="en-US" smtClean="0"/>
              <a:t>8/6/2024</a:t>
            </a:fld>
            <a:endParaRPr lang="en-US" dirty="0"/>
          </a:p>
        </p:txBody>
      </p:sp>
      <p:pic>
        <p:nvPicPr>
          <p:cNvPr id="16" name="Picture 15">
            <a:extLst>
              <a:ext uri="{FF2B5EF4-FFF2-40B4-BE49-F238E27FC236}">
                <a16:creationId xmlns:a16="http://schemas.microsoft.com/office/drawing/2014/main" id="{9653B331-2716-7B16-B838-FD1C44414DD3}"/>
              </a:ext>
            </a:extLst>
          </p:cNvPr>
          <p:cNvPicPr>
            <a:picLocks noChangeAspect="1"/>
          </p:cNvPicPr>
          <p:nvPr/>
        </p:nvPicPr>
        <p:blipFill>
          <a:blip r:embed="rId4"/>
          <a:stretch>
            <a:fillRect/>
          </a:stretch>
        </p:blipFill>
        <p:spPr>
          <a:xfrm>
            <a:off x="7218560" y="2497843"/>
            <a:ext cx="3625358" cy="1608912"/>
          </a:xfrm>
          <a:prstGeom prst="rect">
            <a:avLst/>
          </a:prstGeom>
        </p:spPr>
      </p:pic>
      <p:pic>
        <p:nvPicPr>
          <p:cNvPr id="18" name="Picture 17">
            <a:extLst>
              <a:ext uri="{FF2B5EF4-FFF2-40B4-BE49-F238E27FC236}">
                <a16:creationId xmlns:a16="http://schemas.microsoft.com/office/drawing/2014/main" id="{0034F95F-D6B5-F33D-74CA-F34CD67BEC74}"/>
              </a:ext>
            </a:extLst>
          </p:cNvPr>
          <p:cNvPicPr>
            <a:picLocks noChangeAspect="1"/>
          </p:cNvPicPr>
          <p:nvPr/>
        </p:nvPicPr>
        <p:blipFill>
          <a:blip r:embed="rId5"/>
          <a:stretch>
            <a:fillRect/>
          </a:stretch>
        </p:blipFill>
        <p:spPr>
          <a:xfrm rot="1095267">
            <a:off x="8988471" y="3280458"/>
            <a:ext cx="341485" cy="288340"/>
          </a:xfrm>
          <a:prstGeom prst="rect">
            <a:avLst/>
          </a:prstGeom>
        </p:spPr>
      </p:pic>
    </p:spTree>
    <p:extLst>
      <p:ext uri="{BB962C8B-B14F-4D97-AF65-F5344CB8AC3E}">
        <p14:creationId xmlns:p14="http://schemas.microsoft.com/office/powerpoint/2010/main" val="323184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5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500"/>
                                        <p:tgtEl>
                                          <p:spTgt spid="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fade">
                                      <p:cBhvr>
                                        <p:cTn id="38" dur="500"/>
                                        <p:tgtEl>
                                          <p:spTgt spid="6">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animEffect transition="in" filter="fade">
                                      <p:cBhvr>
                                        <p:cTn id="49" dur="500"/>
                                        <p:tgtEl>
                                          <p:spTgt spid="6">
                                            <p:txEl>
                                              <p:pRg st="5" end="5"/>
                                            </p:txEl>
                                          </p:spTgt>
                                        </p:tgtEl>
                                      </p:cBhvr>
                                    </p:animEffect>
                                  </p:childTnLst>
                                </p:cTn>
                              </p:par>
                              <p:par>
                                <p:cTn id="50" presetID="10" presetClass="exit" presetSubtype="0" fill="hold" nodeType="with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864F1-AB27-195A-7C1A-E867DD8611F7}"/>
              </a:ext>
            </a:extLst>
          </p:cNvPr>
          <p:cNvSpPr>
            <a:spLocks noGrp="1"/>
          </p:cNvSpPr>
          <p:nvPr>
            <p:ph type="title"/>
          </p:nvPr>
        </p:nvSpPr>
        <p:spPr>
          <a:xfrm>
            <a:off x="661480" y="0"/>
            <a:ext cx="10182437" cy="1147863"/>
          </a:xfrm>
        </p:spPr>
        <p:txBody>
          <a:bodyPr/>
          <a:lstStyle/>
          <a:p>
            <a:r>
              <a:rPr lang="en-US" dirty="0"/>
              <a:t>Fritzing</a:t>
            </a:r>
            <a:br>
              <a:rPr lang="en-US" dirty="0"/>
            </a:br>
            <a:r>
              <a:rPr lang="en-US" sz="2400" dirty="0"/>
              <a:t>Routing MENU</a:t>
            </a:r>
            <a:endParaRPr lang="en-US" dirty="0"/>
          </a:p>
        </p:txBody>
      </p:sp>
      <p:sp>
        <p:nvSpPr>
          <p:cNvPr id="8" name="TextBox 7">
            <a:extLst>
              <a:ext uri="{FF2B5EF4-FFF2-40B4-BE49-F238E27FC236}">
                <a16:creationId xmlns:a16="http://schemas.microsoft.com/office/drawing/2014/main" id="{BAE750BE-06B2-40FC-ADE2-EACA3D459D27}"/>
              </a:ext>
            </a:extLst>
          </p:cNvPr>
          <p:cNvSpPr txBox="1"/>
          <p:nvPr/>
        </p:nvSpPr>
        <p:spPr>
          <a:xfrm>
            <a:off x="661480" y="1238976"/>
            <a:ext cx="8762213" cy="400110"/>
          </a:xfrm>
          <a:prstGeom prst="rect">
            <a:avLst/>
          </a:prstGeom>
        </p:spPr>
        <p:txBody>
          <a:bodyPr vert="horz" lIns="91440" tIns="45720" rIns="91440" bIns="45720" rtlCol="0">
            <a:normAutofit fontScale="85000" lnSpcReduction="20000"/>
          </a:bodyPr>
          <a:lstStyle>
            <a:lvl1pPr marL="228600" indent="-228600" defTabSz="914400">
              <a:lnSpc>
                <a:spcPct val="120000"/>
              </a:lnSpc>
              <a:spcBef>
                <a:spcPts val="1000"/>
              </a:spcBef>
              <a:buSzPct val="125000"/>
              <a:buFont typeface="Arial" panose="020B0604020202020204" pitchFamily="34" charset="0"/>
              <a:buChar char="•"/>
              <a:defRPr sz="2400"/>
            </a:lvl1pPr>
            <a:lvl2pPr marL="685800" indent="-228600" defTabSz="914400">
              <a:lnSpc>
                <a:spcPct val="120000"/>
              </a:lnSpc>
              <a:spcBef>
                <a:spcPts val="500"/>
              </a:spcBef>
              <a:buSzPct val="125000"/>
              <a:buFont typeface="Arial" panose="020B0604020202020204" pitchFamily="34" charset="0"/>
              <a:buChar char="•"/>
              <a:defRPr sz="2000"/>
            </a:lvl2pPr>
            <a:lvl3pPr marL="1143000" indent="-228600" defTabSz="914400">
              <a:lnSpc>
                <a:spcPct val="120000"/>
              </a:lnSpc>
              <a:spcBef>
                <a:spcPts val="500"/>
              </a:spcBef>
              <a:buSzPct val="125000"/>
              <a:buFont typeface="Arial" panose="020B0604020202020204" pitchFamily="34" charset="0"/>
              <a:buChar char="•"/>
            </a:lvl3pPr>
            <a:lvl4pPr marL="1600200" indent="-228600" defTabSz="914400">
              <a:lnSpc>
                <a:spcPct val="120000"/>
              </a:lnSpc>
              <a:spcBef>
                <a:spcPts val="500"/>
              </a:spcBef>
              <a:buSzPct val="125000"/>
              <a:buFont typeface="Arial" panose="020B0604020202020204" pitchFamily="34" charset="0"/>
              <a:buChar char="•"/>
              <a:defRPr sz="1600"/>
            </a:lvl4pPr>
            <a:lvl5pPr marL="2057400" indent="-228600" defTabSz="914400">
              <a:lnSpc>
                <a:spcPct val="120000"/>
              </a:lnSpc>
              <a:spcBef>
                <a:spcPts val="500"/>
              </a:spcBef>
              <a:buSzPct val="125000"/>
              <a:buFont typeface="Arial" panose="020B0604020202020204" pitchFamily="34" charset="0"/>
              <a:buChar char="•"/>
              <a:defRPr sz="1600"/>
            </a:lvl5pPr>
            <a:lvl6pPr marL="2514600" indent="-228600" defTabSz="914400">
              <a:lnSpc>
                <a:spcPct val="120000"/>
              </a:lnSpc>
              <a:spcBef>
                <a:spcPts val="500"/>
              </a:spcBef>
              <a:buSzPct val="125000"/>
              <a:buFont typeface="Arial" panose="020B0604020202020204" pitchFamily="34" charset="0"/>
              <a:buChar char="•"/>
              <a:defRPr sz="1400"/>
            </a:lvl6pPr>
            <a:lvl7pPr marL="2971800" indent="-228600" defTabSz="914400">
              <a:lnSpc>
                <a:spcPct val="120000"/>
              </a:lnSpc>
              <a:spcBef>
                <a:spcPts val="500"/>
              </a:spcBef>
              <a:buSzPct val="125000"/>
              <a:buFont typeface="Arial" panose="020B0604020202020204" pitchFamily="34" charset="0"/>
              <a:buChar char="•"/>
              <a:defRPr sz="1400"/>
            </a:lvl7pPr>
            <a:lvl8pPr marL="3429000" indent="-228600" defTabSz="914400">
              <a:lnSpc>
                <a:spcPct val="120000"/>
              </a:lnSpc>
              <a:spcBef>
                <a:spcPts val="500"/>
              </a:spcBef>
              <a:buSzPct val="125000"/>
              <a:buFont typeface="Arial" panose="020B0604020202020204" pitchFamily="34" charset="0"/>
              <a:buChar char="•"/>
              <a:defRPr sz="1400"/>
            </a:lvl8pPr>
            <a:lvl9pPr marL="3886200" indent="-228600" defTabSz="914400">
              <a:lnSpc>
                <a:spcPct val="120000"/>
              </a:lnSpc>
              <a:spcBef>
                <a:spcPts val="500"/>
              </a:spcBef>
              <a:buSzPct val="125000"/>
              <a:buFont typeface="Arial" panose="020B0604020202020204" pitchFamily="34" charset="0"/>
              <a:buChar char="•"/>
              <a:defRPr sz="1400"/>
            </a:lvl9pPr>
          </a:lstStyle>
          <a:p>
            <a:pPr marL="0" indent="0">
              <a:buNone/>
            </a:pPr>
            <a:r>
              <a:rPr lang="en-US" dirty="0"/>
              <a:t>Routing menu is used for working with wires</a:t>
            </a:r>
          </a:p>
        </p:txBody>
      </p:sp>
      <p:graphicFrame>
        <p:nvGraphicFramePr>
          <p:cNvPr id="5" name="Table 6">
            <a:extLst>
              <a:ext uri="{FF2B5EF4-FFF2-40B4-BE49-F238E27FC236}">
                <a16:creationId xmlns:a16="http://schemas.microsoft.com/office/drawing/2014/main" id="{5A369BFF-65DA-93BF-D37C-A01E337F56D8}"/>
              </a:ext>
            </a:extLst>
          </p:cNvPr>
          <p:cNvGraphicFramePr>
            <a:graphicFrameLocks noGrp="1"/>
          </p:cNvGraphicFramePr>
          <p:nvPr>
            <p:extLst>
              <p:ext uri="{D42A27DB-BD31-4B8C-83A1-F6EECF244321}">
                <p14:modId xmlns:p14="http://schemas.microsoft.com/office/powerpoint/2010/main" val="606126890"/>
              </p:ext>
            </p:extLst>
          </p:nvPr>
        </p:nvGraphicFramePr>
        <p:xfrm>
          <a:off x="661480" y="1775490"/>
          <a:ext cx="7535316" cy="4835115"/>
        </p:xfrm>
        <a:graphic>
          <a:graphicData uri="http://schemas.openxmlformats.org/drawingml/2006/table">
            <a:tbl>
              <a:tblPr firstRow="1" bandRow="1">
                <a:tableStyleId>{7DF18680-E054-41AD-8BC1-D1AEF772440D}</a:tableStyleId>
              </a:tblPr>
              <a:tblGrid>
                <a:gridCol w="2511772">
                  <a:extLst>
                    <a:ext uri="{9D8B030D-6E8A-4147-A177-3AD203B41FA5}">
                      <a16:colId xmlns:a16="http://schemas.microsoft.com/office/drawing/2014/main" val="1608574174"/>
                    </a:ext>
                  </a:extLst>
                </a:gridCol>
                <a:gridCol w="2511772">
                  <a:extLst>
                    <a:ext uri="{9D8B030D-6E8A-4147-A177-3AD203B41FA5}">
                      <a16:colId xmlns:a16="http://schemas.microsoft.com/office/drawing/2014/main" val="1976446315"/>
                    </a:ext>
                  </a:extLst>
                </a:gridCol>
                <a:gridCol w="2511772">
                  <a:extLst>
                    <a:ext uri="{9D8B030D-6E8A-4147-A177-3AD203B41FA5}">
                      <a16:colId xmlns:a16="http://schemas.microsoft.com/office/drawing/2014/main" val="1454762919"/>
                    </a:ext>
                  </a:extLst>
                </a:gridCol>
              </a:tblGrid>
              <a:tr h="284840">
                <a:tc>
                  <a:txBody>
                    <a:bodyPr/>
                    <a:lstStyle/>
                    <a:p>
                      <a:r>
                        <a:rPr lang="en-US" sz="1600" dirty="0"/>
                        <a:t>Function Selection</a:t>
                      </a:r>
                    </a:p>
                  </a:txBody>
                  <a:tcPr/>
                </a:tc>
                <a:tc>
                  <a:txBody>
                    <a:bodyPr/>
                    <a:lstStyle/>
                    <a:p>
                      <a:r>
                        <a:rPr lang="en-US" sz="1600" dirty="0"/>
                        <a:t>Use</a:t>
                      </a:r>
                    </a:p>
                  </a:txBody>
                  <a:tcPr/>
                </a:tc>
                <a:tc>
                  <a:txBody>
                    <a:bodyPr/>
                    <a:lstStyle/>
                    <a:p>
                      <a:r>
                        <a:rPr lang="en-US" sz="1600" dirty="0"/>
                        <a:t>Comment</a:t>
                      </a:r>
                    </a:p>
                  </a:txBody>
                  <a:tcPr/>
                </a:tc>
                <a:extLst>
                  <a:ext uri="{0D108BD9-81ED-4DB2-BD59-A6C34878D82A}">
                    <a16:rowId xmlns:a16="http://schemas.microsoft.com/office/drawing/2014/main" val="2802498388"/>
                  </a:ext>
                </a:extLst>
              </a:tr>
              <a:tr h="491997">
                <a:tc>
                  <a:txBody>
                    <a:bodyPr/>
                    <a:lstStyle/>
                    <a:p>
                      <a:r>
                        <a:rPr lang="en-US" sz="1600" dirty="0"/>
                        <a:t>Autoroute</a:t>
                      </a:r>
                    </a:p>
                  </a:txBody>
                  <a:tcPr/>
                </a:tc>
                <a:tc>
                  <a:txBody>
                    <a:bodyPr/>
                    <a:lstStyle/>
                    <a:p>
                      <a:r>
                        <a:rPr lang="en-US" sz="1600" dirty="0"/>
                        <a:t>Routes (creates) wires from Ratsnest lines</a:t>
                      </a:r>
                    </a:p>
                  </a:txBody>
                  <a:tcPr/>
                </a:tc>
                <a:tc>
                  <a:txBody>
                    <a:bodyPr/>
                    <a:lstStyle/>
                    <a:p>
                      <a:r>
                        <a:rPr lang="en-US" sz="1600" dirty="0"/>
                        <a:t>Useful to initially create a wire(s) after placing parts</a:t>
                      </a:r>
                    </a:p>
                  </a:txBody>
                  <a:tcPr/>
                </a:tc>
                <a:extLst>
                  <a:ext uri="{0D108BD9-81ED-4DB2-BD59-A6C34878D82A}">
                    <a16:rowId xmlns:a16="http://schemas.microsoft.com/office/drawing/2014/main" val="1029600924"/>
                  </a:ext>
                </a:extLst>
              </a:tr>
              <a:tr h="312196">
                <a:tc>
                  <a:txBody>
                    <a:bodyPr/>
                    <a:lstStyle/>
                    <a:p>
                      <a:r>
                        <a:rPr lang="en-US" sz="1600" dirty="0"/>
                        <a:t>Design Rules Check (DRC)</a:t>
                      </a:r>
                    </a:p>
                  </a:txBody>
                  <a:tcPr/>
                </a:tc>
                <a:tc>
                  <a:txBody>
                    <a:bodyPr/>
                    <a:lstStyle/>
                    <a:p>
                      <a:r>
                        <a:rPr lang="en-US" sz="1600" dirty="0"/>
                        <a:t>Use to valid PCB design</a:t>
                      </a:r>
                    </a:p>
                  </a:txBody>
                  <a:tcPr/>
                </a:tc>
                <a:tc>
                  <a:txBody>
                    <a:bodyPr/>
                    <a:lstStyle/>
                    <a:p>
                      <a:r>
                        <a:rPr lang="en-US" sz="1600" dirty="0"/>
                        <a:t>Required before fabrication</a:t>
                      </a:r>
                    </a:p>
                  </a:txBody>
                  <a:tcPr/>
                </a:tc>
                <a:extLst>
                  <a:ext uri="{0D108BD9-81ED-4DB2-BD59-A6C34878D82A}">
                    <a16:rowId xmlns:a16="http://schemas.microsoft.com/office/drawing/2014/main" val="3844093208"/>
                  </a:ext>
                </a:extLst>
              </a:tr>
              <a:tr h="445995">
                <a:tc>
                  <a:txBody>
                    <a:bodyPr/>
                    <a:lstStyle/>
                    <a:p>
                      <a:r>
                        <a:rPr lang="en-US" sz="1600" dirty="0"/>
                        <a:t>Autorouter/DRC settings</a:t>
                      </a:r>
                    </a:p>
                  </a:txBody>
                  <a:tcPr/>
                </a:tc>
                <a:tc>
                  <a:txBody>
                    <a:bodyPr/>
                    <a:lstStyle/>
                    <a:p>
                      <a:r>
                        <a:rPr lang="en-US" sz="1600" dirty="0"/>
                        <a:t>Set to Professional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3916256662"/>
                  </a:ext>
                </a:extLst>
              </a:tr>
              <a:tr h="312196">
                <a:tc>
                  <a:txBody>
                    <a:bodyPr/>
                    <a:lstStyle/>
                    <a:p>
                      <a:r>
                        <a:rPr lang="en-US" sz="1600" dirty="0"/>
                        <a:t>Fritzing Fab Quote</a:t>
                      </a:r>
                    </a:p>
                  </a:txBody>
                  <a:tcPr/>
                </a:tc>
                <a:tc>
                  <a:txBody>
                    <a:bodyPr/>
                    <a:lstStyle/>
                    <a:p>
                      <a:r>
                        <a:rPr lang="en-US" sz="1600" dirty="0"/>
                        <a:t>Getting fabrication quote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Not used</a:t>
                      </a:r>
                    </a:p>
                  </a:txBody>
                  <a:tcPr/>
                </a:tc>
                <a:extLst>
                  <a:ext uri="{0D108BD9-81ED-4DB2-BD59-A6C34878D82A}">
                    <a16:rowId xmlns:a16="http://schemas.microsoft.com/office/drawing/2014/main" val="2113279640"/>
                  </a:ext>
                </a:extLst>
              </a:tr>
              <a:tr h="699154">
                <a:tc>
                  <a:txBody>
                    <a:bodyPr/>
                    <a:lstStyle/>
                    <a:p>
                      <a:r>
                        <a:rPr lang="en-US" sz="1600" dirty="0"/>
                        <a:t>Ground Fill</a:t>
                      </a:r>
                    </a:p>
                  </a:txBody>
                  <a:tcPr/>
                </a:tc>
                <a:tc>
                  <a:txBody>
                    <a:bodyPr/>
                    <a:lstStyle/>
                    <a:p>
                      <a:r>
                        <a:rPr lang="en-US" sz="1600" dirty="0"/>
                        <a:t>Create ground copper plane to all GND connections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Not used, difficult to verify if connections are made</a:t>
                      </a:r>
                    </a:p>
                  </a:txBody>
                  <a:tcPr/>
                </a:tc>
                <a:extLst>
                  <a:ext uri="{0D108BD9-81ED-4DB2-BD59-A6C34878D82A}">
                    <a16:rowId xmlns:a16="http://schemas.microsoft.com/office/drawing/2014/main" val="1249831943"/>
                  </a:ext>
                </a:extLst>
              </a:tr>
              <a:tr h="491997">
                <a:tc>
                  <a:txBody>
                    <a:bodyPr/>
                    <a:lstStyle/>
                    <a:p>
                      <a:r>
                        <a:rPr lang="en-US" sz="1600" dirty="0"/>
                        <a:t>View from Below / Top</a:t>
                      </a:r>
                    </a:p>
                  </a:txBody>
                  <a:tcPr/>
                </a:tc>
                <a:tc>
                  <a:txBody>
                    <a:bodyPr/>
                    <a:lstStyle/>
                    <a:p>
                      <a:r>
                        <a:rPr lang="en-US" sz="1600" dirty="0"/>
                        <a:t>Change user view to top or bottom of PCB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Use to work with top / bottom of PCB</a:t>
                      </a:r>
                    </a:p>
                  </a:txBody>
                  <a:tcPr/>
                </a:tc>
                <a:extLst>
                  <a:ext uri="{0D108BD9-81ED-4DB2-BD59-A6C34878D82A}">
                    <a16:rowId xmlns:a16="http://schemas.microsoft.com/office/drawing/2014/main" val="4120975853"/>
                  </a:ext>
                </a:extLst>
              </a:tr>
              <a:tr h="699154">
                <a:tc>
                  <a:txBody>
                    <a:bodyPr/>
                    <a:lstStyle/>
                    <a:p>
                      <a:r>
                        <a:rPr lang="en-US" sz="1600" dirty="0"/>
                        <a:t>Set ‘xxx layer’ clickable</a:t>
                      </a:r>
                    </a:p>
                  </a:txBody>
                  <a:tcPr/>
                </a:tc>
                <a:tc>
                  <a:txBody>
                    <a:bodyPr/>
                    <a:lstStyle/>
                    <a:p>
                      <a:r>
                        <a:rPr lang="en-US" sz="1600" dirty="0"/>
                        <a:t>Affects which layer you can click 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Typically set to ‘both’, change if having problems selecting connections</a:t>
                      </a:r>
                    </a:p>
                  </a:txBody>
                  <a:tcPr/>
                </a:tc>
                <a:extLst>
                  <a:ext uri="{0D108BD9-81ED-4DB2-BD59-A6C34878D82A}">
                    <a16:rowId xmlns:a16="http://schemas.microsoft.com/office/drawing/2014/main" val="583755174"/>
                  </a:ext>
                </a:extLst>
              </a:tr>
              <a:tr h="491997">
                <a:tc>
                  <a:txBody>
                    <a:bodyPr/>
                    <a:lstStyle/>
                    <a:p>
                      <a:r>
                        <a:rPr lang="en-US" sz="1600" dirty="0"/>
                        <a:t>Select All Traces</a:t>
                      </a:r>
                    </a:p>
                  </a:txBody>
                  <a:tcPr/>
                </a:tc>
                <a:tc>
                  <a:txBody>
                    <a:bodyPr/>
                    <a:lstStyle/>
                    <a:p>
                      <a:r>
                        <a:rPr lang="en-US" sz="1600" dirty="0"/>
                        <a:t>Selects all PCB traces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Use to change all trace widths</a:t>
                      </a:r>
                    </a:p>
                  </a:txBody>
                  <a:tcPr/>
                </a:tc>
                <a:extLst>
                  <a:ext uri="{0D108BD9-81ED-4DB2-BD59-A6C34878D82A}">
                    <a16:rowId xmlns:a16="http://schemas.microsoft.com/office/drawing/2014/main" val="2054414125"/>
                  </a:ext>
                </a:extLst>
              </a:tr>
            </a:tbl>
          </a:graphicData>
        </a:graphic>
      </p:graphicFrame>
      <p:pic>
        <p:nvPicPr>
          <p:cNvPr id="3" name="Picture 2">
            <a:extLst>
              <a:ext uri="{FF2B5EF4-FFF2-40B4-BE49-F238E27FC236}">
                <a16:creationId xmlns:a16="http://schemas.microsoft.com/office/drawing/2014/main" id="{346D7B52-03BB-CD32-A066-E9D7B4EB6A35}"/>
              </a:ext>
            </a:extLst>
          </p:cNvPr>
          <p:cNvPicPr>
            <a:picLocks noChangeAspect="1"/>
          </p:cNvPicPr>
          <p:nvPr/>
        </p:nvPicPr>
        <p:blipFill>
          <a:blip r:embed="rId3"/>
          <a:stretch>
            <a:fillRect/>
          </a:stretch>
        </p:blipFill>
        <p:spPr>
          <a:xfrm>
            <a:off x="8406579" y="1147863"/>
            <a:ext cx="3666885" cy="42295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Rounded Corners 5">
            <a:extLst>
              <a:ext uri="{FF2B5EF4-FFF2-40B4-BE49-F238E27FC236}">
                <a16:creationId xmlns:a16="http://schemas.microsoft.com/office/drawing/2014/main" id="{2D4CFB59-7934-E393-C43C-28C27EC9207B}"/>
              </a:ext>
            </a:extLst>
          </p:cNvPr>
          <p:cNvSpPr/>
          <p:nvPr/>
        </p:nvSpPr>
        <p:spPr>
          <a:xfrm>
            <a:off x="8347901" y="1439031"/>
            <a:ext cx="3666885" cy="3094594"/>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D6B2511-C8D6-1111-7697-8D1FB96D9A58}"/>
              </a:ext>
            </a:extLst>
          </p:cNvPr>
          <p:cNvSpPr txBox="1"/>
          <p:nvPr/>
        </p:nvSpPr>
        <p:spPr>
          <a:xfrm>
            <a:off x="6096000" y="4366103"/>
            <a:ext cx="5835356" cy="230832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en-US" sz="1800" dirty="0"/>
              <a:t>Best Practices:</a:t>
            </a:r>
          </a:p>
          <a:p>
            <a:pPr marL="342900" indent="-342900">
              <a:buFont typeface="+mj-lt"/>
              <a:buAutoNum type="arabicPeriod"/>
            </a:pPr>
            <a:r>
              <a:rPr lang="en-US" dirty="0"/>
              <a:t>In  PCB view, use icons at bottom to Rotate, set Top/Bottom view and  layers to view</a:t>
            </a:r>
          </a:p>
          <a:p>
            <a:pPr marL="342900" indent="-342900">
              <a:buFont typeface="+mj-lt"/>
              <a:buAutoNum type="arabicPeriod"/>
            </a:pPr>
            <a:r>
              <a:rPr lang="en-US" sz="1800" dirty="0"/>
              <a:t>Learn Ctrl+Shift+D for running DRC</a:t>
            </a:r>
          </a:p>
          <a:p>
            <a:pPr marL="342900" indent="-342900">
              <a:buFont typeface="+mj-lt"/>
              <a:buAutoNum type="arabicPeriod"/>
            </a:pPr>
            <a:r>
              <a:rPr lang="en-US" dirty="0"/>
              <a:t>To ease selecting a wire, make only one layer clickable</a:t>
            </a:r>
          </a:p>
          <a:p>
            <a:pPr marL="342900" indent="-342900">
              <a:buFont typeface="+mj-lt"/>
              <a:buAutoNum type="arabicPeriod"/>
            </a:pPr>
            <a:r>
              <a:rPr lang="en-US" dirty="0"/>
              <a:t>Use Select All Traces to change all wires to the same width  (new wires always default to 24mil width)</a:t>
            </a:r>
          </a:p>
          <a:p>
            <a:pPr marL="342900" indent="-342900">
              <a:buFont typeface="+mj-lt"/>
              <a:buAutoNum type="arabicPeriod"/>
            </a:pPr>
            <a:r>
              <a:rPr lang="en-US" sz="1800" dirty="0"/>
              <a:t>Use 8 mil width to run between 0.1” spaced holes</a:t>
            </a:r>
          </a:p>
        </p:txBody>
      </p:sp>
      <p:sp>
        <p:nvSpPr>
          <p:cNvPr id="12" name="Slide Number Placeholder 11">
            <a:extLst>
              <a:ext uri="{FF2B5EF4-FFF2-40B4-BE49-F238E27FC236}">
                <a16:creationId xmlns:a16="http://schemas.microsoft.com/office/drawing/2014/main" id="{54373C60-A806-9616-D76A-CF991A30ABDC}"/>
              </a:ext>
            </a:extLst>
          </p:cNvPr>
          <p:cNvSpPr>
            <a:spLocks noGrp="1"/>
          </p:cNvSpPr>
          <p:nvPr>
            <p:ph type="sldNum" sz="quarter" idx="4"/>
          </p:nvPr>
        </p:nvSpPr>
        <p:spPr/>
        <p:txBody>
          <a:bodyPr/>
          <a:lstStyle/>
          <a:p>
            <a:fld id="{03F4EA62-992E-4EB1-BA44-D49665C77250}" type="slidenum">
              <a:rPr lang="en-US" smtClean="0"/>
              <a:pPr/>
              <a:t>17</a:t>
            </a:fld>
            <a:endParaRPr lang="en-US" dirty="0"/>
          </a:p>
        </p:txBody>
      </p:sp>
      <p:sp>
        <p:nvSpPr>
          <p:cNvPr id="13" name="Footer Placeholder 12">
            <a:extLst>
              <a:ext uri="{FF2B5EF4-FFF2-40B4-BE49-F238E27FC236}">
                <a16:creationId xmlns:a16="http://schemas.microsoft.com/office/drawing/2014/main" id="{E96457AB-4CB3-109E-BD32-DFE1402F6D6C}"/>
              </a:ext>
            </a:extLst>
          </p:cNvPr>
          <p:cNvSpPr>
            <a:spLocks noGrp="1"/>
          </p:cNvSpPr>
          <p:nvPr>
            <p:ph type="ftr" sz="quarter" idx="3"/>
          </p:nvPr>
        </p:nvSpPr>
        <p:spPr/>
        <p:txBody>
          <a:bodyPr/>
          <a:lstStyle/>
          <a:p>
            <a:r>
              <a:rPr lang="en-US" dirty="0"/>
              <a:t>NMRA Surfliner Convention</a:t>
            </a:r>
          </a:p>
        </p:txBody>
      </p:sp>
      <p:sp>
        <p:nvSpPr>
          <p:cNvPr id="14" name="Date Placeholder 13">
            <a:extLst>
              <a:ext uri="{FF2B5EF4-FFF2-40B4-BE49-F238E27FC236}">
                <a16:creationId xmlns:a16="http://schemas.microsoft.com/office/drawing/2014/main" id="{04726F31-D844-7EB6-84DD-D8652F9E20B3}"/>
              </a:ext>
            </a:extLst>
          </p:cNvPr>
          <p:cNvSpPr>
            <a:spLocks noGrp="1"/>
          </p:cNvSpPr>
          <p:nvPr>
            <p:ph type="dt" sz="half" idx="2"/>
          </p:nvPr>
        </p:nvSpPr>
        <p:spPr/>
        <p:txBody>
          <a:bodyPr/>
          <a:lstStyle/>
          <a:p>
            <a:fld id="{1C230353-B009-4AE4-B69C-5E19E048E818}" type="datetime1">
              <a:rPr lang="en-US" smtClean="0"/>
              <a:t>8/6/2024</a:t>
            </a:fld>
            <a:endParaRPr lang="en-US" dirty="0"/>
          </a:p>
        </p:txBody>
      </p:sp>
    </p:spTree>
    <p:extLst>
      <p:ext uri="{BB962C8B-B14F-4D97-AF65-F5344CB8AC3E}">
        <p14:creationId xmlns:p14="http://schemas.microsoft.com/office/powerpoint/2010/main" val="124137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fade">
                                      <p:cBhvr>
                                        <p:cTn id="4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D8B0-1F1C-0FA5-B9D6-50F3E174F4DF}"/>
              </a:ext>
            </a:extLst>
          </p:cNvPr>
          <p:cNvSpPr>
            <a:spLocks noGrp="1"/>
          </p:cNvSpPr>
          <p:nvPr>
            <p:ph type="title"/>
          </p:nvPr>
        </p:nvSpPr>
        <p:spPr>
          <a:xfrm>
            <a:off x="702013" y="112394"/>
            <a:ext cx="10515600" cy="783663"/>
          </a:xfrm>
        </p:spPr>
        <p:txBody>
          <a:bodyPr>
            <a:normAutofit fontScale="90000"/>
          </a:bodyPr>
          <a:lstStyle/>
          <a:p>
            <a:r>
              <a:rPr lang="en-US" dirty="0"/>
              <a:t>Circuit Designs</a:t>
            </a:r>
            <a:br>
              <a:rPr lang="en-US" dirty="0"/>
            </a:br>
            <a:r>
              <a:rPr lang="en-US" sz="2700" dirty="0"/>
              <a:t>Part and WIRING placement required for each design</a:t>
            </a:r>
            <a:endParaRPr lang="en-US" dirty="0"/>
          </a:p>
        </p:txBody>
      </p:sp>
      <p:sp>
        <p:nvSpPr>
          <p:cNvPr id="11" name="TextBox 10">
            <a:extLst>
              <a:ext uri="{FF2B5EF4-FFF2-40B4-BE49-F238E27FC236}">
                <a16:creationId xmlns:a16="http://schemas.microsoft.com/office/drawing/2014/main" id="{D287C7C1-8890-3A66-1BCB-90A9B42705F3}"/>
              </a:ext>
            </a:extLst>
          </p:cNvPr>
          <p:cNvSpPr txBox="1"/>
          <p:nvPr/>
        </p:nvSpPr>
        <p:spPr>
          <a:xfrm>
            <a:off x="702013" y="1082576"/>
            <a:ext cx="9723303" cy="2308324"/>
          </a:xfrm>
          <a:prstGeom prst="rect">
            <a:avLst/>
          </a:prstGeom>
          <a:noFill/>
        </p:spPr>
        <p:txBody>
          <a:bodyPr wrap="none" rtlCol="0">
            <a:spAutoFit/>
          </a:bodyPr>
          <a:lstStyle/>
          <a:p>
            <a:pPr marL="285750" indent="-285750">
              <a:buFont typeface="Arial" panose="020B0604020202020204" pitchFamily="34" charset="0"/>
              <a:buChar char="•"/>
            </a:pPr>
            <a:r>
              <a:rPr lang="en-US" dirty="0"/>
              <a:t>Placing parts and running wire connections is required for each of the 3 designs</a:t>
            </a:r>
          </a:p>
          <a:p>
            <a:pPr marL="285750" indent="-285750">
              <a:buFont typeface="Arial" panose="020B0604020202020204" pitchFamily="34" charset="0"/>
              <a:buChar char="•"/>
            </a:pPr>
            <a:r>
              <a:rPr lang="en-US" dirty="0"/>
              <a:t>Parts need to be arranged for each design in way that make most sense for that type of design</a:t>
            </a:r>
          </a:p>
          <a:p>
            <a:pPr marL="285750" indent="-285750">
              <a:buFont typeface="Arial" panose="020B0604020202020204" pitchFamily="34" charset="0"/>
              <a:buChar char="•"/>
            </a:pPr>
            <a:r>
              <a:rPr lang="en-US" dirty="0"/>
              <a:t>For example:</a:t>
            </a:r>
          </a:p>
          <a:p>
            <a:pPr marL="742950" lvl="1" indent="-285750">
              <a:buFont typeface="Arial" panose="020B0604020202020204" pitchFamily="34" charset="0"/>
              <a:buChar char="•"/>
            </a:pPr>
            <a:r>
              <a:rPr lang="en-US" dirty="0"/>
              <a:t>Parts are arranged on a breadboard based on the breadboard built-in connections </a:t>
            </a:r>
          </a:p>
          <a:p>
            <a:pPr marL="742950" lvl="1" indent="-285750">
              <a:buFont typeface="Arial" panose="020B0604020202020204" pitchFamily="34" charset="0"/>
              <a:buChar char="•"/>
            </a:pPr>
            <a:r>
              <a:rPr lang="en-US" dirty="0"/>
              <a:t>Parts on a PCB are arranged based on PCB size, routing, etc..</a:t>
            </a:r>
          </a:p>
          <a:p>
            <a:pPr marL="285750" indent="-285750">
              <a:buFont typeface="Arial" panose="020B0604020202020204" pitchFamily="34" charset="0"/>
              <a:buChar char="•"/>
            </a:pPr>
            <a:r>
              <a:rPr lang="en-US" dirty="0"/>
              <a:t>Below is an example of a completed PCB design and the default schematic and breadboard designs</a:t>
            </a:r>
          </a:p>
          <a:p>
            <a:pPr marL="742950" lvl="1" indent="-285750">
              <a:buFont typeface="Arial" panose="020B0604020202020204" pitchFamily="34" charset="0"/>
              <a:buChar char="•"/>
            </a:pPr>
            <a:r>
              <a:rPr lang="en-US" dirty="0"/>
              <a:t>Component and wiring routing are needed</a:t>
            </a:r>
          </a:p>
          <a:p>
            <a:pPr marL="742950" lvl="1" indent="-285750">
              <a:buFont typeface="Arial" panose="020B0604020202020204" pitchFamily="34" charset="0"/>
              <a:buChar char="•"/>
            </a:pPr>
            <a:r>
              <a:rPr lang="en-US" dirty="0"/>
              <a:t>Ratsnest lines can be converted to wires individually or all at once</a:t>
            </a:r>
          </a:p>
        </p:txBody>
      </p:sp>
      <p:pic>
        <p:nvPicPr>
          <p:cNvPr id="4" name="Picture 3">
            <a:extLst>
              <a:ext uri="{FF2B5EF4-FFF2-40B4-BE49-F238E27FC236}">
                <a16:creationId xmlns:a16="http://schemas.microsoft.com/office/drawing/2014/main" id="{44C54AA1-424F-9F91-7390-E4518AA07CF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518" y="3577419"/>
            <a:ext cx="1965605" cy="3034106"/>
          </a:xfrm>
          <a:prstGeom prst="rect">
            <a:avLst/>
          </a:prstGeom>
        </p:spPr>
      </p:pic>
      <p:pic>
        <p:nvPicPr>
          <p:cNvPr id="7" name="Picture 6">
            <a:extLst>
              <a:ext uri="{FF2B5EF4-FFF2-40B4-BE49-F238E27FC236}">
                <a16:creationId xmlns:a16="http://schemas.microsoft.com/office/drawing/2014/main" id="{FA87E7F3-2411-BC53-26D3-4AE1187023E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232714" y="4260931"/>
            <a:ext cx="4863029" cy="2324274"/>
          </a:xfrm>
          <a:prstGeom prst="rect">
            <a:avLst/>
          </a:prstGeom>
        </p:spPr>
      </p:pic>
      <p:pic>
        <p:nvPicPr>
          <p:cNvPr id="9" name="Picture 8">
            <a:extLst>
              <a:ext uri="{FF2B5EF4-FFF2-40B4-BE49-F238E27FC236}">
                <a16:creationId xmlns:a16="http://schemas.microsoft.com/office/drawing/2014/main" id="{1C58C5F5-5406-3C5C-A73B-6B76E87A2A9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274826" y="4622076"/>
            <a:ext cx="3743954" cy="1988529"/>
          </a:xfrm>
          <a:prstGeom prst="rect">
            <a:avLst/>
          </a:prstGeom>
        </p:spPr>
      </p:pic>
      <p:sp>
        <p:nvSpPr>
          <p:cNvPr id="10" name="Slide Number Placeholder 9">
            <a:extLst>
              <a:ext uri="{FF2B5EF4-FFF2-40B4-BE49-F238E27FC236}">
                <a16:creationId xmlns:a16="http://schemas.microsoft.com/office/drawing/2014/main" id="{EDF49B36-8353-62E8-A0BC-7BBA42EF980E}"/>
              </a:ext>
            </a:extLst>
          </p:cNvPr>
          <p:cNvSpPr>
            <a:spLocks noGrp="1"/>
          </p:cNvSpPr>
          <p:nvPr>
            <p:ph type="sldNum" sz="quarter" idx="4"/>
          </p:nvPr>
        </p:nvSpPr>
        <p:spPr/>
        <p:txBody>
          <a:bodyPr/>
          <a:lstStyle/>
          <a:p>
            <a:fld id="{03F4EA62-992E-4EB1-BA44-D49665C77250}" type="slidenum">
              <a:rPr lang="en-US" smtClean="0"/>
              <a:pPr/>
              <a:t>18</a:t>
            </a:fld>
            <a:endParaRPr lang="en-US" dirty="0"/>
          </a:p>
        </p:txBody>
      </p:sp>
      <p:sp>
        <p:nvSpPr>
          <p:cNvPr id="12" name="Footer Placeholder 11">
            <a:extLst>
              <a:ext uri="{FF2B5EF4-FFF2-40B4-BE49-F238E27FC236}">
                <a16:creationId xmlns:a16="http://schemas.microsoft.com/office/drawing/2014/main" id="{0033000A-CA81-A7A2-E748-1A4F1C302BC9}"/>
              </a:ext>
            </a:extLst>
          </p:cNvPr>
          <p:cNvSpPr>
            <a:spLocks noGrp="1"/>
          </p:cNvSpPr>
          <p:nvPr>
            <p:ph type="ftr" sz="quarter" idx="3"/>
          </p:nvPr>
        </p:nvSpPr>
        <p:spPr/>
        <p:txBody>
          <a:bodyPr/>
          <a:lstStyle/>
          <a:p>
            <a:r>
              <a:rPr lang="en-US" dirty="0"/>
              <a:t>NMRA Surfliner Convention</a:t>
            </a:r>
          </a:p>
        </p:txBody>
      </p:sp>
      <p:sp>
        <p:nvSpPr>
          <p:cNvPr id="13" name="Date Placeholder 12">
            <a:extLst>
              <a:ext uri="{FF2B5EF4-FFF2-40B4-BE49-F238E27FC236}">
                <a16:creationId xmlns:a16="http://schemas.microsoft.com/office/drawing/2014/main" id="{4E85DD33-07D6-71A5-98BD-D3027C75798E}"/>
              </a:ext>
            </a:extLst>
          </p:cNvPr>
          <p:cNvSpPr>
            <a:spLocks noGrp="1"/>
          </p:cNvSpPr>
          <p:nvPr>
            <p:ph type="dt" sz="half" idx="2"/>
          </p:nvPr>
        </p:nvSpPr>
        <p:spPr/>
        <p:txBody>
          <a:bodyPr/>
          <a:lstStyle/>
          <a:p>
            <a:fld id="{0EA039AE-4CA3-4D99-9B61-9A1F45AE9571}" type="datetime1">
              <a:rPr lang="en-US" smtClean="0"/>
              <a:t>8/6/2024</a:t>
            </a:fld>
            <a:endParaRPr lang="en-US" dirty="0"/>
          </a:p>
        </p:txBody>
      </p:sp>
      <p:pic>
        <p:nvPicPr>
          <p:cNvPr id="14" name="Picture 13">
            <a:extLst>
              <a:ext uri="{FF2B5EF4-FFF2-40B4-BE49-F238E27FC236}">
                <a16:creationId xmlns:a16="http://schemas.microsoft.com/office/drawing/2014/main" id="{60638CE0-E020-AC34-9068-BE4A8BC3035A}"/>
              </a:ext>
            </a:extLst>
          </p:cNvPr>
          <p:cNvPicPr>
            <a:picLocks noChangeAspect="1"/>
          </p:cNvPicPr>
          <p:nvPr/>
        </p:nvPicPr>
        <p:blipFill>
          <a:blip r:embed="rId6"/>
          <a:stretch>
            <a:fillRect/>
          </a:stretch>
        </p:blipFill>
        <p:spPr>
          <a:xfrm>
            <a:off x="6671703" y="2990609"/>
            <a:ext cx="5347077" cy="3431706"/>
          </a:xfrm>
          <a:prstGeom prst="rect">
            <a:avLst/>
          </a:prstGeom>
        </p:spPr>
      </p:pic>
    </p:spTree>
    <p:extLst>
      <p:ext uri="{BB962C8B-B14F-4D97-AF65-F5344CB8AC3E}">
        <p14:creationId xmlns:p14="http://schemas.microsoft.com/office/powerpoint/2010/main" val="403947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animEffect transition="in" filter="fade">
                                      <p:cBhvr>
                                        <p:cTn id="23" dur="500"/>
                                        <p:tgtEl>
                                          <p:spTgt spid="1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4" end="4"/>
                                            </p:txEl>
                                          </p:spTgt>
                                        </p:tgtEl>
                                        <p:attrNameLst>
                                          <p:attrName>style.visibility</p:attrName>
                                        </p:attrNameLst>
                                      </p:cBhvr>
                                      <p:to>
                                        <p:strVal val="visible"/>
                                      </p:to>
                                    </p:set>
                                    <p:animEffect transition="in" filter="fade">
                                      <p:cBhvr>
                                        <p:cTn id="28" dur="500"/>
                                        <p:tgtEl>
                                          <p:spTgt spid="11">
                                            <p:txEl>
                                              <p:pRg st="4" end="4"/>
                                            </p:txEl>
                                          </p:spTgt>
                                        </p:tgtEl>
                                      </p:cBhvr>
                                    </p:animEffect>
                                  </p:childTnLst>
                                </p:cTn>
                              </p:par>
                              <p:par>
                                <p:cTn id="29" presetID="10" presetClass="exit" presetSubtype="0" fill="hold" nodeType="with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xEl>
                                              <p:pRg st="5" end="5"/>
                                            </p:txEl>
                                          </p:spTgt>
                                        </p:tgtEl>
                                        <p:attrNameLst>
                                          <p:attrName>style.visibility</p:attrName>
                                        </p:attrNameLst>
                                      </p:cBhvr>
                                      <p:to>
                                        <p:strVal val="visible"/>
                                      </p:to>
                                    </p:set>
                                    <p:animEffect transition="in" filter="fade">
                                      <p:cBhvr>
                                        <p:cTn id="36" dur="500"/>
                                        <p:tgtEl>
                                          <p:spTgt spid="11">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xEl>
                                              <p:pRg st="6" end="6"/>
                                            </p:txEl>
                                          </p:spTgt>
                                        </p:tgtEl>
                                        <p:attrNameLst>
                                          <p:attrName>style.visibility</p:attrName>
                                        </p:attrNameLst>
                                      </p:cBhvr>
                                      <p:to>
                                        <p:strVal val="visible"/>
                                      </p:to>
                                    </p:set>
                                    <p:animEffect transition="in" filter="fade">
                                      <p:cBhvr>
                                        <p:cTn id="39" dur="500"/>
                                        <p:tgtEl>
                                          <p:spTgt spid="11">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fade">
                                      <p:cBhvr>
                                        <p:cTn id="42" dur="500"/>
                                        <p:tgtEl>
                                          <p:spTgt spid="11">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65F90ED-43E2-566E-2F4B-E32E315AF2DF}"/>
              </a:ext>
            </a:extLst>
          </p:cNvPr>
          <p:cNvPicPr>
            <a:picLocks noChangeAspect="1"/>
          </p:cNvPicPr>
          <p:nvPr/>
        </p:nvPicPr>
        <p:blipFill>
          <a:blip r:embed="rId5"/>
          <a:stretch>
            <a:fillRect/>
          </a:stretch>
        </p:blipFill>
        <p:spPr>
          <a:xfrm>
            <a:off x="8573370" y="2365191"/>
            <a:ext cx="3433404" cy="4305674"/>
          </a:xfrm>
          <a:prstGeom prst="rect">
            <a:avLst/>
          </a:prstGeom>
        </p:spPr>
      </p:pic>
      <p:pic>
        <p:nvPicPr>
          <p:cNvPr id="5" name="Picture 4">
            <a:extLst>
              <a:ext uri="{FF2B5EF4-FFF2-40B4-BE49-F238E27FC236}">
                <a16:creationId xmlns:a16="http://schemas.microsoft.com/office/drawing/2014/main" id="{6DCCC19F-3D64-0AB9-FEFF-B3D0A42251F9}"/>
              </a:ext>
            </a:extLst>
          </p:cNvPr>
          <p:cNvPicPr>
            <a:picLocks noChangeAspect="1"/>
          </p:cNvPicPr>
          <p:nvPr/>
        </p:nvPicPr>
        <p:blipFill>
          <a:blip r:embed="rId6"/>
          <a:stretch>
            <a:fillRect/>
          </a:stretch>
        </p:blipFill>
        <p:spPr>
          <a:xfrm>
            <a:off x="9558507" y="3056431"/>
            <a:ext cx="2448267" cy="3572374"/>
          </a:xfrm>
          <a:prstGeom prst="rect">
            <a:avLst/>
          </a:prstGeom>
        </p:spPr>
      </p:pic>
      <p:pic>
        <p:nvPicPr>
          <p:cNvPr id="11" name="Picture 10">
            <a:extLst>
              <a:ext uri="{FF2B5EF4-FFF2-40B4-BE49-F238E27FC236}">
                <a16:creationId xmlns:a16="http://schemas.microsoft.com/office/drawing/2014/main" id="{67553943-DB79-BFB3-6FDB-49B2CE8F917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192679" y="4295589"/>
            <a:ext cx="3847882" cy="2317068"/>
          </a:xfrm>
          <a:prstGeom prst="rect">
            <a:avLst/>
          </a:prstGeom>
        </p:spPr>
      </p:pic>
      <p:pic>
        <p:nvPicPr>
          <p:cNvPr id="23" name="Picture 22">
            <a:extLst>
              <a:ext uri="{FF2B5EF4-FFF2-40B4-BE49-F238E27FC236}">
                <a16:creationId xmlns:a16="http://schemas.microsoft.com/office/drawing/2014/main" id="{6BF5615D-5DC6-069F-1BA7-CED4B1796A67}"/>
              </a:ext>
            </a:extLst>
          </p:cNvPr>
          <p:cNvPicPr>
            <a:picLocks noChangeAspect="1"/>
          </p:cNvPicPr>
          <p:nvPr/>
        </p:nvPicPr>
        <p:blipFill>
          <a:blip r:embed="rId8"/>
          <a:stretch>
            <a:fillRect/>
          </a:stretch>
        </p:blipFill>
        <p:spPr>
          <a:xfrm>
            <a:off x="8702851" y="3924363"/>
            <a:ext cx="3153215" cy="2476846"/>
          </a:xfrm>
          <a:prstGeom prst="rect">
            <a:avLst/>
          </a:prstGeom>
        </p:spPr>
      </p:pic>
      <p:pic>
        <p:nvPicPr>
          <p:cNvPr id="21" name="Picture 20">
            <a:extLst>
              <a:ext uri="{FF2B5EF4-FFF2-40B4-BE49-F238E27FC236}">
                <a16:creationId xmlns:a16="http://schemas.microsoft.com/office/drawing/2014/main" id="{B6A4A6D6-0411-5BEC-7B79-192D71E06182}"/>
              </a:ext>
            </a:extLst>
          </p:cNvPr>
          <p:cNvPicPr>
            <a:picLocks noChangeAspect="1"/>
          </p:cNvPicPr>
          <p:nvPr/>
        </p:nvPicPr>
        <p:blipFill>
          <a:blip r:embed="rId9"/>
          <a:stretch>
            <a:fillRect/>
          </a:stretch>
        </p:blipFill>
        <p:spPr>
          <a:xfrm>
            <a:off x="8252970" y="4378936"/>
            <a:ext cx="3603096" cy="2206269"/>
          </a:xfrm>
          <a:prstGeom prst="rect">
            <a:avLst/>
          </a:prstGeom>
        </p:spPr>
      </p:pic>
      <p:pic>
        <p:nvPicPr>
          <p:cNvPr id="25" name="Picture 24">
            <a:extLst>
              <a:ext uri="{FF2B5EF4-FFF2-40B4-BE49-F238E27FC236}">
                <a16:creationId xmlns:a16="http://schemas.microsoft.com/office/drawing/2014/main" id="{3EA56026-193C-F7A7-4B42-5C9A2C8B43C7}"/>
              </a:ext>
            </a:extLst>
          </p:cNvPr>
          <p:cNvPicPr>
            <a:picLocks noChangeAspect="1"/>
          </p:cNvPicPr>
          <p:nvPr/>
        </p:nvPicPr>
        <p:blipFill>
          <a:blip r:embed="rId10"/>
          <a:stretch>
            <a:fillRect/>
          </a:stretch>
        </p:blipFill>
        <p:spPr>
          <a:xfrm>
            <a:off x="8606750" y="3472841"/>
            <a:ext cx="3241428" cy="2836250"/>
          </a:xfrm>
          <a:prstGeom prst="rect">
            <a:avLst/>
          </a:prstGeom>
        </p:spPr>
      </p:pic>
      <p:pic>
        <p:nvPicPr>
          <p:cNvPr id="15" name="Picture 14">
            <a:extLst>
              <a:ext uri="{FF2B5EF4-FFF2-40B4-BE49-F238E27FC236}">
                <a16:creationId xmlns:a16="http://schemas.microsoft.com/office/drawing/2014/main" id="{E80D9312-A471-0EEC-A32D-230EDBB81C63}"/>
              </a:ext>
            </a:extLst>
          </p:cNvPr>
          <p:cNvPicPr>
            <a:picLocks noChangeAspect="1"/>
          </p:cNvPicPr>
          <p:nvPr/>
        </p:nvPicPr>
        <p:blipFill>
          <a:blip r:embed="rId11"/>
          <a:stretch>
            <a:fillRect/>
          </a:stretch>
        </p:blipFill>
        <p:spPr>
          <a:xfrm>
            <a:off x="7911290" y="393823"/>
            <a:ext cx="4191585" cy="3972479"/>
          </a:xfrm>
          <a:prstGeom prst="rect">
            <a:avLst/>
          </a:prstGeom>
        </p:spPr>
      </p:pic>
      <p:pic>
        <p:nvPicPr>
          <p:cNvPr id="6" name="Picture 5">
            <a:extLst>
              <a:ext uri="{FF2B5EF4-FFF2-40B4-BE49-F238E27FC236}">
                <a16:creationId xmlns:a16="http://schemas.microsoft.com/office/drawing/2014/main" id="{1247F838-138E-F34D-1D1A-EAC529FBCDA1}"/>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10181542" y="104817"/>
            <a:ext cx="1807775" cy="2017649"/>
          </a:xfrm>
          <a:prstGeom prst="rect">
            <a:avLst/>
          </a:prstGeom>
        </p:spPr>
      </p:pic>
      <p:pic>
        <p:nvPicPr>
          <p:cNvPr id="9" name="Picture 8">
            <a:extLst>
              <a:ext uri="{FF2B5EF4-FFF2-40B4-BE49-F238E27FC236}">
                <a16:creationId xmlns:a16="http://schemas.microsoft.com/office/drawing/2014/main" id="{0D8FC9DB-8414-BD09-77C1-E1124704AE74}"/>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10332347" y="2243325"/>
            <a:ext cx="1749781" cy="1830756"/>
          </a:xfrm>
          <a:prstGeom prst="rect">
            <a:avLst/>
          </a:prstGeom>
        </p:spPr>
      </p:pic>
      <p:sp>
        <p:nvSpPr>
          <p:cNvPr id="2" name="Title 1">
            <a:extLst>
              <a:ext uri="{FF2B5EF4-FFF2-40B4-BE49-F238E27FC236}">
                <a16:creationId xmlns:a16="http://schemas.microsoft.com/office/drawing/2014/main" id="{76D7839D-7C98-A16B-F0BE-7C33BC3BC6FF}"/>
              </a:ext>
            </a:extLst>
          </p:cNvPr>
          <p:cNvSpPr>
            <a:spLocks noGrp="1"/>
          </p:cNvSpPr>
          <p:nvPr>
            <p:ph type="title"/>
          </p:nvPr>
        </p:nvSpPr>
        <p:spPr>
          <a:xfrm>
            <a:off x="703516" y="184826"/>
            <a:ext cx="9812083" cy="729574"/>
          </a:xfrm>
        </p:spPr>
        <p:txBody>
          <a:bodyPr>
            <a:normAutofit fontScale="90000"/>
          </a:bodyPr>
          <a:lstStyle/>
          <a:p>
            <a:r>
              <a:rPr lang="en-US" sz="4000" dirty="0"/>
              <a:t>Fritzing</a:t>
            </a:r>
            <a:br>
              <a:rPr lang="en-US" dirty="0"/>
            </a:br>
            <a:r>
              <a:rPr lang="en-US" sz="2700" dirty="0"/>
              <a:t>Working with Parts</a:t>
            </a:r>
            <a:endParaRPr lang="en-US" dirty="0"/>
          </a:p>
        </p:txBody>
      </p:sp>
      <p:sp>
        <p:nvSpPr>
          <p:cNvPr id="4" name="TextBox 3">
            <a:extLst>
              <a:ext uri="{FF2B5EF4-FFF2-40B4-BE49-F238E27FC236}">
                <a16:creationId xmlns:a16="http://schemas.microsoft.com/office/drawing/2014/main" id="{0C13B1B0-0EF3-0581-48CB-EC81210CD515}"/>
              </a:ext>
            </a:extLst>
          </p:cNvPr>
          <p:cNvSpPr txBox="1"/>
          <p:nvPr/>
        </p:nvSpPr>
        <p:spPr>
          <a:xfrm>
            <a:off x="710119" y="1179113"/>
            <a:ext cx="6854158" cy="5262979"/>
          </a:xfrm>
          <a:prstGeom prst="rect">
            <a:avLst/>
          </a:prstGeom>
          <a:noFill/>
        </p:spPr>
        <p:txBody>
          <a:bodyPr wrap="square" rtlCol="0">
            <a:spAutoFit/>
          </a:bodyPr>
          <a:lstStyle/>
          <a:p>
            <a:pPr marL="285750" indent="-285750">
              <a:buFont typeface="Arial" panose="020B0604020202020204" pitchFamily="34" charset="0"/>
              <a:buChar char="•"/>
            </a:pPr>
            <a:r>
              <a:rPr lang="en-US" sz="1600" dirty="0"/>
              <a:t>Working with parts is similar for Fritzing Breadboard, Schematic and PCB designs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After searching for a part in a bin in the Part Palette window, they can be dragged from the bin onto the design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To provide easier connections, parts can be rotated using the icon at bottom of the main window or right clicking the part and selecting from the menu</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Part properties can be updated in the Inspection Palette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Part labels can be moved, rotated, duplicated, copied/pasted, deleted, and sized with selected part information by right clicking the label and selecting from the menu</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Parts can be locked to prevent changes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In Breadboard and PCB designs, hovering over pins of a part will display the pin’s description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Demonstration – creating parts (video)</a:t>
            </a:r>
          </a:p>
        </p:txBody>
      </p:sp>
      <p:sp>
        <p:nvSpPr>
          <p:cNvPr id="26" name="Rectangle: Rounded Corners 25">
            <a:extLst>
              <a:ext uri="{FF2B5EF4-FFF2-40B4-BE49-F238E27FC236}">
                <a16:creationId xmlns:a16="http://schemas.microsoft.com/office/drawing/2014/main" id="{799F58F1-91B6-B202-0106-D71E2DDD6653}"/>
              </a:ext>
            </a:extLst>
          </p:cNvPr>
          <p:cNvSpPr/>
          <p:nvPr/>
        </p:nvSpPr>
        <p:spPr>
          <a:xfrm>
            <a:off x="9758361" y="5597913"/>
            <a:ext cx="1514475" cy="504825"/>
          </a:xfrm>
          <a:prstGeom prst="roundRect">
            <a:avLst/>
          </a:prstGeom>
          <a:solidFill>
            <a:schemeClr val="tx2">
              <a:lumMod val="75000"/>
              <a:alpha val="1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Arrow: Left 26">
            <a:extLst>
              <a:ext uri="{FF2B5EF4-FFF2-40B4-BE49-F238E27FC236}">
                <a16:creationId xmlns:a16="http://schemas.microsoft.com/office/drawing/2014/main" id="{C5F78EDB-CE4B-53C8-F425-0CF411C2D566}"/>
              </a:ext>
            </a:extLst>
          </p:cNvPr>
          <p:cNvSpPr/>
          <p:nvPr/>
        </p:nvSpPr>
        <p:spPr>
          <a:xfrm>
            <a:off x="9414608" y="2841507"/>
            <a:ext cx="1162904" cy="324309"/>
          </a:xfrm>
          <a:prstGeom prst="leftArrow">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Fritzing - Creating Parts">
            <a:hlinkClick r:id="" action="ppaction://media"/>
            <a:extLst>
              <a:ext uri="{FF2B5EF4-FFF2-40B4-BE49-F238E27FC236}">
                <a16:creationId xmlns:a16="http://schemas.microsoft.com/office/drawing/2014/main" id="{5FE94CFD-628A-9F6C-A9E3-4C6FC2B36C2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212278" y="6610416"/>
            <a:ext cx="311456" cy="174991"/>
          </a:xfrm>
          <a:prstGeom prst="rect">
            <a:avLst/>
          </a:prstGeom>
          <a:ln>
            <a:noFill/>
          </a:ln>
          <a:effectLst>
            <a:softEdge rad="112500"/>
          </a:effectLst>
        </p:spPr>
      </p:pic>
      <p:sp>
        <p:nvSpPr>
          <p:cNvPr id="12" name="Slide Number Placeholder 11">
            <a:extLst>
              <a:ext uri="{FF2B5EF4-FFF2-40B4-BE49-F238E27FC236}">
                <a16:creationId xmlns:a16="http://schemas.microsoft.com/office/drawing/2014/main" id="{C3924A7B-4F69-0552-FE03-137D3C84320A}"/>
              </a:ext>
            </a:extLst>
          </p:cNvPr>
          <p:cNvSpPr>
            <a:spLocks noGrp="1"/>
          </p:cNvSpPr>
          <p:nvPr>
            <p:ph type="sldNum" sz="quarter" idx="4"/>
          </p:nvPr>
        </p:nvSpPr>
        <p:spPr/>
        <p:txBody>
          <a:bodyPr/>
          <a:lstStyle/>
          <a:p>
            <a:fld id="{03F4EA62-992E-4EB1-BA44-D49665C77250}" type="slidenum">
              <a:rPr lang="en-US" smtClean="0"/>
              <a:pPr/>
              <a:t>19</a:t>
            </a:fld>
            <a:endParaRPr lang="en-US" dirty="0"/>
          </a:p>
        </p:txBody>
      </p:sp>
      <p:sp>
        <p:nvSpPr>
          <p:cNvPr id="13" name="Footer Placeholder 12">
            <a:extLst>
              <a:ext uri="{FF2B5EF4-FFF2-40B4-BE49-F238E27FC236}">
                <a16:creationId xmlns:a16="http://schemas.microsoft.com/office/drawing/2014/main" id="{56A874D2-B99F-E8CE-9293-BDDDCAEFE116}"/>
              </a:ext>
            </a:extLst>
          </p:cNvPr>
          <p:cNvSpPr>
            <a:spLocks noGrp="1"/>
          </p:cNvSpPr>
          <p:nvPr>
            <p:ph type="ftr" sz="quarter" idx="3"/>
          </p:nvPr>
        </p:nvSpPr>
        <p:spPr/>
        <p:txBody>
          <a:bodyPr/>
          <a:lstStyle/>
          <a:p>
            <a:r>
              <a:rPr lang="en-US" dirty="0"/>
              <a:t>NMRA Surfliner Convention</a:t>
            </a:r>
          </a:p>
        </p:txBody>
      </p:sp>
      <p:sp>
        <p:nvSpPr>
          <p:cNvPr id="14" name="Date Placeholder 13">
            <a:extLst>
              <a:ext uri="{FF2B5EF4-FFF2-40B4-BE49-F238E27FC236}">
                <a16:creationId xmlns:a16="http://schemas.microsoft.com/office/drawing/2014/main" id="{27C16BB8-ABCE-71F4-A14A-590BA16E2549}"/>
              </a:ext>
            </a:extLst>
          </p:cNvPr>
          <p:cNvSpPr>
            <a:spLocks noGrp="1"/>
          </p:cNvSpPr>
          <p:nvPr>
            <p:ph type="dt" sz="half" idx="2"/>
          </p:nvPr>
        </p:nvSpPr>
        <p:spPr/>
        <p:txBody>
          <a:bodyPr/>
          <a:lstStyle/>
          <a:p>
            <a:fld id="{CB604216-8BB3-4C3D-A52A-6AC0270A90E8}" type="datetime1">
              <a:rPr lang="en-US" smtClean="0"/>
              <a:t>8/6/2024</a:t>
            </a:fld>
            <a:endParaRPr lang="en-US" dirty="0"/>
          </a:p>
        </p:txBody>
      </p:sp>
      <p:pic>
        <p:nvPicPr>
          <p:cNvPr id="16" name="Fritzing - Creating Parts">
            <a:hlinkClick r:id="" action="ppaction://media"/>
            <a:extLst>
              <a:ext uri="{FF2B5EF4-FFF2-40B4-BE49-F238E27FC236}">
                <a16:creationId xmlns:a16="http://schemas.microsoft.com/office/drawing/2014/main" id="{53256EC8-9925-F9F7-5F7D-848B3C22208F}"/>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5333908" y="6057890"/>
            <a:ext cx="983178" cy="552526"/>
          </a:xfrm>
          <a:prstGeom prst="rect">
            <a:avLst/>
          </a:prstGeom>
        </p:spPr>
      </p:pic>
    </p:spTree>
    <p:extLst>
      <p:ext uri="{BB962C8B-B14F-4D97-AF65-F5344CB8AC3E}">
        <p14:creationId xmlns:p14="http://schemas.microsoft.com/office/powerpoint/2010/main" val="428642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xit" presetSubtype="0" fill="hold"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fade">
                                      <p:cBhvr>
                                        <p:cTn id="41" dur="500"/>
                                        <p:tgtEl>
                                          <p:spTgt spid="4">
                                            <p:txEl>
                                              <p:pRg st="4" end="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xit" presetSubtype="0" fill="hold" nodeType="with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7"/>
                                        </p:tgtEl>
                                      </p:cBhvr>
                                    </p:animEffect>
                                    <p:set>
                                      <p:cBhvr>
                                        <p:cTn id="50" dur="1" fill="hold">
                                          <p:stCondLst>
                                            <p:cond delay="499"/>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Effect transition="in" filter="fade">
                                      <p:cBhvr>
                                        <p:cTn id="55" dur="500"/>
                                        <p:tgtEl>
                                          <p:spTgt spid="4">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
                                            <p:txEl>
                                              <p:pRg st="8" end="8"/>
                                            </p:txEl>
                                          </p:spTgt>
                                        </p:tgtEl>
                                        <p:attrNameLst>
                                          <p:attrName>style.visibility</p:attrName>
                                        </p:attrNameLst>
                                      </p:cBhvr>
                                      <p:to>
                                        <p:strVal val="visible"/>
                                      </p:to>
                                    </p:set>
                                    <p:animEffect transition="in" filter="fade">
                                      <p:cBhvr>
                                        <p:cTn id="69" dur="500"/>
                                        <p:tgtEl>
                                          <p:spTgt spid="4">
                                            <p:txEl>
                                              <p:pRg st="8" end="8"/>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par>
                                <p:cTn id="73" presetID="10" presetClass="exit" presetSubtype="0" fill="hold" nodeType="withEffect">
                                  <p:stCondLst>
                                    <p:cond delay="0"/>
                                  </p:stCondLst>
                                  <p:childTnLst>
                                    <p:animEffect transition="out" filter="fade">
                                      <p:cBhvr>
                                        <p:cTn id="74" dur="500"/>
                                        <p:tgtEl>
                                          <p:spTgt spid="25"/>
                                        </p:tgtEl>
                                      </p:cBhvr>
                                    </p:animEffect>
                                    <p:set>
                                      <p:cBhvr>
                                        <p:cTn id="75" dur="1" fill="hold">
                                          <p:stCondLst>
                                            <p:cond delay="499"/>
                                          </p:stCondLst>
                                        </p:cTn>
                                        <p:tgtEl>
                                          <p:spTgt spid="2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6"/>
                                        </p:tgtEl>
                                      </p:cBhvr>
                                    </p:animEffect>
                                    <p:set>
                                      <p:cBhvr>
                                        <p:cTn id="78" dur="1" fill="hold">
                                          <p:stCondLst>
                                            <p:cond delay="499"/>
                                          </p:stCondLst>
                                        </p:cTn>
                                        <p:tgtEl>
                                          <p:spTgt spid="2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4">
                                            <p:txEl>
                                              <p:pRg st="10" end="10"/>
                                            </p:txEl>
                                          </p:spTgt>
                                        </p:tgtEl>
                                        <p:attrNameLst>
                                          <p:attrName>style.visibility</p:attrName>
                                        </p:attrNameLst>
                                      </p:cBhvr>
                                      <p:to>
                                        <p:strVal val="visible"/>
                                      </p:to>
                                    </p:set>
                                    <p:animEffect transition="in" filter="fade">
                                      <p:cBhvr>
                                        <p:cTn id="83" dur="500"/>
                                        <p:tgtEl>
                                          <p:spTgt spid="4">
                                            <p:txEl>
                                              <p:pRg st="10" end="10"/>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fade">
                                      <p:cBhvr>
                                        <p:cTn id="86" dur="500"/>
                                        <p:tgtEl>
                                          <p:spTgt spid="29"/>
                                        </p:tgtEl>
                                      </p:cBhvr>
                                    </p:animEffect>
                                  </p:childTnLst>
                                </p:cTn>
                              </p:par>
                              <p:par>
                                <p:cTn id="87" presetID="10" presetClass="exit" presetSubtype="0" fill="hold" nodeType="withEffect">
                                  <p:stCondLst>
                                    <p:cond delay="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4">
                                            <p:txEl>
                                              <p:pRg st="12" end="12"/>
                                            </p:txEl>
                                          </p:spTgt>
                                        </p:tgtEl>
                                        <p:attrNameLst>
                                          <p:attrName>style.visibility</p:attrName>
                                        </p:attrNameLst>
                                      </p:cBhvr>
                                      <p:to>
                                        <p:strVal val="visible"/>
                                      </p:to>
                                    </p:set>
                                    <p:animEffect transition="in" filter="fade">
                                      <p:cBhvr>
                                        <p:cTn id="94" dur="500"/>
                                        <p:tgtEl>
                                          <p:spTgt spid="4">
                                            <p:txEl>
                                              <p:pRg st="12" end="12"/>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500"/>
                                        <p:tgtEl>
                                          <p:spTgt spid="5"/>
                                        </p:tgtEl>
                                      </p:cBhvr>
                                    </p:animEffect>
                                  </p:childTnLst>
                                </p:cTn>
                              </p:par>
                              <p:par>
                                <p:cTn id="98" presetID="10" presetClass="exit" presetSubtype="0" fill="hold" nodeType="withEffect">
                                  <p:stCondLst>
                                    <p:cond delay="0"/>
                                  </p:stCondLst>
                                  <p:childTnLst>
                                    <p:animEffect transition="out" filter="fade">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4">
                                            <p:txEl>
                                              <p:pRg st="14" end="14"/>
                                            </p:txEl>
                                          </p:spTgt>
                                        </p:tgtEl>
                                        <p:attrNameLst>
                                          <p:attrName>style.visibility</p:attrName>
                                        </p:attrNameLst>
                                      </p:cBhvr>
                                      <p:to>
                                        <p:strVal val="visible"/>
                                      </p:to>
                                    </p:set>
                                    <p:animEffect transition="in" filter="fade">
                                      <p:cBhvr>
                                        <p:cTn id="105" dur="500"/>
                                        <p:tgtEl>
                                          <p:spTgt spid="4">
                                            <p:txEl>
                                              <p:pRg st="14" end="14"/>
                                            </p:txEl>
                                          </p:spTgt>
                                        </p:tgtEl>
                                      </p:cBhvr>
                                    </p:animEffect>
                                  </p:childTnLst>
                                </p:cTn>
                              </p:par>
                              <p:par>
                                <p:cTn id="106" presetID="10" presetClass="exit" presetSubtype="0" fill="hold" nodeType="withEffect">
                                  <p:stCondLst>
                                    <p:cond delay="0"/>
                                  </p:stCondLst>
                                  <p:childTnLst>
                                    <p:animEffect transition="out" filter="fade">
                                      <p:cBhvr>
                                        <p:cTn id="107" dur="500"/>
                                        <p:tgtEl>
                                          <p:spTgt spid="5"/>
                                        </p:tgtEl>
                                      </p:cBhvr>
                                    </p:animEffect>
                                    <p:set>
                                      <p:cBhvr>
                                        <p:cTn id="108" dur="1" fill="hold">
                                          <p:stCondLst>
                                            <p:cond delay="499"/>
                                          </p:stCondLst>
                                        </p:cTn>
                                        <p:tgtEl>
                                          <p:spTgt spid="5"/>
                                        </p:tgtEl>
                                        <p:attrNameLst>
                                          <p:attrName>style.visibility</p:attrName>
                                        </p:attrNameLst>
                                      </p:cBhvr>
                                      <p:to>
                                        <p:strVal val="hidden"/>
                                      </p:to>
                                    </p:set>
                                  </p:childTnLst>
                                </p:cTn>
                              </p:par>
                            </p:childTnLst>
                          </p:cTn>
                        </p:par>
                        <p:par>
                          <p:cTn id="109" fill="hold">
                            <p:stCondLst>
                              <p:cond delay="500"/>
                            </p:stCondLst>
                            <p:childTnLst>
                              <p:par>
                                <p:cTn id="110" presetID="1" presetClass="mediacall" presetSubtype="0" fill="hold" nodeType="afterEffect">
                                  <p:stCondLst>
                                    <p:cond delay="0"/>
                                  </p:stCondLst>
                                  <p:childTnLst>
                                    <p:cmd type="call" cmd="playFrom(0.0)">
                                      <p:cBhvr>
                                        <p:cTn id="111" dur="1322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2" fill="remove" display="0">
                  <p:stCondLst>
                    <p:cond delay="indefinite"/>
                  </p:stCondLst>
                </p:cTn>
                <p:tgtEl>
                  <p:spTgt spid="30"/>
                </p:tgtEl>
              </p:cMediaNode>
            </p:video>
            <p:video fullScrn="1">
              <p:cMediaNode vol="80000" showWhenStopped="0">
                <p:cTn id="113" fill="remove" display="0">
                  <p:stCondLst>
                    <p:cond delay="indefinite"/>
                  </p:stCondLst>
                </p:cTn>
                <p:tgtEl>
                  <p:spTgt spid="16"/>
                </p:tgtEl>
              </p:cMediaNode>
            </p:video>
            <p:seq concurrent="1" nextAc="seek">
              <p:cTn id="114" restart="whenNotActive" fill="hold" evtFilter="cancelBubble" nodeType="interactiveSeq">
                <p:stCondLst>
                  <p:cond evt="onClick" delay="0">
                    <p:tgtEl>
                      <p:spTgt spid="16"/>
                    </p:tgtEl>
                  </p:cond>
                </p:stCondLst>
                <p:endSync evt="end" delay="0">
                  <p:rtn val="all"/>
                </p:endSync>
                <p:childTnLst>
                  <p:par>
                    <p:cTn id="115" fill="hold">
                      <p:stCondLst>
                        <p:cond delay="0"/>
                      </p:stCondLst>
                      <p:childTnLst>
                        <p:par>
                          <p:cTn id="116" fill="hold">
                            <p:stCondLst>
                              <p:cond delay="0"/>
                            </p:stCondLst>
                            <p:childTnLst>
                              <p:par>
                                <p:cTn id="117" presetID="2" presetClass="mediacall" presetSubtype="0" fill="hold" nodeType="withEffect">
                                  <p:stCondLst>
                                    <p:cond delay="0"/>
                                  </p:stCondLst>
                                  <p:childTnLst>
                                    <p:cmd type="call" cmd="togglePause">
                                      <p:cBhvr>
                                        <p:cTn id="118" dur="1" fill="hold"/>
                                        <p:tgtEl>
                                          <p:spTgt spid="16"/>
                                        </p:tgtEl>
                                      </p:cBhvr>
                                    </p:cmd>
                                  </p:childTnLst>
                                </p:cTn>
                              </p:par>
                            </p:childTnLst>
                          </p:cTn>
                        </p:par>
                      </p:childTnLst>
                    </p:cTn>
                  </p:par>
                </p:childTnLst>
              </p:cTn>
              <p:nextCondLst>
                <p:cond evt="onClick" delay="0">
                  <p:tgtEl>
                    <p:spTgt spid="16"/>
                  </p:tgtEl>
                </p:cond>
              </p:nextCondLst>
            </p:seq>
          </p:childTnLst>
        </p:cTn>
      </p:par>
    </p:tnLst>
    <p:bldLst>
      <p:bldP spid="26" grpId="0" animBg="1"/>
      <p:bldP spid="26" grpId="1" animBg="1"/>
      <p:bldP spid="27" grpId="0" animBg="1"/>
      <p:bldP spid="2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F33B-ED44-52C8-565B-EAD0D2ED9B2D}"/>
              </a:ext>
            </a:extLst>
          </p:cNvPr>
          <p:cNvSpPr>
            <a:spLocks noGrp="1"/>
          </p:cNvSpPr>
          <p:nvPr>
            <p:ph type="title"/>
          </p:nvPr>
        </p:nvSpPr>
        <p:spPr>
          <a:xfrm>
            <a:off x="729270" y="294447"/>
            <a:ext cx="11596743" cy="484729"/>
          </a:xfrm>
        </p:spPr>
        <p:txBody>
          <a:bodyPr>
            <a:normAutofit fontScale="90000"/>
          </a:bodyPr>
          <a:lstStyle/>
          <a:p>
            <a:r>
              <a:rPr lang="en-US" sz="4000" dirty="0"/>
              <a:t>Agenda</a:t>
            </a:r>
          </a:p>
        </p:txBody>
      </p:sp>
      <p:sp>
        <p:nvSpPr>
          <p:cNvPr id="3" name="Content Placeholder 2">
            <a:extLst>
              <a:ext uri="{FF2B5EF4-FFF2-40B4-BE49-F238E27FC236}">
                <a16:creationId xmlns:a16="http://schemas.microsoft.com/office/drawing/2014/main" id="{D706C918-2E48-C92E-8247-6956C03D6C39}"/>
              </a:ext>
            </a:extLst>
          </p:cNvPr>
          <p:cNvSpPr>
            <a:spLocks noGrp="1"/>
          </p:cNvSpPr>
          <p:nvPr>
            <p:ph idx="1"/>
          </p:nvPr>
        </p:nvSpPr>
        <p:spPr>
          <a:xfrm>
            <a:off x="826546" y="1280160"/>
            <a:ext cx="10515600" cy="5498327"/>
          </a:xfrm>
        </p:spPr>
        <p:txBody>
          <a:bodyPr vert="horz" lIns="91440" tIns="45720" rIns="91440" bIns="45720" rtlCol="0">
            <a:normAutofit fontScale="70000" lnSpcReduction="20000"/>
          </a:bodyPr>
          <a:lstStyle/>
          <a:p>
            <a:r>
              <a:rPr lang="en-US" sz="3200" dirty="0"/>
              <a:t>Why Create Custom PCBs</a:t>
            </a:r>
          </a:p>
          <a:p>
            <a:r>
              <a:rPr lang="en-US" sz="3200" dirty="0"/>
              <a:t>What is a PCB?</a:t>
            </a:r>
          </a:p>
          <a:p>
            <a:r>
              <a:rPr lang="en-US" sz="3200" dirty="0"/>
              <a:t>What is Fritzing?</a:t>
            </a:r>
          </a:p>
          <a:p>
            <a:r>
              <a:rPr lang="en-US" sz="3200" dirty="0"/>
              <a:t>From Design to Production and Test</a:t>
            </a:r>
          </a:p>
          <a:p>
            <a:r>
              <a:rPr lang="en-US" sz="3200" dirty="0"/>
              <a:t>Circuit Designs</a:t>
            </a:r>
          </a:p>
          <a:p>
            <a:r>
              <a:rPr lang="en-US" sz="3200" dirty="0"/>
              <a:t>Explore Fritzing</a:t>
            </a:r>
          </a:p>
          <a:p>
            <a:r>
              <a:rPr lang="en-US" sz="3200" dirty="0"/>
              <a:t>Flasher Circuit Example</a:t>
            </a:r>
          </a:p>
          <a:p>
            <a:r>
              <a:rPr lang="en-US" sz="3200" dirty="0"/>
              <a:t>Order a PCB</a:t>
            </a:r>
          </a:p>
          <a:p>
            <a:r>
              <a:rPr lang="en-US" sz="3200" dirty="0"/>
              <a:t>What’s Next for You?</a:t>
            </a:r>
          </a:p>
          <a:p>
            <a:r>
              <a:rPr lang="en-US" sz="3200" dirty="0"/>
              <a:t>Problem Solving</a:t>
            </a:r>
          </a:p>
          <a:p>
            <a:r>
              <a:rPr lang="en-US" sz="3200" dirty="0">
                <a:hlinkClick r:id="rId3" action="ppaction://hlinksldjump"/>
              </a:rPr>
              <a:t>Backup</a:t>
            </a:r>
            <a:endParaRPr lang="en-US" sz="3200" dirty="0"/>
          </a:p>
        </p:txBody>
      </p:sp>
      <p:sp>
        <p:nvSpPr>
          <p:cNvPr id="8" name="Slide Number Placeholder 7">
            <a:extLst>
              <a:ext uri="{FF2B5EF4-FFF2-40B4-BE49-F238E27FC236}">
                <a16:creationId xmlns:a16="http://schemas.microsoft.com/office/drawing/2014/main" id="{3689F37D-22B9-36EC-7348-64FA7BBDC298}"/>
              </a:ext>
            </a:extLst>
          </p:cNvPr>
          <p:cNvSpPr>
            <a:spLocks noGrp="1"/>
          </p:cNvSpPr>
          <p:nvPr>
            <p:ph type="sldNum" sz="quarter" idx="4"/>
          </p:nvPr>
        </p:nvSpPr>
        <p:spPr/>
        <p:txBody>
          <a:bodyPr/>
          <a:lstStyle/>
          <a:p>
            <a:fld id="{03F4EA62-992E-4EB1-BA44-D49665C77250}" type="slidenum">
              <a:rPr lang="en-US" smtClean="0"/>
              <a:pPr/>
              <a:t>2</a:t>
            </a:fld>
            <a:endParaRPr lang="en-US" dirty="0"/>
          </a:p>
        </p:txBody>
      </p:sp>
      <p:sp>
        <p:nvSpPr>
          <p:cNvPr id="9" name="Footer Placeholder 8">
            <a:extLst>
              <a:ext uri="{FF2B5EF4-FFF2-40B4-BE49-F238E27FC236}">
                <a16:creationId xmlns:a16="http://schemas.microsoft.com/office/drawing/2014/main" id="{6588D443-D2B8-4B97-044F-FBFC4D09CD92}"/>
              </a:ext>
            </a:extLst>
          </p:cNvPr>
          <p:cNvSpPr>
            <a:spLocks noGrp="1"/>
          </p:cNvSpPr>
          <p:nvPr>
            <p:ph type="ftr" sz="quarter" idx="3"/>
          </p:nvPr>
        </p:nvSpPr>
        <p:spPr/>
        <p:txBody>
          <a:bodyPr/>
          <a:lstStyle/>
          <a:p>
            <a:r>
              <a:rPr lang="en-US" dirty="0"/>
              <a:t>NMRA Surfliner Convention</a:t>
            </a:r>
          </a:p>
        </p:txBody>
      </p:sp>
      <p:sp>
        <p:nvSpPr>
          <p:cNvPr id="10" name="Date Placeholder 9">
            <a:extLst>
              <a:ext uri="{FF2B5EF4-FFF2-40B4-BE49-F238E27FC236}">
                <a16:creationId xmlns:a16="http://schemas.microsoft.com/office/drawing/2014/main" id="{98F99E01-910C-D856-F869-93FA748AC344}"/>
              </a:ext>
            </a:extLst>
          </p:cNvPr>
          <p:cNvSpPr>
            <a:spLocks noGrp="1"/>
          </p:cNvSpPr>
          <p:nvPr>
            <p:ph type="dt" sz="half" idx="2"/>
          </p:nvPr>
        </p:nvSpPr>
        <p:spPr/>
        <p:txBody>
          <a:bodyPr/>
          <a:lstStyle/>
          <a:p>
            <a:fld id="{4FBB8D0D-D2F5-43CC-B768-17B4E045F11F}" type="datetime1">
              <a:rPr lang="en-US" smtClean="0"/>
              <a:t>8/6/2024</a:t>
            </a:fld>
            <a:endParaRPr lang="en-US" dirty="0"/>
          </a:p>
        </p:txBody>
      </p:sp>
    </p:spTree>
    <p:extLst>
      <p:ext uri="{BB962C8B-B14F-4D97-AF65-F5344CB8AC3E}">
        <p14:creationId xmlns:p14="http://schemas.microsoft.com/office/powerpoint/2010/main" val="292188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06280D-EA99-BB6E-F555-1B5AFE0AAF1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948885" y="140902"/>
            <a:ext cx="2144051" cy="2326876"/>
          </a:xfrm>
          <a:prstGeom prst="rect">
            <a:avLst/>
          </a:prstGeom>
        </p:spPr>
      </p:pic>
      <p:pic>
        <p:nvPicPr>
          <p:cNvPr id="10" name="Picture 9">
            <a:extLst>
              <a:ext uri="{FF2B5EF4-FFF2-40B4-BE49-F238E27FC236}">
                <a16:creationId xmlns:a16="http://schemas.microsoft.com/office/drawing/2014/main" id="{75CC0DEB-7CC4-0000-61E8-B888244C5AEE}"/>
              </a:ext>
            </a:extLst>
          </p:cNvPr>
          <p:cNvPicPr>
            <a:picLocks noChangeAspect="1"/>
          </p:cNvPicPr>
          <p:nvPr/>
        </p:nvPicPr>
        <p:blipFill>
          <a:blip r:embed="rId8"/>
          <a:stretch>
            <a:fillRect/>
          </a:stretch>
        </p:blipFill>
        <p:spPr>
          <a:xfrm>
            <a:off x="9513599" y="114144"/>
            <a:ext cx="2579337" cy="2757707"/>
          </a:xfrm>
          <a:prstGeom prst="rect">
            <a:avLst/>
          </a:prstGeom>
        </p:spPr>
      </p:pic>
      <p:pic>
        <p:nvPicPr>
          <p:cNvPr id="8" name="Picture 7">
            <a:extLst>
              <a:ext uri="{FF2B5EF4-FFF2-40B4-BE49-F238E27FC236}">
                <a16:creationId xmlns:a16="http://schemas.microsoft.com/office/drawing/2014/main" id="{68C157DE-9855-7714-7720-FBA8914E661F}"/>
              </a:ext>
            </a:extLst>
          </p:cNvPr>
          <p:cNvPicPr>
            <a:picLocks noChangeAspect="1"/>
          </p:cNvPicPr>
          <p:nvPr/>
        </p:nvPicPr>
        <p:blipFill>
          <a:blip r:embed="rId9"/>
          <a:stretch>
            <a:fillRect/>
          </a:stretch>
        </p:blipFill>
        <p:spPr>
          <a:xfrm>
            <a:off x="9479220" y="3104735"/>
            <a:ext cx="2505674" cy="2992738"/>
          </a:xfrm>
          <a:prstGeom prst="rect">
            <a:avLst/>
          </a:prstGeom>
        </p:spPr>
      </p:pic>
      <p:pic>
        <p:nvPicPr>
          <p:cNvPr id="12" name="Picture 11">
            <a:extLst>
              <a:ext uri="{FF2B5EF4-FFF2-40B4-BE49-F238E27FC236}">
                <a16:creationId xmlns:a16="http://schemas.microsoft.com/office/drawing/2014/main" id="{818BE968-4BF7-70C1-59B7-1E1D23B77206}"/>
              </a:ext>
            </a:extLst>
          </p:cNvPr>
          <p:cNvPicPr>
            <a:picLocks noChangeAspect="1"/>
          </p:cNvPicPr>
          <p:nvPr/>
        </p:nvPicPr>
        <p:blipFill>
          <a:blip r:embed="rId10"/>
          <a:stretch>
            <a:fillRect/>
          </a:stretch>
        </p:blipFill>
        <p:spPr>
          <a:xfrm>
            <a:off x="9767938" y="3613916"/>
            <a:ext cx="2190151" cy="3032943"/>
          </a:xfrm>
          <a:prstGeom prst="rect">
            <a:avLst/>
          </a:prstGeom>
        </p:spPr>
      </p:pic>
      <p:pic>
        <p:nvPicPr>
          <p:cNvPr id="16" name="Picture 15">
            <a:extLst>
              <a:ext uri="{FF2B5EF4-FFF2-40B4-BE49-F238E27FC236}">
                <a16:creationId xmlns:a16="http://schemas.microsoft.com/office/drawing/2014/main" id="{D00D9404-EC6D-6AB6-C02C-07A86307B14D}"/>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0265305" y="2591603"/>
            <a:ext cx="1760207" cy="2326875"/>
          </a:xfrm>
          <a:prstGeom prst="rect">
            <a:avLst/>
          </a:prstGeom>
        </p:spPr>
      </p:pic>
      <p:pic>
        <p:nvPicPr>
          <p:cNvPr id="6" name="Picture 5">
            <a:extLst>
              <a:ext uri="{FF2B5EF4-FFF2-40B4-BE49-F238E27FC236}">
                <a16:creationId xmlns:a16="http://schemas.microsoft.com/office/drawing/2014/main" id="{B9D607F4-6B83-9460-42BF-050345835748}"/>
              </a:ext>
            </a:extLst>
          </p:cNvPr>
          <p:cNvPicPr>
            <a:picLocks noChangeAspect="1"/>
          </p:cNvPicPr>
          <p:nvPr/>
        </p:nvPicPr>
        <p:blipFill>
          <a:blip r:embed="rId12"/>
          <a:stretch>
            <a:fillRect/>
          </a:stretch>
        </p:blipFill>
        <p:spPr>
          <a:xfrm>
            <a:off x="9753347" y="1544632"/>
            <a:ext cx="2339589" cy="2686386"/>
          </a:xfrm>
          <a:prstGeom prst="rect">
            <a:avLst/>
          </a:prstGeom>
        </p:spPr>
      </p:pic>
      <p:pic>
        <p:nvPicPr>
          <p:cNvPr id="14" name="Picture 13">
            <a:extLst>
              <a:ext uri="{FF2B5EF4-FFF2-40B4-BE49-F238E27FC236}">
                <a16:creationId xmlns:a16="http://schemas.microsoft.com/office/drawing/2014/main" id="{993B512A-F5E6-C4B4-2053-BBAE539D2D0C}"/>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9513599" y="5261727"/>
            <a:ext cx="2495515" cy="1402629"/>
          </a:xfrm>
          <a:prstGeom prst="rect">
            <a:avLst/>
          </a:prstGeom>
        </p:spPr>
      </p:pic>
      <p:sp>
        <p:nvSpPr>
          <p:cNvPr id="2" name="Title 1">
            <a:extLst>
              <a:ext uri="{FF2B5EF4-FFF2-40B4-BE49-F238E27FC236}">
                <a16:creationId xmlns:a16="http://schemas.microsoft.com/office/drawing/2014/main" id="{76D7839D-7C98-A16B-F0BE-7C33BC3BC6FF}"/>
              </a:ext>
            </a:extLst>
          </p:cNvPr>
          <p:cNvSpPr>
            <a:spLocks noGrp="1"/>
          </p:cNvSpPr>
          <p:nvPr>
            <p:ph type="title"/>
          </p:nvPr>
        </p:nvSpPr>
        <p:spPr>
          <a:xfrm>
            <a:off x="710118" y="31175"/>
            <a:ext cx="9805481" cy="1017995"/>
          </a:xfrm>
        </p:spPr>
        <p:txBody>
          <a:bodyPr>
            <a:normAutofit/>
          </a:bodyPr>
          <a:lstStyle/>
          <a:p>
            <a:r>
              <a:rPr lang="en-US" sz="4000" dirty="0"/>
              <a:t>Fritzing</a:t>
            </a:r>
            <a:br>
              <a:rPr lang="en-US" dirty="0"/>
            </a:br>
            <a:r>
              <a:rPr lang="en-US" sz="2400" dirty="0"/>
              <a:t>Working with Wires</a:t>
            </a:r>
            <a:endParaRPr lang="en-US" dirty="0"/>
          </a:p>
        </p:txBody>
      </p:sp>
      <p:sp>
        <p:nvSpPr>
          <p:cNvPr id="3" name="TextBox 2">
            <a:extLst>
              <a:ext uri="{FF2B5EF4-FFF2-40B4-BE49-F238E27FC236}">
                <a16:creationId xmlns:a16="http://schemas.microsoft.com/office/drawing/2014/main" id="{195FB220-1557-3410-BCC9-C9C74F19B18E}"/>
              </a:ext>
            </a:extLst>
          </p:cNvPr>
          <p:cNvSpPr txBox="1"/>
          <p:nvPr/>
        </p:nvSpPr>
        <p:spPr>
          <a:xfrm>
            <a:off x="734338" y="948687"/>
            <a:ext cx="8744882" cy="5755422"/>
          </a:xfrm>
          <a:prstGeom prst="rect">
            <a:avLst/>
          </a:prstGeom>
          <a:noFill/>
        </p:spPr>
        <p:txBody>
          <a:bodyPr wrap="square" rtlCol="0">
            <a:spAutoFit/>
          </a:bodyPr>
          <a:lstStyle/>
          <a:p>
            <a:pPr marL="285750" indent="-285750">
              <a:buFont typeface="Arial" panose="020B0604020202020204" pitchFamily="34" charset="0"/>
              <a:buChar char="•"/>
            </a:pPr>
            <a:r>
              <a:rPr lang="en-US" sz="1600" dirty="0"/>
              <a:t>Working with parts is similar for Fritzing Breadboard, Schematic and PCB designs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Wires can be created by left-clicking on a pin and dragging a wire to another object (pin, bend point)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Connecting a wire changes the color of connections from red to green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Moving a part causes the wire to remain connected and change length or direction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Hovering over a wire causes the wire to change color, indicating that a left-click will select the wire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Right-click a selected wire and select Add Bendpoint to allow for a wire to be bent later by dragging the bend point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Selecting an end or mid point of the wire, highlights all of the connections within the entire circuit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Delete a selected wire by pressing the Delete key, or right-click and select Delete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Disconnect and move a wire endpoint by hovering over the endpoint until it turns blue, then drag away from connection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Demonstration - Adding a wire (video) </a:t>
            </a:r>
          </a:p>
          <a:p>
            <a:pPr marL="285750" indent="-285750">
              <a:buFont typeface="Arial" panose="020B0604020202020204" pitchFamily="34" charset="0"/>
              <a:buChar char="•"/>
            </a:pPr>
            <a:r>
              <a:rPr lang="en-US" sz="1600" dirty="0"/>
              <a:t>Demonstration - Convert Ratsnest Lines to Wires (video) </a:t>
            </a:r>
          </a:p>
        </p:txBody>
      </p:sp>
      <p:sp>
        <p:nvSpPr>
          <p:cNvPr id="11" name="Slide Number Placeholder 10">
            <a:extLst>
              <a:ext uri="{FF2B5EF4-FFF2-40B4-BE49-F238E27FC236}">
                <a16:creationId xmlns:a16="http://schemas.microsoft.com/office/drawing/2014/main" id="{7BD8826F-9722-8592-DF82-19B8BF1F8088}"/>
              </a:ext>
            </a:extLst>
          </p:cNvPr>
          <p:cNvSpPr>
            <a:spLocks noGrp="1"/>
          </p:cNvSpPr>
          <p:nvPr>
            <p:ph type="sldNum" sz="quarter" idx="4"/>
          </p:nvPr>
        </p:nvSpPr>
        <p:spPr/>
        <p:txBody>
          <a:bodyPr/>
          <a:lstStyle/>
          <a:p>
            <a:fld id="{03F4EA62-992E-4EB1-BA44-D49665C77250}" type="slidenum">
              <a:rPr lang="en-US" smtClean="0"/>
              <a:pPr/>
              <a:t>20</a:t>
            </a:fld>
            <a:endParaRPr lang="en-US" dirty="0"/>
          </a:p>
        </p:txBody>
      </p:sp>
      <p:sp>
        <p:nvSpPr>
          <p:cNvPr id="13" name="Footer Placeholder 12">
            <a:extLst>
              <a:ext uri="{FF2B5EF4-FFF2-40B4-BE49-F238E27FC236}">
                <a16:creationId xmlns:a16="http://schemas.microsoft.com/office/drawing/2014/main" id="{5C8C9AA4-CC54-4313-BC22-3961281FDCC8}"/>
              </a:ext>
            </a:extLst>
          </p:cNvPr>
          <p:cNvSpPr>
            <a:spLocks noGrp="1"/>
          </p:cNvSpPr>
          <p:nvPr>
            <p:ph type="ftr" sz="quarter" idx="3"/>
          </p:nvPr>
        </p:nvSpPr>
        <p:spPr/>
        <p:txBody>
          <a:bodyPr/>
          <a:lstStyle/>
          <a:p>
            <a:r>
              <a:rPr lang="en-US" dirty="0"/>
              <a:t>NMRA Surfliner Convention</a:t>
            </a:r>
          </a:p>
        </p:txBody>
      </p:sp>
      <p:sp>
        <p:nvSpPr>
          <p:cNvPr id="15" name="Date Placeholder 14">
            <a:extLst>
              <a:ext uri="{FF2B5EF4-FFF2-40B4-BE49-F238E27FC236}">
                <a16:creationId xmlns:a16="http://schemas.microsoft.com/office/drawing/2014/main" id="{09F8ED7A-B8A4-07E7-C83C-8A8ED1DE55AE}"/>
              </a:ext>
            </a:extLst>
          </p:cNvPr>
          <p:cNvSpPr>
            <a:spLocks noGrp="1"/>
          </p:cNvSpPr>
          <p:nvPr>
            <p:ph type="dt" sz="half" idx="2"/>
          </p:nvPr>
        </p:nvSpPr>
        <p:spPr/>
        <p:txBody>
          <a:bodyPr/>
          <a:lstStyle/>
          <a:p>
            <a:fld id="{40EDD9B6-5DE2-450C-8F4C-204E7B77DD90}" type="datetime1">
              <a:rPr lang="en-US" smtClean="0"/>
              <a:t>8/6/2024</a:t>
            </a:fld>
            <a:endParaRPr lang="en-US" dirty="0"/>
          </a:p>
        </p:txBody>
      </p:sp>
      <p:pic>
        <p:nvPicPr>
          <p:cNvPr id="19" name="Convert Ratsnest Lines to Wires">
            <a:hlinkClick r:id="" action="ppaction://media"/>
            <a:extLst>
              <a:ext uri="{FF2B5EF4-FFF2-40B4-BE49-F238E27FC236}">
                <a16:creationId xmlns:a16="http://schemas.microsoft.com/office/drawing/2014/main" id="{5E666C03-52C4-6A94-45DA-271392ECB1D2}"/>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766560" y="5947083"/>
            <a:ext cx="1021131" cy="573854"/>
          </a:xfrm>
          <a:prstGeom prst="rect">
            <a:avLst/>
          </a:prstGeom>
        </p:spPr>
      </p:pic>
      <p:pic>
        <p:nvPicPr>
          <p:cNvPr id="20" name="Part - add wire">
            <a:hlinkClick r:id="" action="ppaction://media"/>
            <a:extLst>
              <a:ext uri="{FF2B5EF4-FFF2-40B4-BE49-F238E27FC236}">
                <a16:creationId xmlns:a16="http://schemas.microsoft.com/office/drawing/2014/main" id="{168C8477-836D-C4E7-51B0-C53953D209D4}"/>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5426237" y="5816732"/>
            <a:ext cx="928449" cy="522252"/>
          </a:xfrm>
          <a:prstGeom prst="rect">
            <a:avLst/>
          </a:prstGeom>
        </p:spPr>
      </p:pic>
    </p:spTree>
    <p:extLst>
      <p:ext uri="{BB962C8B-B14F-4D97-AF65-F5344CB8AC3E}">
        <p14:creationId xmlns:p14="http://schemas.microsoft.com/office/powerpoint/2010/main" val="86296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xit" presetSubtype="0" fill="hold" nodeType="with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xit" presetSubtype="0" fill="hold"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500"/>
                                        <p:tgtEl>
                                          <p:spTgt spid="3">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500"/>
                                        <p:tgtEl>
                                          <p:spTgt spid="3">
                                            <p:txEl>
                                              <p:pRg st="8" end="8"/>
                                            </p:txEl>
                                          </p:spTgt>
                                        </p:tgtEl>
                                      </p:cBhvr>
                                    </p:animEffect>
                                  </p:childTnLst>
                                </p:cTn>
                              </p:par>
                              <p:par>
                                <p:cTn id="55" presetID="10" presetClass="exit" presetSubtype="0" fill="hold"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Effect transition="in" filter="fade">
                                      <p:cBhvr>
                                        <p:cTn id="65" dur="500"/>
                                        <p:tgtEl>
                                          <p:spTgt spid="3">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12" end="12"/>
                                            </p:txEl>
                                          </p:spTgt>
                                        </p:tgtEl>
                                        <p:attrNameLst>
                                          <p:attrName>style.visibility</p:attrName>
                                        </p:attrNameLst>
                                      </p:cBhvr>
                                      <p:to>
                                        <p:strVal val="visible"/>
                                      </p:to>
                                    </p:set>
                                    <p:animEffect transition="in" filter="fade">
                                      <p:cBhvr>
                                        <p:cTn id="70" dur="500"/>
                                        <p:tgtEl>
                                          <p:spTgt spid="3">
                                            <p:txEl>
                                              <p:pRg st="12" end="12"/>
                                            </p:txEl>
                                          </p:spTgt>
                                        </p:tgtEl>
                                      </p:cBhvr>
                                    </p:animEffect>
                                  </p:childTnLst>
                                </p:cTn>
                              </p:par>
                              <p:par>
                                <p:cTn id="71" presetID="10" presetClass="exit" presetSubtype="0" fill="hold"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500"/>
                                        <p:tgtEl>
                                          <p:spTgt spid="1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
                                            <p:txEl>
                                              <p:pRg st="14" end="14"/>
                                            </p:txEl>
                                          </p:spTgt>
                                        </p:tgtEl>
                                        <p:attrNameLst>
                                          <p:attrName>style.visibility</p:attrName>
                                        </p:attrNameLst>
                                      </p:cBhvr>
                                      <p:to>
                                        <p:strVal val="visible"/>
                                      </p:to>
                                    </p:set>
                                    <p:animEffect transition="in" filter="fade">
                                      <p:cBhvr>
                                        <p:cTn id="81" dur="500"/>
                                        <p:tgtEl>
                                          <p:spTgt spid="3">
                                            <p:txEl>
                                              <p:pRg st="14" end="14"/>
                                            </p:txEl>
                                          </p:spTgt>
                                        </p:tgtEl>
                                      </p:cBhvr>
                                    </p:animEffect>
                                  </p:childTnLst>
                                </p:cTn>
                              </p:par>
                              <p:par>
                                <p:cTn id="82" presetID="10" presetClass="exit" presetSubtype="0" fill="hold" nodeType="withEffect">
                                  <p:stCondLst>
                                    <p:cond delay="0"/>
                                  </p:stCondLst>
                                  <p:childTnLst>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
                                            <p:txEl>
                                              <p:pRg st="16" end="16"/>
                                            </p:txEl>
                                          </p:spTgt>
                                        </p:tgtEl>
                                        <p:attrNameLst>
                                          <p:attrName>style.visibility</p:attrName>
                                        </p:attrNameLst>
                                      </p:cBhvr>
                                      <p:to>
                                        <p:strVal val="visible"/>
                                      </p:to>
                                    </p:set>
                                    <p:animEffect transition="in" filter="fade">
                                      <p:cBhvr>
                                        <p:cTn id="89" dur="500"/>
                                        <p:tgtEl>
                                          <p:spTgt spid="3">
                                            <p:txEl>
                                              <p:pRg st="16" end="16"/>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
                                            <p:txEl>
                                              <p:pRg st="18" end="18"/>
                                            </p:txEl>
                                          </p:spTgt>
                                        </p:tgtEl>
                                        <p:attrNameLst>
                                          <p:attrName>style.visibility</p:attrName>
                                        </p:attrNameLst>
                                      </p:cBhvr>
                                      <p:to>
                                        <p:strVal val="visible"/>
                                      </p:to>
                                    </p:set>
                                    <p:animEffect transition="in" filter="fade">
                                      <p:cBhvr>
                                        <p:cTn id="94" dur="500"/>
                                        <p:tgtEl>
                                          <p:spTgt spid="3">
                                            <p:txEl>
                                              <p:pRg st="18" end="18"/>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mediacall" presetSubtype="0" fill="hold" nodeType="clickEffect">
                                  <p:stCondLst>
                                    <p:cond delay="0"/>
                                  </p:stCondLst>
                                  <p:childTnLst>
                                    <p:cmd type="call" cmd="playFrom(0.0)">
                                      <p:cBhvr>
                                        <p:cTn id="98" dur="70167" fill="hold"/>
                                        <p:tgtEl>
                                          <p:spTgt spid="20"/>
                                        </p:tgtEl>
                                      </p:cBhvr>
                                    </p:cmd>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3">
                                            <p:txEl>
                                              <p:pRg st="19" end="19"/>
                                            </p:txEl>
                                          </p:spTgt>
                                        </p:tgtEl>
                                        <p:attrNameLst>
                                          <p:attrName>style.visibility</p:attrName>
                                        </p:attrNameLst>
                                      </p:cBhvr>
                                      <p:to>
                                        <p:strVal val="visible"/>
                                      </p:to>
                                    </p:set>
                                    <p:animEffect transition="in" filter="fade">
                                      <p:cBhvr>
                                        <p:cTn id="103" dur="500"/>
                                        <p:tgtEl>
                                          <p:spTgt spid="3">
                                            <p:txEl>
                                              <p:pRg st="19" end="19"/>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mediacall" presetSubtype="0" fill="hold" nodeType="clickEffect">
                                  <p:stCondLst>
                                    <p:cond delay="0"/>
                                  </p:stCondLst>
                                  <p:childTnLst>
                                    <p:cmd type="call" cmd="playFrom(0.0)">
                                      <p:cBhvr>
                                        <p:cTn id="107" dur="368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108" fill="hold" display="0">
                  <p:stCondLst>
                    <p:cond delay="indefinite"/>
                  </p:stCondLst>
                </p:cTn>
                <p:tgtEl>
                  <p:spTgt spid="19"/>
                </p:tgtEl>
              </p:cMediaNode>
            </p:video>
            <p:video fullScrn="1">
              <p:cMediaNode vol="80000" showWhenStopped="0">
                <p:cTn id="109" fill="hold" display="0">
                  <p:stCondLst>
                    <p:cond delay="indefinite"/>
                  </p:stCondLst>
                </p:cTn>
                <p:tgtEl>
                  <p:spTgt spid="2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BC71F7-3F13-5163-FD3B-E5A498660C5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69294" y="1035457"/>
            <a:ext cx="5280621" cy="54286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a:extLst>
              <a:ext uri="{FF2B5EF4-FFF2-40B4-BE49-F238E27FC236}">
                <a16:creationId xmlns:a16="http://schemas.microsoft.com/office/drawing/2014/main" id="{B8276CDB-16C5-9062-0CBD-628EA83642EC}"/>
              </a:ext>
            </a:extLst>
          </p:cNvPr>
          <p:cNvPicPr>
            <a:picLocks noChangeAspect="1"/>
          </p:cNvPicPr>
          <p:nvPr/>
        </p:nvPicPr>
        <p:blipFill>
          <a:blip r:embed="rId4"/>
          <a:stretch>
            <a:fillRect/>
          </a:stretch>
        </p:blipFill>
        <p:spPr>
          <a:xfrm>
            <a:off x="6769294" y="1876314"/>
            <a:ext cx="5048955" cy="2962688"/>
          </a:xfrm>
          <a:prstGeom prst="rect">
            <a:avLst/>
          </a:prstGeom>
        </p:spPr>
      </p:pic>
      <p:pic>
        <p:nvPicPr>
          <p:cNvPr id="16" name="Picture 15">
            <a:extLst>
              <a:ext uri="{FF2B5EF4-FFF2-40B4-BE49-F238E27FC236}">
                <a16:creationId xmlns:a16="http://schemas.microsoft.com/office/drawing/2014/main" id="{9B3B5ABC-55A2-9DC5-20EE-167791C4CF9E}"/>
              </a:ext>
            </a:extLst>
          </p:cNvPr>
          <p:cNvPicPr>
            <a:picLocks noChangeAspect="1"/>
          </p:cNvPicPr>
          <p:nvPr/>
        </p:nvPicPr>
        <p:blipFill>
          <a:blip r:embed="rId5"/>
          <a:stretch>
            <a:fillRect/>
          </a:stretch>
        </p:blipFill>
        <p:spPr>
          <a:xfrm>
            <a:off x="7351775" y="1100010"/>
            <a:ext cx="4724329" cy="53534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9" name="Picture 18">
            <a:extLst>
              <a:ext uri="{FF2B5EF4-FFF2-40B4-BE49-F238E27FC236}">
                <a16:creationId xmlns:a16="http://schemas.microsoft.com/office/drawing/2014/main" id="{5BA7B559-389E-37AA-7F2F-E2CBAAB81356}"/>
              </a:ext>
            </a:extLst>
          </p:cNvPr>
          <p:cNvPicPr>
            <a:picLocks noChangeAspect="1"/>
          </p:cNvPicPr>
          <p:nvPr/>
        </p:nvPicPr>
        <p:blipFill>
          <a:blip r:embed="rId6"/>
          <a:stretch>
            <a:fillRect/>
          </a:stretch>
        </p:blipFill>
        <p:spPr>
          <a:xfrm>
            <a:off x="6169152" y="586424"/>
            <a:ext cx="5585928" cy="552120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6508CE79-1EC0-533A-1A99-348DD46EAEE6}"/>
              </a:ext>
            </a:extLst>
          </p:cNvPr>
          <p:cNvSpPr txBox="1"/>
          <p:nvPr/>
        </p:nvSpPr>
        <p:spPr>
          <a:xfrm>
            <a:off x="735476" y="1173397"/>
            <a:ext cx="6214767" cy="5201424"/>
          </a:xfrm>
          <a:prstGeom prst="rect">
            <a:avLst/>
          </a:prstGeom>
          <a:noFill/>
        </p:spPr>
        <p:txBody>
          <a:bodyPr wrap="square" rtlCol="0">
            <a:spAutoFit/>
          </a:bodyPr>
          <a:lstStyle/>
          <a:p>
            <a:r>
              <a:rPr lang="en-US" b="1" dirty="0"/>
              <a:t>PCB Fabrication Guidelines:</a:t>
            </a:r>
            <a:endParaRPr lang="en-US" dirty="0"/>
          </a:p>
          <a:p>
            <a:pPr marL="285750" indent="-285750">
              <a:buFont typeface="Arial" panose="020B0604020202020204" pitchFamily="34" charset="0"/>
              <a:buChar char="•"/>
            </a:pPr>
            <a:r>
              <a:rPr lang="en-US" dirty="0"/>
              <a:t>Specific rules for wire traces on the PCB surface</a:t>
            </a:r>
          </a:p>
          <a:p>
            <a:r>
              <a:rPr lang="en-US" b="1" dirty="0"/>
              <a:t>Design Rule Check (DRC):</a:t>
            </a:r>
            <a:endParaRPr lang="en-US" dirty="0"/>
          </a:p>
          <a:p>
            <a:pPr marL="285750" indent="-285750">
              <a:buFont typeface="Arial" panose="020B0604020202020204" pitchFamily="34" charset="0"/>
              <a:buChar char="•"/>
            </a:pPr>
            <a:r>
              <a:rPr lang="en-US" dirty="0"/>
              <a:t>Guidelines for design and manufacturing standards</a:t>
            </a:r>
          </a:p>
          <a:p>
            <a:pPr marL="285750" indent="-285750">
              <a:buFont typeface="Arial" panose="020B0604020202020204" pitchFamily="34" charset="0"/>
              <a:buChar char="•"/>
            </a:pPr>
            <a:r>
              <a:rPr lang="en-US" dirty="0"/>
              <a:t>Ensures adherence to quality benchmarks</a:t>
            </a:r>
            <a:endParaRPr lang="en-US" sz="2000" dirty="0"/>
          </a:p>
          <a:p>
            <a:r>
              <a:rPr lang="en-US" b="1" dirty="0"/>
              <a:t>DRC in PCB Design Software:</a:t>
            </a:r>
            <a:endParaRPr lang="en-US" dirty="0"/>
          </a:p>
          <a:p>
            <a:pPr marL="285750" indent="-285750">
              <a:buFont typeface="Arial" panose="020B0604020202020204" pitchFamily="34" charset="0"/>
              <a:buChar char="•"/>
            </a:pPr>
            <a:r>
              <a:rPr lang="en-US" dirty="0"/>
              <a:t>Integrated DRC service for pre-fabrication review</a:t>
            </a:r>
            <a:endParaRPr lang="en-US" sz="2000" dirty="0"/>
          </a:p>
          <a:p>
            <a:r>
              <a:rPr lang="en-US" b="1" dirty="0"/>
              <a:t>DRC Execution in Fritzing:</a:t>
            </a:r>
            <a:endParaRPr lang="en-US" dirty="0"/>
          </a:p>
          <a:p>
            <a:pPr marL="285750" indent="-285750">
              <a:buFont typeface="Arial" panose="020B0604020202020204" pitchFamily="34" charset="0"/>
              <a:buChar char="•"/>
            </a:pPr>
            <a:r>
              <a:rPr lang="en-US" dirty="0"/>
              <a:t>Access via Routing &gt; Design Rules Check or Ctrl+Shift+D</a:t>
            </a:r>
          </a:p>
          <a:p>
            <a:pPr marL="285750" indent="-285750">
              <a:buFont typeface="Arial" panose="020B0604020202020204" pitchFamily="34" charset="0"/>
              <a:buChar char="•"/>
            </a:pPr>
            <a:r>
              <a:rPr lang="en-US" dirty="0"/>
              <a:t>Identifies all errors, highlighting them all in red</a:t>
            </a:r>
            <a:endParaRPr lang="en-US" sz="2000" dirty="0"/>
          </a:p>
          <a:p>
            <a:r>
              <a:rPr lang="en-US" b="1" dirty="0"/>
              <a:t>Error Rectification:</a:t>
            </a:r>
            <a:endParaRPr lang="en-US" sz="2000" dirty="0"/>
          </a:p>
          <a:p>
            <a:pPr marL="742950" lvl="1" indent="-285750">
              <a:buFont typeface="Arial" panose="020B0604020202020204" pitchFamily="34" charset="0"/>
              <a:buChar char="•"/>
            </a:pPr>
            <a:r>
              <a:rPr lang="en-US" sz="2000" dirty="0"/>
              <a:t>Selected error description causes problem to be highlighted in yellow</a:t>
            </a:r>
          </a:p>
          <a:p>
            <a:pPr marL="742950" lvl="1" indent="-285750">
              <a:buFont typeface="Arial" panose="020B0604020202020204" pitchFamily="34" charset="0"/>
              <a:buChar char="•"/>
            </a:pPr>
            <a:r>
              <a:rPr lang="en-US" dirty="0"/>
              <a:t>Errors must be fixed before fabrication</a:t>
            </a:r>
          </a:p>
          <a:p>
            <a:pPr marL="742950" lvl="1" indent="-285750">
              <a:buFont typeface="Arial" panose="020B0604020202020204" pitchFamily="34" charset="0"/>
              <a:buChar char="•"/>
            </a:pPr>
            <a:r>
              <a:rPr lang="en-US" sz="2000" dirty="0"/>
              <a:t>Example errors:</a:t>
            </a:r>
          </a:p>
          <a:p>
            <a:pPr marL="1200150" lvl="2" indent="-285750">
              <a:buFont typeface="Arial" panose="020B0604020202020204" pitchFamily="34" charset="0"/>
              <a:buChar char="•"/>
            </a:pPr>
            <a:r>
              <a:rPr lang="en-US" sz="2000" dirty="0"/>
              <a:t>Crossing traces on same copper layer </a:t>
            </a:r>
          </a:p>
          <a:p>
            <a:pPr marL="1200150" lvl="2" indent="-285750">
              <a:buFont typeface="Arial" panose="020B0604020202020204" pitchFamily="34" charset="0"/>
              <a:buChar char="•"/>
            </a:pPr>
            <a:r>
              <a:rPr lang="en-US" dirty="0"/>
              <a:t>Close proximity to </a:t>
            </a:r>
            <a:r>
              <a:rPr lang="en-US" sz="2000" dirty="0"/>
              <a:t>component</a:t>
            </a:r>
            <a:r>
              <a:rPr lang="en-US" dirty="0"/>
              <a:t> holes</a:t>
            </a:r>
            <a:endParaRPr lang="en-US" sz="2000" dirty="0"/>
          </a:p>
          <a:p>
            <a:pPr marL="742950" lvl="1" indent="-285750">
              <a:buFont typeface="Arial" panose="020B0604020202020204" pitchFamily="34" charset="0"/>
              <a:buChar char="•"/>
            </a:pPr>
            <a:r>
              <a:rPr lang="en-US" dirty="0"/>
              <a:t>Example errors corrected</a:t>
            </a:r>
          </a:p>
        </p:txBody>
      </p:sp>
      <p:sp>
        <p:nvSpPr>
          <p:cNvPr id="20" name="Rectangle: Rounded Corners 19">
            <a:extLst>
              <a:ext uri="{FF2B5EF4-FFF2-40B4-BE49-F238E27FC236}">
                <a16:creationId xmlns:a16="http://schemas.microsoft.com/office/drawing/2014/main" id="{0AF8439B-7E1B-8266-B38C-13461CA6E270}"/>
              </a:ext>
            </a:extLst>
          </p:cNvPr>
          <p:cNvSpPr/>
          <p:nvPr/>
        </p:nvSpPr>
        <p:spPr>
          <a:xfrm>
            <a:off x="8764682" y="2538694"/>
            <a:ext cx="2990397" cy="345793"/>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D7839D-7C98-A16B-F0BE-7C33BC3BC6FF}"/>
              </a:ext>
            </a:extLst>
          </p:cNvPr>
          <p:cNvSpPr>
            <a:spLocks noGrp="1"/>
          </p:cNvSpPr>
          <p:nvPr>
            <p:ph type="title"/>
          </p:nvPr>
        </p:nvSpPr>
        <p:spPr>
          <a:xfrm>
            <a:off x="710118" y="31175"/>
            <a:ext cx="9805481" cy="1017995"/>
          </a:xfrm>
        </p:spPr>
        <p:txBody>
          <a:bodyPr>
            <a:normAutofit/>
          </a:bodyPr>
          <a:lstStyle/>
          <a:p>
            <a:r>
              <a:rPr lang="en-US" sz="4000" dirty="0"/>
              <a:t>Fritzing</a:t>
            </a:r>
            <a:br>
              <a:rPr lang="en-US" dirty="0"/>
            </a:br>
            <a:r>
              <a:rPr lang="en-US" sz="2400" dirty="0"/>
              <a:t>Working with Wires - DRC</a:t>
            </a:r>
            <a:endParaRPr lang="en-US" dirty="0"/>
          </a:p>
        </p:txBody>
      </p:sp>
      <p:sp>
        <p:nvSpPr>
          <p:cNvPr id="10" name="Arrow: Right 9">
            <a:extLst>
              <a:ext uri="{FF2B5EF4-FFF2-40B4-BE49-F238E27FC236}">
                <a16:creationId xmlns:a16="http://schemas.microsoft.com/office/drawing/2014/main" id="{9B059FB8-491C-7E32-0173-2474F870BB10}"/>
              </a:ext>
            </a:extLst>
          </p:cNvPr>
          <p:cNvSpPr/>
          <p:nvPr/>
        </p:nvSpPr>
        <p:spPr>
          <a:xfrm>
            <a:off x="8326334" y="2324546"/>
            <a:ext cx="878305"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8E1C0273-9F66-ECE8-B988-01E56199E797}"/>
              </a:ext>
            </a:extLst>
          </p:cNvPr>
          <p:cNvSpPr/>
          <p:nvPr/>
        </p:nvSpPr>
        <p:spPr>
          <a:xfrm>
            <a:off x="6950243" y="4453991"/>
            <a:ext cx="878305"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3B2FE36D-B79F-AB7D-2B06-44B24133B949}"/>
              </a:ext>
            </a:extLst>
          </p:cNvPr>
          <p:cNvSpPr/>
          <p:nvPr/>
        </p:nvSpPr>
        <p:spPr>
          <a:xfrm>
            <a:off x="8573647" y="4622762"/>
            <a:ext cx="878305"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3E26B08-A58C-0604-3B56-F4F216D13BB7}"/>
              </a:ext>
            </a:extLst>
          </p:cNvPr>
          <p:cNvSpPr txBox="1"/>
          <p:nvPr/>
        </p:nvSpPr>
        <p:spPr>
          <a:xfrm>
            <a:off x="6044438" y="4286492"/>
            <a:ext cx="5835356" cy="175432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en-US" sz="1800" dirty="0"/>
              <a:t>Best Practices:</a:t>
            </a:r>
          </a:p>
          <a:p>
            <a:pPr marL="342900" indent="-342900">
              <a:buFont typeface="+mj-lt"/>
              <a:buAutoNum type="arabicPeriod"/>
            </a:pPr>
            <a:r>
              <a:rPr lang="en-US" sz="1800" dirty="0"/>
              <a:t>Utilize DRC regularly to minimize the occurrence of errors</a:t>
            </a:r>
          </a:p>
          <a:p>
            <a:pPr marL="342900" indent="-342900">
              <a:buFont typeface="+mj-lt"/>
              <a:buAutoNum type="arabicPeriod"/>
            </a:pPr>
            <a:r>
              <a:rPr lang="en-US" sz="1800" dirty="0"/>
              <a:t>Adjust the grid size to 0.025 in for precise trace rerouting</a:t>
            </a:r>
          </a:p>
          <a:p>
            <a:pPr marL="342900" indent="-342900">
              <a:buFont typeface="+mj-lt"/>
              <a:buAutoNum type="arabicPeriod"/>
            </a:pPr>
            <a:r>
              <a:rPr lang="en-US" sz="1800" dirty="0"/>
              <a:t>Ensure uniform trace direction on all copper layers during routing (e.g. vertical on top, horizonal on bottom)</a:t>
            </a:r>
          </a:p>
          <a:p>
            <a:endParaRPr lang="en-US" dirty="0"/>
          </a:p>
        </p:txBody>
      </p:sp>
      <p:sp>
        <p:nvSpPr>
          <p:cNvPr id="3" name="Arrow: Right 2">
            <a:extLst>
              <a:ext uri="{FF2B5EF4-FFF2-40B4-BE49-F238E27FC236}">
                <a16:creationId xmlns:a16="http://schemas.microsoft.com/office/drawing/2014/main" id="{CAF1BAEC-F1B5-79CA-359A-370674E25EEC}"/>
              </a:ext>
            </a:extLst>
          </p:cNvPr>
          <p:cNvSpPr/>
          <p:nvPr/>
        </p:nvSpPr>
        <p:spPr>
          <a:xfrm>
            <a:off x="6241804" y="2654882"/>
            <a:ext cx="878305"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AD9250C0-D3C1-F7FC-0A64-7A031B1F4B62}"/>
              </a:ext>
            </a:extLst>
          </p:cNvPr>
          <p:cNvSpPr/>
          <p:nvPr/>
        </p:nvSpPr>
        <p:spPr>
          <a:xfrm>
            <a:off x="6112216" y="4044944"/>
            <a:ext cx="878305"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14">
            <a:extLst>
              <a:ext uri="{FF2B5EF4-FFF2-40B4-BE49-F238E27FC236}">
                <a16:creationId xmlns:a16="http://schemas.microsoft.com/office/drawing/2014/main" id="{65D7BAFC-ACEE-2900-9983-E0A767C1E4D0}"/>
              </a:ext>
            </a:extLst>
          </p:cNvPr>
          <p:cNvSpPr>
            <a:spLocks noGrp="1"/>
          </p:cNvSpPr>
          <p:nvPr>
            <p:ph type="sldNum" sz="quarter" idx="4"/>
          </p:nvPr>
        </p:nvSpPr>
        <p:spPr/>
        <p:txBody>
          <a:bodyPr/>
          <a:lstStyle/>
          <a:p>
            <a:fld id="{03F4EA62-992E-4EB1-BA44-D49665C77250}" type="slidenum">
              <a:rPr lang="en-US" smtClean="0"/>
              <a:pPr/>
              <a:t>21</a:t>
            </a:fld>
            <a:endParaRPr lang="en-US" dirty="0"/>
          </a:p>
        </p:txBody>
      </p:sp>
      <p:sp>
        <p:nvSpPr>
          <p:cNvPr id="17" name="Footer Placeholder 16">
            <a:extLst>
              <a:ext uri="{FF2B5EF4-FFF2-40B4-BE49-F238E27FC236}">
                <a16:creationId xmlns:a16="http://schemas.microsoft.com/office/drawing/2014/main" id="{9C54E88C-379B-804F-8B94-1ADE2C196811}"/>
              </a:ext>
            </a:extLst>
          </p:cNvPr>
          <p:cNvSpPr>
            <a:spLocks noGrp="1"/>
          </p:cNvSpPr>
          <p:nvPr>
            <p:ph type="ftr" sz="quarter" idx="3"/>
          </p:nvPr>
        </p:nvSpPr>
        <p:spPr/>
        <p:txBody>
          <a:bodyPr/>
          <a:lstStyle/>
          <a:p>
            <a:r>
              <a:rPr lang="en-US" dirty="0"/>
              <a:t>NMRA Surfliner Convention</a:t>
            </a:r>
          </a:p>
        </p:txBody>
      </p:sp>
      <p:sp>
        <p:nvSpPr>
          <p:cNvPr id="18" name="Date Placeholder 17">
            <a:extLst>
              <a:ext uri="{FF2B5EF4-FFF2-40B4-BE49-F238E27FC236}">
                <a16:creationId xmlns:a16="http://schemas.microsoft.com/office/drawing/2014/main" id="{A9ABF3A5-5CEA-242F-20F7-E1E3B958E1EF}"/>
              </a:ext>
            </a:extLst>
          </p:cNvPr>
          <p:cNvSpPr>
            <a:spLocks noGrp="1"/>
          </p:cNvSpPr>
          <p:nvPr>
            <p:ph type="dt" sz="half" idx="2"/>
          </p:nvPr>
        </p:nvSpPr>
        <p:spPr/>
        <p:txBody>
          <a:bodyPr/>
          <a:lstStyle/>
          <a:p>
            <a:fld id="{3C48EB1F-AD7A-45C1-8155-3906CADB289C}" type="datetime1">
              <a:rPr lang="en-US" smtClean="0"/>
              <a:t>8/6/2024</a:t>
            </a:fld>
            <a:endParaRPr lang="en-US" dirty="0"/>
          </a:p>
        </p:txBody>
      </p:sp>
    </p:spTree>
    <p:extLst>
      <p:ext uri="{BB962C8B-B14F-4D97-AF65-F5344CB8AC3E}">
        <p14:creationId xmlns:p14="http://schemas.microsoft.com/office/powerpoint/2010/main" val="241235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500"/>
                                        <p:tgtEl>
                                          <p:spTgt spid="4">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xEl>
                                              <p:pRg st="9" end="9"/>
                                            </p:txEl>
                                          </p:spTgt>
                                        </p:tgtEl>
                                        <p:attrNameLst>
                                          <p:attrName>style.visibility</p:attrName>
                                        </p:attrNameLst>
                                      </p:cBhvr>
                                      <p:to>
                                        <p:strVal val="visible"/>
                                      </p:to>
                                    </p:set>
                                    <p:animEffect transition="in" filter="fade">
                                      <p:cBhvr>
                                        <p:cTn id="48" dur="500"/>
                                        <p:tgtEl>
                                          <p:spTgt spid="4">
                                            <p:txEl>
                                              <p:pRg st="9" end="9"/>
                                            </p:txEl>
                                          </p:spTgt>
                                        </p:tgtEl>
                                      </p:cBhvr>
                                    </p:animEffect>
                                  </p:childTnLst>
                                </p:cTn>
                              </p:par>
                              <p:par>
                                <p:cTn id="49" presetID="6" presetClass="exit" presetSubtype="32" fill="hold" grpId="1" nodeType="withEffect">
                                  <p:stCondLst>
                                    <p:cond delay="0"/>
                                  </p:stCondLst>
                                  <p:childTnLst>
                                    <p:animEffect transition="out" filter="circle(out)">
                                      <p:cBhvr>
                                        <p:cTn id="50" dur="2000"/>
                                        <p:tgtEl>
                                          <p:spTgt spid="3"/>
                                        </p:tgtEl>
                                      </p:cBhvr>
                                    </p:animEffect>
                                    <p:set>
                                      <p:cBhvr>
                                        <p:cTn id="51" dur="1" fill="hold">
                                          <p:stCondLst>
                                            <p:cond delay="1999"/>
                                          </p:stCondLst>
                                        </p:cTn>
                                        <p:tgtEl>
                                          <p:spTgt spid="3"/>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
                                        <p:tgtEl>
                                          <p:spTgt spid="1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
                                        <p:tgtEl>
                                          <p:spTgt spid="1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10"/>
                                        <p:tgtEl>
                                          <p:spTgt spid="1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
                                            <p:txEl>
                                              <p:pRg st="10" end="10"/>
                                            </p:txEl>
                                          </p:spTgt>
                                        </p:tgtEl>
                                        <p:attrNameLst>
                                          <p:attrName>style.visibility</p:attrName>
                                        </p:attrNameLst>
                                      </p:cBhvr>
                                      <p:to>
                                        <p:strVal val="visible"/>
                                      </p:to>
                                    </p:set>
                                    <p:animEffect transition="in" filter="fade">
                                      <p:cBhvr>
                                        <p:cTn id="71" dur="500"/>
                                        <p:tgtEl>
                                          <p:spTgt spid="4">
                                            <p:txEl>
                                              <p:pRg st="10" end="10"/>
                                            </p:txEl>
                                          </p:spTgt>
                                        </p:tgtEl>
                                      </p:cBhvr>
                                    </p:animEffect>
                                  </p:childTnLst>
                                </p:cTn>
                              </p:par>
                              <p:par>
                                <p:cTn id="72" presetID="6" presetClass="exit" presetSubtype="32" fill="hold" grpId="1" nodeType="withEffect">
                                  <p:stCondLst>
                                    <p:cond delay="0"/>
                                  </p:stCondLst>
                                  <p:childTnLst>
                                    <p:animEffect transition="out" filter="circle(out)">
                                      <p:cBhvr>
                                        <p:cTn id="73" dur="2000"/>
                                        <p:tgtEl>
                                          <p:spTgt spid="10"/>
                                        </p:tgtEl>
                                      </p:cBhvr>
                                    </p:animEffect>
                                    <p:set>
                                      <p:cBhvr>
                                        <p:cTn id="74" dur="1" fill="hold">
                                          <p:stCondLst>
                                            <p:cond delay="1999"/>
                                          </p:stCondLst>
                                        </p:cTn>
                                        <p:tgtEl>
                                          <p:spTgt spid="10"/>
                                        </p:tgtEl>
                                        <p:attrNameLst>
                                          <p:attrName>style.visibility</p:attrName>
                                        </p:attrNameLst>
                                      </p:cBhvr>
                                      <p:to>
                                        <p:strVal val="hidden"/>
                                      </p:to>
                                    </p:set>
                                  </p:childTnLst>
                                </p:cTn>
                              </p:par>
                              <p:par>
                                <p:cTn id="75" presetID="10" presetClass="exit" presetSubtype="0" fill="hold" grpId="3"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3"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
                                            <p:txEl>
                                              <p:pRg st="11" end="11"/>
                                            </p:txEl>
                                          </p:spTgt>
                                        </p:tgtEl>
                                        <p:attrNameLst>
                                          <p:attrName>style.visibility</p:attrName>
                                        </p:attrNameLst>
                                      </p:cBhvr>
                                      <p:to>
                                        <p:strVal val="visible"/>
                                      </p:to>
                                    </p:set>
                                    <p:animEffect transition="in" filter="fade">
                                      <p:cBhvr>
                                        <p:cTn id="85" dur="500"/>
                                        <p:tgtEl>
                                          <p:spTgt spid="4">
                                            <p:txEl>
                                              <p:pRg st="11" end="11"/>
                                            </p:txEl>
                                          </p:spTgt>
                                        </p:tgtEl>
                                      </p:cBhvr>
                                    </p:animEffect>
                                  </p:childTnLst>
                                </p:cTn>
                              </p:par>
                              <p:par>
                                <p:cTn id="86" presetID="10" presetClass="exit" presetSubtype="0" fill="hold" nodeType="withEffect">
                                  <p:stCondLst>
                                    <p:cond delay="0"/>
                                  </p:stCondLst>
                                  <p:childTnLst>
                                    <p:animEffect transition="out" filter="fade">
                                      <p:cBhvr>
                                        <p:cTn id="87" dur="500"/>
                                        <p:tgtEl>
                                          <p:spTgt spid="5"/>
                                        </p:tgtEl>
                                      </p:cBhvr>
                                    </p:animEffect>
                                    <p:set>
                                      <p:cBhvr>
                                        <p:cTn id="88" dur="1" fill="hold">
                                          <p:stCondLst>
                                            <p:cond delay="499"/>
                                          </p:stCondLst>
                                        </p:cTn>
                                        <p:tgtEl>
                                          <p:spTgt spid="5"/>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500"/>
                                        <p:tgtEl>
                                          <p:spTgt spid="1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500"/>
                                        <p:tgtEl>
                                          <p:spTgt spid="2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
                                        <p:tgtEl>
                                          <p:spTgt spid="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4">
                                            <p:txEl>
                                              <p:pRg st="12" end="12"/>
                                            </p:txEl>
                                          </p:spTgt>
                                        </p:tgtEl>
                                        <p:attrNameLst>
                                          <p:attrName>style.visibility</p:attrName>
                                        </p:attrNameLst>
                                      </p:cBhvr>
                                      <p:to>
                                        <p:strVal val="visible"/>
                                      </p:to>
                                    </p:set>
                                    <p:animEffect transition="in" filter="fade">
                                      <p:cBhvr>
                                        <p:cTn id="102" dur="500"/>
                                        <p:tgtEl>
                                          <p:spTgt spid="4">
                                            <p:txEl>
                                              <p:pRg st="12" end="12"/>
                                            </p:txEl>
                                          </p:spTgt>
                                        </p:tgtEl>
                                      </p:cBhvr>
                                    </p:animEffect>
                                  </p:childTnLst>
                                </p:cTn>
                              </p:par>
                              <p:par>
                                <p:cTn id="103" presetID="6" presetClass="exit" presetSubtype="32" fill="hold" grpId="1" nodeType="withEffect">
                                  <p:stCondLst>
                                    <p:cond delay="0"/>
                                  </p:stCondLst>
                                  <p:childTnLst>
                                    <p:animEffect transition="out" filter="circle(out)">
                                      <p:cBhvr>
                                        <p:cTn id="104" dur="2000"/>
                                        <p:tgtEl>
                                          <p:spTgt spid="6"/>
                                        </p:tgtEl>
                                      </p:cBhvr>
                                    </p:animEffect>
                                    <p:set>
                                      <p:cBhvr>
                                        <p:cTn id="105" dur="1" fill="hold">
                                          <p:stCondLst>
                                            <p:cond delay="1999"/>
                                          </p:stCondLst>
                                        </p:cTn>
                                        <p:tgtEl>
                                          <p:spTgt spid="6"/>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20"/>
                                        </p:tgtEl>
                                      </p:cBhvr>
                                    </p:animEffect>
                                    <p:set>
                                      <p:cBhvr>
                                        <p:cTn id="108" dur="1" fill="hold">
                                          <p:stCondLst>
                                            <p:cond delay="499"/>
                                          </p:stCondLst>
                                        </p:cTn>
                                        <p:tgtEl>
                                          <p:spTgt spid="20"/>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4">
                                            <p:txEl>
                                              <p:pRg st="13" end="13"/>
                                            </p:txEl>
                                          </p:spTgt>
                                        </p:tgtEl>
                                        <p:attrNameLst>
                                          <p:attrName>style.visibility</p:attrName>
                                        </p:attrNameLst>
                                      </p:cBhvr>
                                      <p:to>
                                        <p:strVal val="visible"/>
                                      </p:to>
                                    </p:set>
                                    <p:animEffect transition="in" filter="fade">
                                      <p:cBhvr>
                                        <p:cTn id="113" dur="500"/>
                                        <p:tgtEl>
                                          <p:spTgt spid="4">
                                            <p:txEl>
                                              <p:pRg st="13" end="13"/>
                                            </p:txEl>
                                          </p:spTgt>
                                        </p:tgtEl>
                                      </p:cBhvr>
                                    </p:animEffect>
                                  </p:childTnLst>
                                </p:cTn>
                              </p:par>
                              <p:par>
                                <p:cTn id="114" presetID="10" presetClass="exit" presetSubtype="0" fill="hold" nodeType="withEffect">
                                  <p:stCondLst>
                                    <p:cond delay="0"/>
                                  </p:stCondLst>
                                  <p:childTnLst>
                                    <p:animEffect transition="out" filter="fade">
                                      <p:cBhvr>
                                        <p:cTn id="115" dur="500"/>
                                        <p:tgtEl>
                                          <p:spTgt spid="19"/>
                                        </p:tgtEl>
                                      </p:cBhvr>
                                    </p:animEffect>
                                    <p:set>
                                      <p:cBhvr>
                                        <p:cTn id="116" dur="1" fill="hold">
                                          <p:stCondLst>
                                            <p:cond delay="499"/>
                                          </p:stCondLst>
                                        </p:cTn>
                                        <p:tgtEl>
                                          <p:spTgt spid="19"/>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5"/>
                                        </p:tgtEl>
                                        <p:attrNameLst>
                                          <p:attrName>style.visibility</p:attrName>
                                        </p:attrNameLst>
                                      </p:cBhvr>
                                      <p:to>
                                        <p:strVal val="visible"/>
                                      </p:to>
                                    </p:set>
                                    <p:animEffect transition="in" filter="fade">
                                      <p:cBhvr>
                                        <p:cTn id="119" dur="500"/>
                                        <p:tgtEl>
                                          <p:spTgt spid="5"/>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4">
                                            <p:txEl>
                                              <p:pRg st="14" end="14"/>
                                            </p:txEl>
                                          </p:spTgt>
                                        </p:tgtEl>
                                        <p:attrNameLst>
                                          <p:attrName>style.visibility</p:attrName>
                                        </p:attrNameLst>
                                      </p:cBhvr>
                                      <p:to>
                                        <p:strVal val="visible"/>
                                      </p:to>
                                    </p:set>
                                    <p:animEffect transition="in" filter="fade">
                                      <p:cBhvr>
                                        <p:cTn id="124" dur="500"/>
                                        <p:tgtEl>
                                          <p:spTgt spid="4">
                                            <p:txEl>
                                              <p:pRg st="14" end="14"/>
                                            </p:txEl>
                                          </p:spTgt>
                                        </p:tgtEl>
                                      </p:cBhvr>
                                    </p:animEffect>
                                  </p:childTnLst>
                                </p:cTn>
                              </p:par>
                              <p:par>
                                <p:cTn id="125" presetID="10" presetClass="entr" presetSubtype="0" fill="hold" grpId="2" nodeType="withEffect">
                                  <p:stCondLst>
                                    <p:cond delay="0"/>
                                  </p:stCondLst>
                                  <p:childTnLst>
                                    <p:set>
                                      <p:cBhvr>
                                        <p:cTn id="126" dur="1" fill="hold">
                                          <p:stCondLst>
                                            <p:cond delay="0"/>
                                          </p:stCondLst>
                                        </p:cTn>
                                        <p:tgtEl>
                                          <p:spTgt spid="11"/>
                                        </p:tgtEl>
                                        <p:attrNameLst>
                                          <p:attrName>style.visibility</p:attrName>
                                        </p:attrNameLst>
                                      </p:cBhvr>
                                      <p:to>
                                        <p:strVal val="visible"/>
                                      </p:to>
                                    </p:set>
                                    <p:animEffect transition="in" filter="fade">
                                      <p:cBhvr>
                                        <p:cTn id="127" dur="500"/>
                                        <p:tgtEl>
                                          <p:spTgt spid="11"/>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4">
                                            <p:txEl>
                                              <p:pRg st="15" end="15"/>
                                            </p:txEl>
                                          </p:spTgt>
                                        </p:tgtEl>
                                        <p:attrNameLst>
                                          <p:attrName>style.visibility</p:attrName>
                                        </p:attrNameLst>
                                      </p:cBhvr>
                                      <p:to>
                                        <p:strVal val="visible"/>
                                      </p:to>
                                    </p:set>
                                    <p:animEffect transition="in" filter="fade">
                                      <p:cBhvr>
                                        <p:cTn id="132" dur="500"/>
                                        <p:tgtEl>
                                          <p:spTgt spid="4">
                                            <p:txEl>
                                              <p:pRg st="15" end="15"/>
                                            </p:txEl>
                                          </p:spTgt>
                                        </p:tgtEl>
                                      </p:cBhvr>
                                    </p:animEffect>
                                  </p:childTnLst>
                                </p:cTn>
                              </p:par>
                              <p:par>
                                <p:cTn id="133" presetID="10" presetClass="exit" presetSubtype="0" fill="hold" grpId="1" nodeType="withEffect">
                                  <p:stCondLst>
                                    <p:cond delay="0"/>
                                  </p:stCondLst>
                                  <p:childTnLst>
                                    <p:animEffect transition="out" filter="fade">
                                      <p:cBhvr>
                                        <p:cTn id="134" dur="500"/>
                                        <p:tgtEl>
                                          <p:spTgt spid="11"/>
                                        </p:tgtEl>
                                      </p:cBhvr>
                                    </p:animEffect>
                                    <p:set>
                                      <p:cBhvr>
                                        <p:cTn id="135" dur="1" fill="hold">
                                          <p:stCondLst>
                                            <p:cond delay="499"/>
                                          </p:stCondLst>
                                        </p:cTn>
                                        <p:tgtEl>
                                          <p:spTgt spid="11"/>
                                        </p:tgtEl>
                                        <p:attrNameLst>
                                          <p:attrName>style.visibility</p:attrName>
                                        </p:attrNameLst>
                                      </p:cBhvr>
                                      <p:to>
                                        <p:strVal val="hidden"/>
                                      </p:to>
                                    </p:set>
                                  </p:childTnLst>
                                </p:cTn>
                              </p:par>
                              <p:par>
                                <p:cTn id="136" presetID="10" presetClass="entr" presetSubtype="0" fill="hold" grpId="2" nodeType="withEffect">
                                  <p:stCondLst>
                                    <p:cond delay="0"/>
                                  </p:stCondLst>
                                  <p:childTnLst>
                                    <p:set>
                                      <p:cBhvr>
                                        <p:cTn id="137" dur="1" fill="hold">
                                          <p:stCondLst>
                                            <p:cond delay="0"/>
                                          </p:stCondLst>
                                        </p:cTn>
                                        <p:tgtEl>
                                          <p:spTgt spid="12"/>
                                        </p:tgtEl>
                                        <p:attrNameLst>
                                          <p:attrName>style.visibility</p:attrName>
                                        </p:attrNameLst>
                                      </p:cBhvr>
                                      <p:to>
                                        <p:strVal val="visible"/>
                                      </p:to>
                                    </p:set>
                                    <p:animEffect transition="in" filter="fade">
                                      <p:cBhvr>
                                        <p:cTn id="138" dur="500"/>
                                        <p:tgtEl>
                                          <p:spTgt spid="12"/>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4">
                                            <p:txEl>
                                              <p:pRg st="16" end="16"/>
                                            </p:txEl>
                                          </p:spTgt>
                                        </p:tgtEl>
                                        <p:attrNameLst>
                                          <p:attrName>style.visibility</p:attrName>
                                        </p:attrNameLst>
                                      </p:cBhvr>
                                      <p:to>
                                        <p:strVal val="visible"/>
                                      </p:to>
                                    </p:set>
                                    <p:animEffect transition="in" filter="fade">
                                      <p:cBhvr>
                                        <p:cTn id="143" dur="500"/>
                                        <p:tgtEl>
                                          <p:spTgt spid="4">
                                            <p:txEl>
                                              <p:pRg st="16" end="16"/>
                                            </p:txEl>
                                          </p:spTgt>
                                        </p:tgtEl>
                                      </p:cBhvr>
                                    </p:animEffect>
                                  </p:childTnLst>
                                </p:cTn>
                              </p:par>
                              <p:par>
                                <p:cTn id="144" presetID="10" presetClass="exit" presetSubtype="0" fill="hold" nodeType="withEffect">
                                  <p:stCondLst>
                                    <p:cond delay="0"/>
                                  </p:stCondLst>
                                  <p:childTnLst>
                                    <p:animEffect transition="out" filter="fade">
                                      <p:cBhvr>
                                        <p:cTn id="145" dur="500"/>
                                        <p:tgtEl>
                                          <p:spTgt spid="5"/>
                                        </p:tgtEl>
                                      </p:cBhvr>
                                    </p:animEffect>
                                    <p:set>
                                      <p:cBhvr>
                                        <p:cTn id="146" dur="1" fill="hold">
                                          <p:stCondLst>
                                            <p:cond delay="499"/>
                                          </p:stCondLst>
                                        </p:cTn>
                                        <p:tgtEl>
                                          <p:spTgt spid="5"/>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12"/>
                                        </p:tgtEl>
                                      </p:cBhvr>
                                    </p:animEffect>
                                    <p:set>
                                      <p:cBhvr>
                                        <p:cTn id="149" dur="1" fill="hold">
                                          <p:stCondLst>
                                            <p:cond delay="499"/>
                                          </p:stCondLst>
                                        </p:cTn>
                                        <p:tgtEl>
                                          <p:spTgt spid="12"/>
                                        </p:tgtEl>
                                        <p:attrNameLst>
                                          <p:attrName>style.visibility</p:attrName>
                                        </p:attrNameLst>
                                      </p:cBhvr>
                                      <p:to>
                                        <p:strVal val="hidden"/>
                                      </p:to>
                                    </p:set>
                                  </p:childTnLst>
                                </p:cTn>
                              </p:par>
                              <p:par>
                                <p:cTn id="150" presetID="1" presetClass="entr" presetSubtype="0" fill="hold" nodeType="withEffect">
                                  <p:stCondLst>
                                    <p:cond delay="0"/>
                                  </p:stCondLst>
                                  <p:childTnLst>
                                    <p:set>
                                      <p:cBhvr>
                                        <p:cTn id="151" dur="1" fill="hold">
                                          <p:stCondLst>
                                            <p:cond delay="9"/>
                                          </p:stCondLst>
                                        </p:cTn>
                                        <p:tgtEl>
                                          <p:spTgt spid="16"/>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21"/>
                                        </p:tgtEl>
                                        <p:attrNameLst>
                                          <p:attrName>style.visibility</p:attrName>
                                        </p:attrNameLst>
                                      </p:cBhvr>
                                      <p:to>
                                        <p:strVal val="visible"/>
                                      </p:to>
                                    </p:set>
                                    <p:animEffect transition="in" filter="fade">
                                      <p:cBhvr>
                                        <p:cTn id="156" dur="500"/>
                                        <p:tgtEl>
                                          <p:spTgt spid="21"/>
                                        </p:tgtEl>
                                      </p:cBhvr>
                                    </p:animEffect>
                                  </p:childTnLst>
                                </p:cTn>
                              </p:par>
                              <p:par>
                                <p:cTn id="157" presetID="10" presetClass="exit" presetSubtype="0" fill="hold" nodeType="withEffect">
                                  <p:stCondLst>
                                    <p:cond delay="0"/>
                                  </p:stCondLst>
                                  <p:childTnLst>
                                    <p:animEffect transition="out" filter="fade">
                                      <p:cBhvr>
                                        <p:cTn id="158" dur="500"/>
                                        <p:tgtEl>
                                          <p:spTgt spid="16"/>
                                        </p:tgtEl>
                                      </p:cBhvr>
                                    </p:animEffect>
                                    <p:set>
                                      <p:cBhvr>
                                        <p:cTn id="159" dur="1" fill="hold">
                                          <p:stCondLst>
                                            <p:cond delay="499"/>
                                          </p:stCondLst>
                                        </p:cTn>
                                        <p:tgtEl>
                                          <p:spTgt spid="16"/>
                                        </p:tgtEl>
                                        <p:attrNameLst>
                                          <p:attrName>style.visibility</p:attrName>
                                        </p:attrNameLst>
                                      </p:cBhvr>
                                      <p:to>
                                        <p:strVal val="hidden"/>
                                      </p:to>
                                    </p:set>
                                  </p:childTnLst>
                                </p:cTn>
                              </p:par>
                              <p:par>
                                <p:cTn id="160" presetID="10" presetClass="entr" presetSubtype="0" fill="hold" nodeType="withEffect">
                                  <p:stCondLst>
                                    <p:cond delay="0"/>
                                  </p:stCondLst>
                                  <p:childTnLst>
                                    <p:set>
                                      <p:cBhvr>
                                        <p:cTn id="161" dur="1" fill="hold">
                                          <p:stCondLst>
                                            <p:cond delay="0"/>
                                          </p:stCondLst>
                                        </p:cTn>
                                        <p:tgtEl>
                                          <p:spTgt spid="21">
                                            <p:txEl>
                                              <p:pRg st="0" end="0"/>
                                            </p:txEl>
                                          </p:spTgt>
                                        </p:tgtEl>
                                        <p:attrNameLst>
                                          <p:attrName>style.visibility</p:attrName>
                                        </p:attrNameLst>
                                      </p:cBhvr>
                                      <p:to>
                                        <p:strVal val="visible"/>
                                      </p:to>
                                    </p:set>
                                    <p:animEffect transition="in" filter="fade">
                                      <p:cBhvr>
                                        <p:cTn id="162" dur="500"/>
                                        <p:tgtEl>
                                          <p:spTgt spid="21">
                                            <p:txEl>
                                              <p:pRg st="0" end="0"/>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21">
                                            <p:txEl>
                                              <p:pRg st="1" end="1"/>
                                            </p:txEl>
                                          </p:spTgt>
                                        </p:tgtEl>
                                        <p:attrNameLst>
                                          <p:attrName>style.visibility</p:attrName>
                                        </p:attrNameLst>
                                      </p:cBhvr>
                                      <p:to>
                                        <p:strVal val="visible"/>
                                      </p:to>
                                    </p:set>
                                    <p:animEffect transition="in" filter="fade">
                                      <p:cBhvr>
                                        <p:cTn id="167" dur="500"/>
                                        <p:tgtEl>
                                          <p:spTgt spid="21">
                                            <p:txEl>
                                              <p:pRg st="1" end="1"/>
                                            </p:txEl>
                                          </p:spTgt>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21">
                                            <p:txEl>
                                              <p:pRg st="2" end="2"/>
                                            </p:txEl>
                                          </p:spTgt>
                                        </p:tgtEl>
                                        <p:attrNameLst>
                                          <p:attrName>style.visibility</p:attrName>
                                        </p:attrNameLst>
                                      </p:cBhvr>
                                      <p:to>
                                        <p:strVal val="visible"/>
                                      </p:to>
                                    </p:set>
                                    <p:animEffect transition="in" filter="fade">
                                      <p:cBhvr>
                                        <p:cTn id="172" dur="500"/>
                                        <p:tgtEl>
                                          <p:spTgt spid="21">
                                            <p:txEl>
                                              <p:pRg st="2" end="2"/>
                                            </p:txEl>
                                          </p:spTgt>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nodeType="clickEffect">
                                  <p:stCondLst>
                                    <p:cond delay="0"/>
                                  </p:stCondLst>
                                  <p:childTnLst>
                                    <p:set>
                                      <p:cBhvr>
                                        <p:cTn id="176" dur="1" fill="hold">
                                          <p:stCondLst>
                                            <p:cond delay="0"/>
                                          </p:stCondLst>
                                        </p:cTn>
                                        <p:tgtEl>
                                          <p:spTgt spid="21">
                                            <p:txEl>
                                              <p:pRg st="3" end="3"/>
                                            </p:txEl>
                                          </p:spTgt>
                                        </p:tgtEl>
                                        <p:attrNameLst>
                                          <p:attrName>style.visibility</p:attrName>
                                        </p:attrNameLst>
                                      </p:cBhvr>
                                      <p:to>
                                        <p:strVal val="visible"/>
                                      </p:to>
                                    </p:set>
                                    <p:animEffect transition="in" filter="fade">
                                      <p:cBhvr>
                                        <p:cTn id="177"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0" grpId="0" animBg="1"/>
      <p:bldP spid="10" grpId="1" animBg="1"/>
      <p:bldP spid="11" grpId="0" animBg="1"/>
      <p:bldP spid="11" grpId="1" animBg="1"/>
      <p:bldP spid="11" grpId="2" animBg="1"/>
      <p:bldP spid="11" grpId="3" animBg="1"/>
      <p:bldP spid="12" grpId="0" animBg="1"/>
      <p:bldP spid="12" grpId="1" animBg="1"/>
      <p:bldP spid="12" grpId="2" animBg="1"/>
      <p:bldP spid="12" grpId="3" animBg="1"/>
      <p:bldP spid="21" grpId="0" animBg="1"/>
      <p:bldP spid="3" grpId="0" animBg="1"/>
      <p:bldP spid="3" grpId="1" animBg="1"/>
      <p:bldP spid="6" grpId="0" animBg="1"/>
      <p:bldP spid="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307E47-289C-FCCA-2281-7CF84ADE36F5}"/>
              </a:ext>
            </a:extLst>
          </p:cNvPr>
          <p:cNvSpPr>
            <a:spLocks noGrp="1"/>
          </p:cNvSpPr>
          <p:nvPr>
            <p:ph type="title"/>
          </p:nvPr>
        </p:nvSpPr>
        <p:spPr>
          <a:xfrm>
            <a:off x="573932" y="2334613"/>
            <a:ext cx="12610098" cy="1325563"/>
          </a:xfrm>
        </p:spPr>
        <p:txBody>
          <a:bodyPr/>
          <a:lstStyle/>
          <a:p>
            <a:r>
              <a:rPr lang="en-US" dirty="0"/>
              <a:t>Flasher Circuit - Example</a:t>
            </a:r>
          </a:p>
        </p:txBody>
      </p:sp>
      <p:sp>
        <p:nvSpPr>
          <p:cNvPr id="6" name="Slide Number Placeholder 5">
            <a:extLst>
              <a:ext uri="{FF2B5EF4-FFF2-40B4-BE49-F238E27FC236}">
                <a16:creationId xmlns:a16="http://schemas.microsoft.com/office/drawing/2014/main" id="{53B04741-BC82-85BC-B211-4EDDAAA9AA86}"/>
              </a:ext>
            </a:extLst>
          </p:cNvPr>
          <p:cNvSpPr>
            <a:spLocks noGrp="1"/>
          </p:cNvSpPr>
          <p:nvPr>
            <p:ph type="sldNum" sz="quarter" idx="4"/>
          </p:nvPr>
        </p:nvSpPr>
        <p:spPr/>
        <p:txBody>
          <a:bodyPr/>
          <a:lstStyle/>
          <a:p>
            <a:fld id="{03F4EA62-992E-4EB1-BA44-D49665C77250}" type="slidenum">
              <a:rPr lang="en-US" smtClean="0"/>
              <a:pPr/>
              <a:t>22</a:t>
            </a:fld>
            <a:endParaRPr lang="en-US" dirty="0"/>
          </a:p>
        </p:txBody>
      </p:sp>
      <p:sp>
        <p:nvSpPr>
          <p:cNvPr id="7" name="Footer Placeholder 6">
            <a:extLst>
              <a:ext uri="{FF2B5EF4-FFF2-40B4-BE49-F238E27FC236}">
                <a16:creationId xmlns:a16="http://schemas.microsoft.com/office/drawing/2014/main" id="{4AFA2D3E-586E-549F-6E3A-14EFE2E0119A}"/>
              </a:ext>
            </a:extLst>
          </p:cNvPr>
          <p:cNvSpPr>
            <a:spLocks noGrp="1"/>
          </p:cNvSpPr>
          <p:nvPr>
            <p:ph type="ftr" sz="quarter" idx="3"/>
          </p:nvPr>
        </p:nvSpPr>
        <p:spPr/>
        <p:txBody>
          <a:bodyPr/>
          <a:lstStyle/>
          <a:p>
            <a:r>
              <a:rPr lang="en-US" dirty="0"/>
              <a:t>NMRA Surfliner Convention</a:t>
            </a:r>
          </a:p>
        </p:txBody>
      </p:sp>
      <p:sp>
        <p:nvSpPr>
          <p:cNvPr id="9" name="Date Placeholder 8">
            <a:extLst>
              <a:ext uri="{FF2B5EF4-FFF2-40B4-BE49-F238E27FC236}">
                <a16:creationId xmlns:a16="http://schemas.microsoft.com/office/drawing/2014/main" id="{14561D00-C62E-A48A-D112-3480C39708B4}"/>
              </a:ext>
            </a:extLst>
          </p:cNvPr>
          <p:cNvSpPr>
            <a:spLocks noGrp="1"/>
          </p:cNvSpPr>
          <p:nvPr>
            <p:ph type="dt" sz="half" idx="2"/>
          </p:nvPr>
        </p:nvSpPr>
        <p:spPr/>
        <p:txBody>
          <a:bodyPr/>
          <a:lstStyle/>
          <a:p>
            <a:fld id="{EAA1B070-B3EE-4633-B5C1-9B9627E8EBB4}" type="datetime1">
              <a:rPr lang="en-US" smtClean="0"/>
              <a:t>8/6/2024</a:t>
            </a:fld>
            <a:endParaRPr lang="en-US" dirty="0"/>
          </a:p>
        </p:txBody>
      </p:sp>
    </p:spTree>
    <p:extLst>
      <p:ext uri="{BB962C8B-B14F-4D97-AF65-F5344CB8AC3E}">
        <p14:creationId xmlns:p14="http://schemas.microsoft.com/office/powerpoint/2010/main" val="40596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0B91C-021E-E2A6-6E38-3AB240263A3D}"/>
              </a:ext>
            </a:extLst>
          </p:cNvPr>
          <p:cNvSpPr>
            <a:spLocks noGrp="1"/>
          </p:cNvSpPr>
          <p:nvPr>
            <p:ph type="title"/>
          </p:nvPr>
        </p:nvSpPr>
        <p:spPr>
          <a:xfrm>
            <a:off x="651753" y="228939"/>
            <a:ext cx="10468584" cy="636823"/>
          </a:xfrm>
        </p:spPr>
        <p:txBody>
          <a:bodyPr>
            <a:normAutofit fontScale="90000"/>
          </a:bodyPr>
          <a:lstStyle/>
          <a:p>
            <a:r>
              <a:rPr lang="en-US" sz="4000" dirty="0"/>
              <a:t>Flasher Circuit Example</a:t>
            </a:r>
            <a:br>
              <a:rPr lang="en-US" dirty="0"/>
            </a:br>
            <a:r>
              <a:rPr lang="en-US" sz="2700" dirty="0"/>
              <a:t>Design Considerations</a:t>
            </a:r>
            <a:endParaRPr lang="en-US" dirty="0"/>
          </a:p>
        </p:txBody>
      </p:sp>
      <p:sp>
        <p:nvSpPr>
          <p:cNvPr id="3" name="Content Placeholder 2">
            <a:extLst>
              <a:ext uri="{FF2B5EF4-FFF2-40B4-BE49-F238E27FC236}">
                <a16:creationId xmlns:a16="http://schemas.microsoft.com/office/drawing/2014/main" id="{788B0148-6EB2-8C5B-50AA-928B0D009762}"/>
              </a:ext>
            </a:extLst>
          </p:cNvPr>
          <p:cNvSpPr>
            <a:spLocks noGrp="1"/>
          </p:cNvSpPr>
          <p:nvPr>
            <p:ph idx="1"/>
          </p:nvPr>
        </p:nvSpPr>
        <p:spPr>
          <a:xfrm>
            <a:off x="651753" y="1011677"/>
            <a:ext cx="11278478" cy="5711852"/>
          </a:xfrm>
        </p:spPr>
        <p:txBody>
          <a:bodyPr vert="horz" lIns="91440" tIns="45720" rIns="91440" bIns="45720" rtlCol="0">
            <a:normAutofit fontScale="92500" lnSpcReduction="20000"/>
          </a:bodyPr>
          <a:lstStyle/>
          <a:p>
            <a:r>
              <a:rPr lang="en-US" sz="2000" dirty="0"/>
              <a:t>Size / Shape</a:t>
            </a:r>
          </a:p>
          <a:p>
            <a:r>
              <a:rPr lang="en-US" sz="2000" dirty="0"/>
              <a:t>Mounting</a:t>
            </a:r>
          </a:p>
          <a:p>
            <a:pPr lvl="1"/>
            <a:r>
              <a:rPr lang="en-US" sz="1800" dirty="0"/>
              <a:t>How will the PCB be mounted?</a:t>
            </a:r>
          </a:p>
          <a:p>
            <a:pPr lvl="1"/>
            <a:r>
              <a:rPr lang="en-US" sz="1800" dirty="0"/>
              <a:t>Affects location of drill holes or board dimensions</a:t>
            </a:r>
          </a:p>
          <a:p>
            <a:pPr lvl="2"/>
            <a:r>
              <a:rPr lang="en-US" sz="1600" dirty="0"/>
              <a:t>i.e. foam tape, screws, DIN rail, PCB housing</a:t>
            </a:r>
          </a:p>
          <a:p>
            <a:r>
              <a:rPr lang="en-US" sz="2000" dirty="0"/>
              <a:t>Terminal connections</a:t>
            </a:r>
          </a:p>
          <a:p>
            <a:pPr lvl="1"/>
            <a:r>
              <a:rPr lang="en-US" sz="1800" dirty="0"/>
              <a:t>What type of connection; solder pad, solder hole, screw/spring terminal, CAT cable,  or pin header</a:t>
            </a:r>
          </a:p>
          <a:p>
            <a:pPr lvl="1"/>
            <a:r>
              <a:rPr lang="en-US" sz="1800" dirty="0"/>
              <a:t>What size of wire will be used</a:t>
            </a:r>
          </a:p>
          <a:p>
            <a:pPr lvl="1"/>
            <a:r>
              <a:rPr lang="en-US" sz="1800" dirty="0"/>
              <a:t>Placement of connection points to ease access of wiring</a:t>
            </a:r>
          </a:p>
          <a:p>
            <a:r>
              <a:rPr lang="en-US" sz="2000" dirty="0"/>
              <a:t>Cost</a:t>
            </a:r>
          </a:p>
          <a:p>
            <a:pPr lvl="1"/>
            <a:r>
              <a:rPr lang="en-US" sz="1800" dirty="0"/>
              <a:t>PCB Production costs</a:t>
            </a:r>
          </a:p>
          <a:p>
            <a:pPr lvl="2"/>
            <a:r>
              <a:rPr lang="en-US" sz="1600" dirty="0"/>
              <a:t>Generally low cost (JLCPCB)</a:t>
            </a:r>
          </a:p>
          <a:p>
            <a:pPr lvl="2"/>
            <a:r>
              <a:rPr lang="en-US" sz="1600" dirty="0"/>
              <a:t>Determined by complexity, size and weight</a:t>
            </a:r>
          </a:p>
          <a:p>
            <a:pPr lvl="1"/>
            <a:r>
              <a:rPr lang="en-US" sz="1800" dirty="0"/>
              <a:t>Component costs</a:t>
            </a:r>
          </a:p>
          <a:p>
            <a:pPr lvl="2"/>
            <a:r>
              <a:rPr lang="en-US" sz="1600" dirty="0"/>
              <a:t>Consider using components that are readily available for awhile and mass produced</a:t>
            </a:r>
          </a:p>
          <a:p>
            <a:pPr lvl="3"/>
            <a:r>
              <a:rPr lang="en-US" sz="1400" dirty="0"/>
              <a:t>i.e. available in AliExpress.com (China based)</a:t>
            </a:r>
          </a:p>
          <a:p>
            <a:pPr lvl="1"/>
            <a:r>
              <a:rPr lang="en-US" sz="1800" dirty="0"/>
              <a:t>Multiple circuits per board to lower costs, reduce space and ease of wiring</a:t>
            </a:r>
          </a:p>
        </p:txBody>
      </p:sp>
      <p:sp>
        <p:nvSpPr>
          <p:cNvPr id="8" name="Slide Number Placeholder 7">
            <a:extLst>
              <a:ext uri="{FF2B5EF4-FFF2-40B4-BE49-F238E27FC236}">
                <a16:creationId xmlns:a16="http://schemas.microsoft.com/office/drawing/2014/main" id="{3E89EF72-FD74-8CC9-3ACC-2AFF42FD1A68}"/>
              </a:ext>
            </a:extLst>
          </p:cNvPr>
          <p:cNvSpPr>
            <a:spLocks noGrp="1"/>
          </p:cNvSpPr>
          <p:nvPr>
            <p:ph type="sldNum" sz="quarter" idx="4"/>
          </p:nvPr>
        </p:nvSpPr>
        <p:spPr/>
        <p:txBody>
          <a:bodyPr/>
          <a:lstStyle/>
          <a:p>
            <a:fld id="{03F4EA62-992E-4EB1-BA44-D49665C77250}" type="slidenum">
              <a:rPr lang="en-US" smtClean="0"/>
              <a:pPr/>
              <a:t>23</a:t>
            </a:fld>
            <a:endParaRPr lang="en-US" dirty="0"/>
          </a:p>
        </p:txBody>
      </p:sp>
      <p:sp>
        <p:nvSpPr>
          <p:cNvPr id="9" name="Footer Placeholder 8">
            <a:extLst>
              <a:ext uri="{FF2B5EF4-FFF2-40B4-BE49-F238E27FC236}">
                <a16:creationId xmlns:a16="http://schemas.microsoft.com/office/drawing/2014/main" id="{1DA3E558-F89B-8B09-7BCB-73F8ABCF5425}"/>
              </a:ext>
            </a:extLst>
          </p:cNvPr>
          <p:cNvSpPr>
            <a:spLocks noGrp="1"/>
          </p:cNvSpPr>
          <p:nvPr>
            <p:ph type="ftr" sz="quarter" idx="3"/>
          </p:nvPr>
        </p:nvSpPr>
        <p:spPr/>
        <p:txBody>
          <a:bodyPr/>
          <a:lstStyle/>
          <a:p>
            <a:r>
              <a:rPr lang="en-US" dirty="0"/>
              <a:t>NMRA Surfliner Convention</a:t>
            </a:r>
          </a:p>
        </p:txBody>
      </p:sp>
      <p:sp>
        <p:nvSpPr>
          <p:cNvPr id="10" name="Date Placeholder 9">
            <a:extLst>
              <a:ext uri="{FF2B5EF4-FFF2-40B4-BE49-F238E27FC236}">
                <a16:creationId xmlns:a16="http://schemas.microsoft.com/office/drawing/2014/main" id="{EAA910B7-9F17-18C2-4654-DC663D0157FD}"/>
              </a:ext>
            </a:extLst>
          </p:cNvPr>
          <p:cNvSpPr>
            <a:spLocks noGrp="1"/>
          </p:cNvSpPr>
          <p:nvPr>
            <p:ph type="dt" sz="half" idx="2"/>
          </p:nvPr>
        </p:nvSpPr>
        <p:spPr/>
        <p:txBody>
          <a:bodyPr/>
          <a:lstStyle/>
          <a:p>
            <a:fld id="{9D9DC530-18C7-4E14-AD6F-583779E047F0}" type="datetime1">
              <a:rPr lang="en-US" smtClean="0"/>
              <a:t>8/6/2024</a:t>
            </a:fld>
            <a:endParaRPr lang="en-US" dirty="0"/>
          </a:p>
        </p:txBody>
      </p:sp>
    </p:spTree>
    <p:extLst>
      <p:ext uri="{BB962C8B-B14F-4D97-AF65-F5344CB8AC3E}">
        <p14:creationId xmlns:p14="http://schemas.microsoft.com/office/powerpoint/2010/main" val="52659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500"/>
                                        <p:tgtEl>
                                          <p:spTgt spid="3">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fade">
                                      <p:cBhvr>
                                        <p:cTn id="55" dur="500"/>
                                        <p:tgtEl>
                                          <p:spTgt spid="3">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11" end="11"/>
                                            </p:txEl>
                                          </p:spTgt>
                                        </p:tgtEl>
                                        <p:attrNameLst>
                                          <p:attrName>style.visibility</p:attrName>
                                        </p:attrNameLst>
                                      </p:cBhvr>
                                      <p:to>
                                        <p:strVal val="visible"/>
                                      </p:to>
                                    </p:set>
                                    <p:animEffect transition="in" filter="fade">
                                      <p:cBhvr>
                                        <p:cTn id="60" dur="500"/>
                                        <p:tgtEl>
                                          <p:spTgt spid="3">
                                            <p:txEl>
                                              <p:pRg st="11" end="1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12" end="12"/>
                                            </p:txEl>
                                          </p:spTgt>
                                        </p:tgtEl>
                                        <p:attrNameLst>
                                          <p:attrName>style.visibility</p:attrName>
                                        </p:attrNameLst>
                                      </p:cBhvr>
                                      <p:to>
                                        <p:strVal val="visible"/>
                                      </p:to>
                                    </p:set>
                                    <p:animEffect transition="in" filter="fade">
                                      <p:cBhvr>
                                        <p:cTn id="65" dur="500"/>
                                        <p:tgtEl>
                                          <p:spTgt spid="3">
                                            <p:txEl>
                                              <p:pRg st="12" end="1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13" end="13"/>
                                            </p:txEl>
                                          </p:spTgt>
                                        </p:tgtEl>
                                        <p:attrNameLst>
                                          <p:attrName>style.visibility</p:attrName>
                                        </p:attrNameLst>
                                      </p:cBhvr>
                                      <p:to>
                                        <p:strVal val="visible"/>
                                      </p:to>
                                    </p:set>
                                    <p:animEffect transition="in" filter="fade">
                                      <p:cBhvr>
                                        <p:cTn id="70" dur="500"/>
                                        <p:tgtEl>
                                          <p:spTgt spid="3">
                                            <p:txEl>
                                              <p:pRg st="13" end="1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
                                            <p:txEl>
                                              <p:pRg st="14" end="14"/>
                                            </p:txEl>
                                          </p:spTgt>
                                        </p:tgtEl>
                                        <p:attrNameLst>
                                          <p:attrName>style.visibility</p:attrName>
                                        </p:attrNameLst>
                                      </p:cBhvr>
                                      <p:to>
                                        <p:strVal val="visible"/>
                                      </p:to>
                                    </p:set>
                                    <p:animEffect transition="in" filter="fade">
                                      <p:cBhvr>
                                        <p:cTn id="75" dur="500"/>
                                        <p:tgtEl>
                                          <p:spTgt spid="3">
                                            <p:txEl>
                                              <p:pRg st="14" end="1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
                                            <p:txEl>
                                              <p:pRg st="15" end="15"/>
                                            </p:txEl>
                                          </p:spTgt>
                                        </p:tgtEl>
                                        <p:attrNameLst>
                                          <p:attrName>style.visibility</p:attrName>
                                        </p:attrNameLst>
                                      </p:cBhvr>
                                      <p:to>
                                        <p:strVal val="visible"/>
                                      </p:to>
                                    </p:set>
                                    <p:animEffect transition="in" filter="fade">
                                      <p:cBhvr>
                                        <p:cTn id="80" dur="500"/>
                                        <p:tgtEl>
                                          <p:spTgt spid="3">
                                            <p:txEl>
                                              <p:pRg st="15" end="15"/>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
                                            <p:txEl>
                                              <p:pRg st="16" end="16"/>
                                            </p:txEl>
                                          </p:spTgt>
                                        </p:tgtEl>
                                        <p:attrNameLst>
                                          <p:attrName>style.visibility</p:attrName>
                                        </p:attrNameLst>
                                      </p:cBhvr>
                                      <p:to>
                                        <p:strVal val="visible"/>
                                      </p:to>
                                    </p:set>
                                    <p:animEffect transition="in" filter="fade">
                                      <p:cBhvr>
                                        <p:cTn id="85"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05F66-27EF-0E2B-D5A5-CE91B8DE4A43}"/>
              </a:ext>
            </a:extLst>
          </p:cNvPr>
          <p:cNvSpPr>
            <a:spLocks noGrp="1"/>
          </p:cNvSpPr>
          <p:nvPr>
            <p:ph type="title"/>
          </p:nvPr>
        </p:nvSpPr>
        <p:spPr>
          <a:xfrm>
            <a:off x="632298" y="138023"/>
            <a:ext cx="10721502" cy="719227"/>
          </a:xfrm>
        </p:spPr>
        <p:txBody>
          <a:bodyPr vert="horz" lIns="91440" tIns="45720" rIns="91440" bIns="45720" rtlCol="0" anchor="ctr">
            <a:normAutofit fontScale="90000"/>
          </a:bodyPr>
          <a:lstStyle/>
          <a:p>
            <a:r>
              <a:rPr lang="en-US" sz="4000" dirty="0"/>
              <a:t>Flasher Circuit Example</a:t>
            </a:r>
            <a:br>
              <a:rPr lang="en-US" dirty="0"/>
            </a:br>
            <a:r>
              <a:rPr lang="en-US" sz="2700" dirty="0"/>
              <a:t>Requirements</a:t>
            </a:r>
            <a:endParaRPr lang="en-US" dirty="0"/>
          </a:p>
        </p:txBody>
      </p:sp>
      <p:sp>
        <p:nvSpPr>
          <p:cNvPr id="3" name="Content Placeholder 2">
            <a:extLst>
              <a:ext uri="{FF2B5EF4-FFF2-40B4-BE49-F238E27FC236}">
                <a16:creationId xmlns:a16="http://schemas.microsoft.com/office/drawing/2014/main" id="{734BF05B-0C32-01C4-EA15-CB1907BA40B3}"/>
              </a:ext>
            </a:extLst>
          </p:cNvPr>
          <p:cNvSpPr>
            <a:spLocks noGrp="1"/>
          </p:cNvSpPr>
          <p:nvPr>
            <p:ph idx="1"/>
          </p:nvPr>
        </p:nvSpPr>
        <p:spPr>
          <a:xfrm>
            <a:off x="729574" y="1507787"/>
            <a:ext cx="5522370" cy="5212190"/>
          </a:xfrm>
        </p:spPr>
        <p:txBody>
          <a:bodyPr vert="horz" lIns="91440" tIns="45720" rIns="91440" bIns="45720" rtlCol="0">
            <a:normAutofit fontScale="92500" lnSpcReduction="20000"/>
          </a:bodyPr>
          <a:lstStyle/>
          <a:p>
            <a:r>
              <a:rPr lang="en-US" sz="2000" dirty="0"/>
              <a:t>Functional</a:t>
            </a:r>
          </a:p>
          <a:p>
            <a:pPr lvl="1"/>
            <a:r>
              <a:rPr lang="en-US" sz="1800" dirty="0"/>
              <a:t>Standalone flasher circuit to be used with train layout</a:t>
            </a:r>
          </a:p>
          <a:p>
            <a:pPr lvl="1"/>
            <a:r>
              <a:rPr lang="en-US" sz="1800" dirty="0"/>
              <a:t>Controlled (start/stop) by switch, button or Arduino (GPIO pin)</a:t>
            </a:r>
          </a:p>
          <a:p>
            <a:pPr lvl="1"/>
            <a:r>
              <a:rPr lang="en-US" sz="1800" dirty="0"/>
              <a:t>500 msec flash rate</a:t>
            </a:r>
          </a:p>
          <a:p>
            <a:pPr lvl="1"/>
            <a:r>
              <a:rPr lang="en-US" sz="1800" dirty="0"/>
              <a:t>Power by layout’s accessory bus (12v)</a:t>
            </a:r>
          </a:p>
          <a:p>
            <a:pPr lvl="1"/>
            <a:r>
              <a:rPr lang="en-US" sz="1800" dirty="0"/>
              <a:t>Flash 1 or 2 LED(s) independently</a:t>
            </a:r>
          </a:p>
          <a:p>
            <a:pPr lvl="1"/>
            <a:r>
              <a:rPr lang="en-US" sz="1800" dirty="0"/>
              <a:t>Current-limiting resistors (protect LED)</a:t>
            </a:r>
          </a:p>
          <a:p>
            <a:pPr lvl="1"/>
            <a:r>
              <a:rPr lang="en-US" sz="1800" dirty="0"/>
              <a:t>Screw/spring connectors or input/outputs</a:t>
            </a:r>
          </a:p>
          <a:p>
            <a:r>
              <a:rPr lang="en-US" sz="2000" dirty="0"/>
              <a:t>Circuit Design</a:t>
            </a:r>
          </a:p>
          <a:p>
            <a:pPr lvl="1"/>
            <a:r>
              <a:rPr lang="en-US" sz="1800" dirty="0"/>
              <a:t>Breadboard, Schematic, and PCB Designs</a:t>
            </a:r>
          </a:p>
          <a:p>
            <a:pPr lvl="1"/>
            <a:r>
              <a:rPr lang="en-US" sz="1800" dirty="0"/>
              <a:t>Based on 555 Timer (</a:t>
            </a:r>
            <a:r>
              <a:rPr lang="en-US" sz="1800" dirty="0">
                <a:hlinkClick r:id="rId2"/>
              </a:rPr>
              <a:t>Wikipedia definition</a:t>
            </a:r>
            <a:r>
              <a:rPr lang="en-US" sz="1800" dirty="0"/>
              <a:t>)</a:t>
            </a:r>
          </a:p>
          <a:p>
            <a:pPr lvl="1"/>
            <a:r>
              <a:rPr lang="en-US" sz="1800" dirty="0"/>
              <a:t>Astable mode (Free running) – continuous rectangular wave output signal </a:t>
            </a:r>
          </a:p>
          <a:p>
            <a:pPr lvl="1"/>
            <a:r>
              <a:rPr lang="en-US" sz="1800" dirty="0"/>
              <a:t>Circuit configuration based on </a:t>
            </a:r>
            <a:r>
              <a:rPr lang="en-US" sz="1800" dirty="0">
                <a:hlinkClick r:id="rId3"/>
              </a:rPr>
              <a:t>555 Timer Calculator</a:t>
            </a:r>
            <a:endParaRPr lang="en-US" sz="1800" dirty="0"/>
          </a:p>
        </p:txBody>
      </p:sp>
      <p:sp>
        <p:nvSpPr>
          <p:cNvPr id="4" name="Content Placeholder 2">
            <a:extLst>
              <a:ext uri="{FF2B5EF4-FFF2-40B4-BE49-F238E27FC236}">
                <a16:creationId xmlns:a16="http://schemas.microsoft.com/office/drawing/2014/main" id="{C1EEAD3E-70A5-DBEF-B9F8-685692C71406}"/>
              </a:ext>
            </a:extLst>
          </p:cNvPr>
          <p:cNvSpPr txBox="1">
            <a:spLocks/>
          </p:cNvSpPr>
          <p:nvPr/>
        </p:nvSpPr>
        <p:spPr>
          <a:xfrm>
            <a:off x="6538495" y="1507787"/>
            <a:ext cx="5522370" cy="521219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sz="2000" dirty="0"/>
              <a:t>PCB</a:t>
            </a:r>
          </a:p>
          <a:p>
            <a:pPr lvl="1"/>
            <a:r>
              <a:rPr lang="en-US" sz="1800" dirty="0"/>
              <a:t>50mm height to fit into UM50 PCB housing</a:t>
            </a:r>
          </a:p>
          <a:p>
            <a:pPr lvl="1"/>
            <a:r>
              <a:rPr lang="en-US" sz="1800" dirty="0"/>
              <a:t>Ease of Implementation (design / build)</a:t>
            </a:r>
          </a:p>
          <a:p>
            <a:pPr lvl="2"/>
            <a:r>
              <a:rPr lang="en-US" sz="1600" dirty="0"/>
              <a:t>Designed using Fritzing</a:t>
            </a:r>
          </a:p>
          <a:p>
            <a:pPr lvl="2"/>
            <a:r>
              <a:rPr lang="en-US" sz="1600" dirty="0"/>
              <a:t>Use 555 Timer IC </a:t>
            </a:r>
          </a:p>
          <a:p>
            <a:pPr lvl="2"/>
            <a:r>
              <a:rPr lang="en-US" sz="1600" dirty="0"/>
              <a:t>Use PTH components for ease of soldering</a:t>
            </a:r>
          </a:p>
          <a:p>
            <a:pPr lvl="2"/>
            <a:r>
              <a:rPr lang="en-US" sz="1600" dirty="0"/>
              <a:t>Screw (or spring) terminal connections (solid wire) &amp; solder pads (stranded wire)</a:t>
            </a:r>
          </a:p>
          <a:p>
            <a:pPr lvl="1"/>
            <a:r>
              <a:rPr lang="en-US" sz="1800" dirty="0"/>
              <a:t>Low Cost (parts / fabrication)</a:t>
            </a:r>
          </a:p>
          <a:p>
            <a:pPr lvl="2"/>
            <a:r>
              <a:rPr lang="en-US" sz="1600" dirty="0"/>
              <a:t>1 or 2 layers (note: Fritzing only supports 1 or 2 layers)</a:t>
            </a:r>
          </a:p>
          <a:p>
            <a:pPr lvl="2"/>
            <a:r>
              <a:rPr lang="en-US" sz="1600" dirty="0"/>
              <a:t>Minimal in size (low cost)</a:t>
            </a:r>
          </a:p>
        </p:txBody>
      </p:sp>
      <p:sp>
        <p:nvSpPr>
          <p:cNvPr id="9" name="Slide Number Placeholder 8">
            <a:extLst>
              <a:ext uri="{FF2B5EF4-FFF2-40B4-BE49-F238E27FC236}">
                <a16:creationId xmlns:a16="http://schemas.microsoft.com/office/drawing/2014/main" id="{A726E828-781D-676E-19CE-1FD17D7BDA08}"/>
              </a:ext>
            </a:extLst>
          </p:cNvPr>
          <p:cNvSpPr>
            <a:spLocks noGrp="1"/>
          </p:cNvSpPr>
          <p:nvPr>
            <p:ph type="sldNum" sz="quarter" idx="4"/>
          </p:nvPr>
        </p:nvSpPr>
        <p:spPr/>
        <p:txBody>
          <a:bodyPr/>
          <a:lstStyle/>
          <a:p>
            <a:fld id="{03F4EA62-992E-4EB1-BA44-D49665C77250}" type="slidenum">
              <a:rPr lang="en-US" smtClean="0"/>
              <a:pPr/>
              <a:t>24</a:t>
            </a:fld>
            <a:endParaRPr lang="en-US" dirty="0"/>
          </a:p>
        </p:txBody>
      </p:sp>
      <p:sp>
        <p:nvSpPr>
          <p:cNvPr id="10" name="Footer Placeholder 9">
            <a:extLst>
              <a:ext uri="{FF2B5EF4-FFF2-40B4-BE49-F238E27FC236}">
                <a16:creationId xmlns:a16="http://schemas.microsoft.com/office/drawing/2014/main" id="{B79B502F-BBFB-6859-E604-EC80E04D63E6}"/>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E1EF87D5-C2BE-04FB-05DE-CDA0E151795F}"/>
              </a:ext>
            </a:extLst>
          </p:cNvPr>
          <p:cNvSpPr>
            <a:spLocks noGrp="1"/>
          </p:cNvSpPr>
          <p:nvPr>
            <p:ph type="dt" sz="half" idx="2"/>
          </p:nvPr>
        </p:nvSpPr>
        <p:spPr/>
        <p:txBody>
          <a:bodyPr/>
          <a:lstStyle/>
          <a:p>
            <a:fld id="{E2A392A2-E2B9-42F8-9414-B403B5B41194}" type="datetime1">
              <a:rPr lang="en-US" smtClean="0"/>
              <a:t>8/6/2024</a:t>
            </a:fld>
            <a:endParaRPr lang="en-US" dirty="0"/>
          </a:p>
        </p:txBody>
      </p:sp>
      <p:pic>
        <p:nvPicPr>
          <p:cNvPr id="15" name="Picture 14">
            <a:extLst>
              <a:ext uri="{FF2B5EF4-FFF2-40B4-BE49-F238E27FC236}">
                <a16:creationId xmlns:a16="http://schemas.microsoft.com/office/drawing/2014/main" id="{13B5F65A-9F7D-FEDF-6787-3994B2D7BBBE}"/>
              </a:ext>
            </a:extLst>
          </p:cNvPr>
          <p:cNvPicPr>
            <a:picLocks noChangeAspect="1"/>
          </p:cNvPicPr>
          <p:nvPr/>
        </p:nvPicPr>
        <p:blipFill>
          <a:blip r:embed="rId4"/>
          <a:stretch>
            <a:fillRect/>
          </a:stretch>
        </p:blipFill>
        <p:spPr>
          <a:xfrm rot="16200000">
            <a:off x="9578893" y="-347742"/>
            <a:ext cx="1833301" cy="2804829"/>
          </a:xfrm>
          <a:prstGeom prst="rect">
            <a:avLst/>
          </a:prstGeom>
        </p:spPr>
      </p:pic>
    </p:spTree>
    <p:extLst>
      <p:ext uri="{BB962C8B-B14F-4D97-AF65-F5344CB8AC3E}">
        <p14:creationId xmlns:p14="http://schemas.microsoft.com/office/powerpoint/2010/main" val="106758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fade">
                                      <p:cBhvr>
                                        <p:cTn id="45" dur="500"/>
                                        <p:tgtEl>
                                          <p:spTgt spid="3">
                                            <p:txEl>
                                              <p:pRg st="12" end="1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Effect transition="in" filter="fade">
                                      <p:cBhvr>
                                        <p:cTn id="50" dur="500"/>
                                        <p:tgtEl>
                                          <p:spTgt spid="4">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animEffect transition="in" filter="fade">
                                      <p:cBhvr>
                                        <p:cTn id="55" dur="500"/>
                                        <p:tgtEl>
                                          <p:spTgt spid="4">
                                            <p:txEl>
                                              <p:pRg st="1" end="1"/>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
                                            <p:txEl>
                                              <p:pRg st="2" end="2"/>
                                            </p:txEl>
                                          </p:spTgt>
                                        </p:tgtEl>
                                        <p:attrNameLst>
                                          <p:attrName>style.visibility</p:attrName>
                                        </p:attrNameLst>
                                      </p:cBhvr>
                                      <p:to>
                                        <p:strVal val="visible"/>
                                      </p:to>
                                    </p:set>
                                    <p:animEffect transition="in" filter="fade">
                                      <p:cBhvr>
                                        <p:cTn id="63" dur="500"/>
                                        <p:tgtEl>
                                          <p:spTgt spid="4">
                                            <p:txEl>
                                              <p:pRg st="2" end="2"/>
                                            </p:txEl>
                                          </p:spTgt>
                                        </p:tgtEl>
                                      </p:cBhvr>
                                    </p:animEffect>
                                  </p:childTnLst>
                                </p:cTn>
                              </p:par>
                              <p:par>
                                <p:cTn id="64" presetID="10" presetClass="exit" presetSubtype="0" fill="hold" nodeType="withEffect">
                                  <p:stCondLst>
                                    <p:cond delay="0"/>
                                  </p:stCondLst>
                                  <p:childTnLst>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4">
                                            <p:txEl>
                                              <p:pRg st="5" end="5"/>
                                            </p:txEl>
                                          </p:spTgt>
                                        </p:tgtEl>
                                        <p:attrNameLst>
                                          <p:attrName>style.visibility</p:attrName>
                                        </p:attrNameLst>
                                      </p:cBhvr>
                                      <p:to>
                                        <p:strVal val="visible"/>
                                      </p:to>
                                    </p:set>
                                    <p:animEffect transition="in" filter="fade">
                                      <p:cBhvr>
                                        <p:cTn id="75" dur="500"/>
                                        <p:tgtEl>
                                          <p:spTgt spid="4">
                                            <p:txEl>
                                              <p:pRg st="5" end="5"/>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4">
                                            <p:txEl>
                                              <p:pRg st="6" end="6"/>
                                            </p:txEl>
                                          </p:spTgt>
                                        </p:tgtEl>
                                        <p:attrNameLst>
                                          <p:attrName>style.visibility</p:attrName>
                                        </p:attrNameLst>
                                      </p:cBhvr>
                                      <p:to>
                                        <p:strVal val="visible"/>
                                      </p:to>
                                    </p:set>
                                    <p:animEffect transition="in" filter="fade">
                                      <p:cBhvr>
                                        <p:cTn id="78" dur="500"/>
                                        <p:tgtEl>
                                          <p:spTgt spid="4">
                                            <p:txEl>
                                              <p:pRg st="6" end="6"/>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4">
                                            <p:txEl>
                                              <p:pRg st="7" end="7"/>
                                            </p:txEl>
                                          </p:spTgt>
                                        </p:tgtEl>
                                        <p:attrNameLst>
                                          <p:attrName>style.visibility</p:attrName>
                                        </p:attrNameLst>
                                      </p:cBhvr>
                                      <p:to>
                                        <p:strVal val="visible"/>
                                      </p:to>
                                    </p:set>
                                    <p:animEffect transition="in" filter="fade">
                                      <p:cBhvr>
                                        <p:cTn id="83" dur="500"/>
                                        <p:tgtEl>
                                          <p:spTgt spid="4">
                                            <p:txEl>
                                              <p:pRg st="7" end="7"/>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4">
                                            <p:txEl>
                                              <p:pRg st="8" end="8"/>
                                            </p:txEl>
                                          </p:spTgt>
                                        </p:tgtEl>
                                        <p:attrNameLst>
                                          <p:attrName>style.visibility</p:attrName>
                                        </p:attrNameLst>
                                      </p:cBhvr>
                                      <p:to>
                                        <p:strVal val="visible"/>
                                      </p:to>
                                    </p:set>
                                    <p:animEffect transition="in" filter="fade">
                                      <p:cBhvr>
                                        <p:cTn id="86" dur="500"/>
                                        <p:tgtEl>
                                          <p:spTgt spid="4">
                                            <p:txEl>
                                              <p:pRg st="8" end="8"/>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4">
                                            <p:txEl>
                                              <p:pRg st="9" end="9"/>
                                            </p:txEl>
                                          </p:spTgt>
                                        </p:tgtEl>
                                        <p:attrNameLst>
                                          <p:attrName>style.visibility</p:attrName>
                                        </p:attrNameLst>
                                      </p:cBhvr>
                                      <p:to>
                                        <p:strVal val="visible"/>
                                      </p:to>
                                    </p:set>
                                    <p:animEffect transition="in" filter="fade">
                                      <p:cBhvr>
                                        <p:cTn id="89"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12D20F-EBE5-72AD-969A-044151184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0020" y="172121"/>
            <a:ext cx="5008938" cy="43391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Picture 17">
            <a:extLst>
              <a:ext uri="{FF2B5EF4-FFF2-40B4-BE49-F238E27FC236}">
                <a16:creationId xmlns:a16="http://schemas.microsoft.com/office/drawing/2014/main" id="{4F719DE6-D818-A4FE-F65D-C499A87F3CDE}"/>
              </a:ext>
            </a:extLst>
          </p:cNvPr>
          <p:cNvPicPr>
            <a:picLocks noChangeAspect="1"/>
          </p:cNvPicPr>
          <p:nvPr/>
        </p:nvPicPr>
        <p:blipFill>
          <a:blip r:embed="rId3"/>
          <a:stretch>
            <a:fillRect/>
          </a:stretch>
        </p:blipFill>
        <p:spPr>
          <a:xfrm>
            <a:off x="6680499" y="143896"/>
            <a:ext cx="5511501" cy="6440318"/>
          </a:xfrm>
          <a:prstGeom prst="rect">
            <a:avLst/>
          </a:prstGeom>
        </p:spPr>
      </p:pic>
      <p:sp>
        <p:nvSpPr>
          <p:cNvPr id="2" name="Title 1">
            <a:extLst>
              <a:ext uri="{FF2B5EF4-FFF2-40B4-BE49-F238E27FC236}">
                <a16:creationId xmlns:a16="http://schemas.microsoft.com/office/drawing/2014/main" id="{52726AE6-81A3-9E17-82F1-E3B7B51F2ED6}"/>
              </a:ext>
            </a:extLst>
          </p:cNvPr>
          <p:cNvSpPr>
            <a:spLocks noGrp="1"/>
          </p:cNvSpPr>
          <p:nvPr>
            <p:ph type="title"/>
          </p:nvPr>
        </p:nvSpPr>
        <p:spPr>
          <a:xfrm>
            <a:off x="680936" y="273786"/>
            <a:ext cx="9834664" cy="858711"/>
          </a:xfrm>
        </p:spPr>
        <p:txBody>
          <a:bodyPr>
            <a:normAutofit fontScale="90000"/>
          </a:bodyPr>
          <a:lstStyle/>
          <a:p>
            <a:r>
              <a:rPr lang="en-US" sz="4000" dirty="0"/>
              <a:t>Flasher Circuit example</a:t>
            </a:r>
            <a:br>
              <a:rPr lang="en-US" dirty="0"/>
            </a:br>
            <a:r>
              <a:rPr lang="en-US" sz="2700" dirty="0"/>
              <a:t>Schematic Modifications</a:t>
            </a:r>
            <a:endParaRPr lang="en-US" dirty="0"/>
          </a:p>
        </p:txBody>
      </p:sp>
      <p:sp>
        <p:nvSpPr>
          <p:cNvPr id="4" name="TextBox 3">
            <a:extLst>
              <a:ext uri="{FF2B5EF4-FFF2-40B4-BE49-F238E27FC236}">
                <a16:creationId xmlns:a16="http://schemas.microsoft.com/office/drawing/2014/main" id="{457A2108-7738-C0DB-FF4C-4A7F15335CE6}"/>
              </a:ext>
            </a:extLst>
          </p:cNvPr>
          <p:cNvSpPr txBox="1"/>
          <p:nvPr/>
        </p:nvSpPr>
        <p:spPr>
          <a:xfrm>
            <a:off x="680936" y="1371599"/>
            <a:ext cx="6230228" cy="5292763"/>
          </a:xfrm>
          <a:prstGeom prst="rect">
            <a:avLst/>
          </a:prstGeom>
        </p:spPr>
        <p:txBody>
          <a:bodyPr vert="horz" lIns="91440" tIns="45720" rIns="91440" bIns="45720" rtlCol="0">
            <a:normAutofit fontScale="70000" lnSpcReduction="20000"/>
          </a:bodyPr>
          <a:lstStyle>
            <a:lvl1pPr marL="228600" indent="-228600" defTabSz="914400">
              <a:lnSpc>
                <a:spcPct val="120000"/>
              </a:lnSpc>
              <a:spcBef>
                <a:spcPts val="1000"/>
              </a:spcBef>
              <a:buSzPct val="125000"/>
              <a:buFont typeface="Arial" panose="020B0604020202020204" pitchFamily="34" charset="0"/>
              <a:buChar char="•"/>
              <a:defRPr sz="2400"/>
            </a:lvl1pPr>
            <a:lvl2pPr marL="685800" indent="-228600" defTabSz="914400">
              <a:lnSpc>
                <a:spcPct val="120000"/>
              </a:lnSpc>
              <a:spcBef>
                <a:spcPts val="500"/>
              </a:spcBef>
              <a:buSzPct val="125000"/>
              <a:buFont typeface="Arial" panose="020B0604020202020204" pitchFamily="34" charset="0"/>
              <a:buChar char="•"/>
              <a:defRPr sz="2000"/>
            </a:lvl2pPr>
            <a:lvl3pPr marL="1143000" indent="-228600" defTabSz="914400">
              <a:lnSpc>
                <a:spcPct val="120000"/>
              </a:lnSpc>
              <a:spcBef>
                <a:spcPts val="500"/>
              </a:spcBef>
              <a:buSzPct val="125000"/>
              <a:buFont typeface="Arial" panose="020B0604020202020204" pitchFamily="34" charset="0"/>
              <a:buChar char="•"/>
            </a:lvl3pPr>
            <a:lvl4pPr marL="1600200" indent="-228600" defTabSz="914400">
              <a:lnSpc>
                <a:spcPct val="120000"/>
              </a:lnSpc>
              <a:spcBef>
                <a:spcPts val="500"/>
              </a:spcBef>
              <a:buSzPct val="125000"/>
              <a:buFont typeface="Arial" panose="020B0604020202020204" pitchFamily="34" charset="0"/>
              <a:buChar char="•"/>
              <a:defRPr sz="1600"/>
            </a:lvl4pPr>
            <a:lvl5pPr marL="2057400" indent="-228600" defTabSz="914400">
              <a:lnSpc>
                <a:spcPct val="120000"/>
              </a:lnSpc>
              <a:spcBef>
                <a:spcPts val="500"/>
              </a:spcBef>
              <a:buSzPct val="125000"/>
              <a:buFont typeface="Arial" panose="020B0604020202020204" pitchFamily="34" charset="0"/>
              <a:buChar char="•"/>
              <a:defRPr sz="1600"/>
            </a:lvl5pPr>
            <a:lvl6pPr marL="2514600" indent="-228600" defTabSz="914400">
              <a:lnSpc>
                <a:spcPct val="120000"/>
              </a:lnSpc>
              <a:spcBef>
                <a:spcPts val="500"/>
              </a:spcBef>
              <a:buSzPct val="125000"/>
              <a:buFont typeface="Arial" panose="020B0604020202020204" pitchFamily="34" charset="0"/>
              <a:buChar char="•"/>
              <a:defRPr sz="1400"/>
            </a:lvl6pPr>
            <a:lvl7pPr marL="2971800" indent="-228600" defTabSz="914400">
              <a:lnSpc>
                <a:spcPct val="120000"/>
              </a:lnSpc>
              <a:spcBef>
                <a:spcPts val="500"/>
              </a:spcBef>
              <a:buSzPct val="125000"/>
              <a:buFont typeface="Arial" panose="020B0604020202020204" pitchFamily="34" charset="0"/>
              <a:buChar char="•"/>
              <a:defRPr sz="1400"/>
            </a:lvl7pPr>
            <a:lvl8pPr marL="3429000" indent="-228600" defTabSz="914400">
              <a:lnSpc>
                <a:spcPct val="120000"/>
              </a:lnSpc>
              <a:spcBef>
                <a:spcPts val="500"/>
              </a:spcBef>
              <a:buSzPct val="125000"/>
              <a:buFont typeface="Arial" panose="020B0604020202020204" pitchFamily="34" charset="0"/>
              <a:buChar char="•"/>
              <a:defRPr sz="1400"/>
            </a:lvl8pPr>
            <a:lvl9pPr marL="3886200" indent="-228600" defTabSz="914400">
              <a:lnSpc>
                <a:spcPct val="120000"/>
              </a:lnSpc>
              <a:spcBef>
                <a:spcPts val="500"/>
              </a:spcBef>
              <a:buSzPct val="125000"/>
              <a:buFont typeface="Arial" panose="020B0604020202020204" pitchFamily="34" charset="0"/>
              <a:buChar char="•"/>
              <a:defRPr sz="1400"/>
            </a:lvl9pPr>
          </a:lstStyle>
          <a:p>
            <a:r>
              <a:rPr lang="en-US" dirty="0"/>
              <a:t>Schematic source: </a:t>
            </a:r>
            <a:r>
              <a:rPr lang="en-US" dirty="0">
                <a:hlinkClick r:id="rId4"/>
              </a:rPr>
              <a:t>https://www.digikey.com/en/resources/conversion-calculators/conversion-calculator-555-timer </a:t>
            </a:r>
            <a:endParaRPr lang="en-US" dirty="0"/>
          </a:p>
          <a:p>
            <a:r>
              <a:rPr lang="en-US" dirty="0"/>
              <a:t>Astable Mode: continuous rectangular wave form</a:t>
            </a:r>
          </a:p>
          <a:p>
            <a:r>
              <a:rPr lang="en-US" dirty="0"/>
              <a:t>Modifications: </a:t>
            </a:r>
          </a:p>
          <a:p>
            <a:pPr lvl="1"/>
            <a:r>
              <a:rPr lang="en-US" dirty="0"/>
              <a:t>Added missing pin 5 -&gt; GND</a:t>
            </a:r>
          </a:p>
          <a:p>
            <a:pPr lvl="1"/>
            <a:r>
              <a:rPr lang="en-US" dirty="0"/>
              <a:t>Based on 500 msec on/off per sec flash rate (ref </a:t>
            </a:r>
            <a:r>
              <a:rPr lang="en-US" dirty="0">
                <a:hlinkClick r:id="rId4"/>
              </a:rPr>
              <a:t>555 Timer Calculator</a:t>
            </a:r>
            <a:r>
              <a:rPr lang="en-US" dirty="0"/>
              <a:t>)</a:t>
            </a:r>
          </a:p>
          <a:p>
            <a:pPr lvl="2"/>
            <a:r>
              <a:rPr lang="en-US" dirty="0"/>
              <a:t>R1 = 680 ohm</a:t>
            </a:r>
          </a:p>
          <a:p>
            <a:pPr lvl="2"/>
            <a:r>
              <a:rPr lang="en-US" dirty="0"/>
              <a:t>R2 = 727k ohm (680k ohm + 47k ohm) OR Trimpot (0-2M ohm)</a:t>
            </a:r>
          </a:p>
          <a:p>
            <a:pPr lvl="2"/>
            <a:r>
              <a:rPr lang="en-US" dirty="0"/>
              <a:t>C1 = 1uF (creates 1 sec cycles)</a:t>
            </a:r>
          </a:p>
          <a:p>
            <a:pPr lvl="1"/>
            <a:r>
              <a:rPr lang="en-US" dirty="0"/>
              <a:t>Added optional 2M trimpot to adjust flasher rate</a:t>
            </a:r>
          </a:p>
          <a:p>
            <a:pPr lvl="1"/>
            <a:r>
              <a:rPr lang="en-US" dirty="0"/>
              <a:t>Added transistor to allow switching on/off using low voltage</a:t>
            </a:r>
          </a:p>
          <a:p>
            <a:pPr lvl="1"/>
            <a:r>
              <a:rPr lang="en-US" dirty="0"/>
              <a:t>Added connectors; header holes, screw/spring terminals</a:t>
            </a:r>
          </a:p>
          <a:p>
            <a:pPr lvl="2"/>
            <a:r>
              <a:rPr lang="en-US" dirty="0"/>
              <a:t>Power (Vin &amp; GND) to layout accessory bus (5-16V)</a:t>
            </a:r>
          </a:p>
          <a:p>
            <a:pPr lvl="2"/>
            <a:r>
              <a:rPr lang="en-US" dirty="0"/>
              <a:t>Trigger (Vtrigger): to 5-16V (Arduino or button)</a:t>
            </a:r>
          </a:p>
          <a:p>
            <a:pPr lvl="2"/>
            <a:r>
              <a:rPr lang="en-US" dirty="0"/>
              <a:t>Output (Vout &amp; GND): LED /w 2.2K resistor</a:t>
            </a:r>
          </a:p>
          <a:p>
            <a:pPr lvl="1"/>
            <a:r>
              <a:rPr lang="en-US" dirty="0"/>
              <a:t>Added C3 100nF between Vin and GND</a:t>
            </a:r>
          </a:p>
        </p:txBody>
      </p:sp>
      <p:sp>
        <p:nvSpPr>
          <p:cNvPr id="8" name="Rectangle: Rounded Corners 7">
            <a:extLst>
              <a:ext uri="{FF2B5EF4-FFF2-40B4-BE49-F238E27FC236}">
                <a16:creationId xmlns:a16="http://schemas.microsoft.com/office/drawing/2014/main" id="{6CDEBF8C-4781-BAE8-4926-D8C8A8908642}"/>
              </a:ext>
            </a:extLst>
          </p:cNvPr>
          <p:cNvSpPr/>
          <p:nvPr/>
        </p:nvSpPr>
        <p:spPr>
          <a:xfrm>
            <a:off x="9318757" y="5078959"/>
            <a:ext cx="1070435" cy="776177"/>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E2482C45-920D-26EB-3944-73881D68044E}"/>
              </a:ext>
            </a:extLst>
          </p:cNvPr>
          <p:cNvSpPr/>
          <p:nvPr/>
        </p:nvSpPr>
        <p:spPr>
          <a:xfrm>
            <a:off x="7969291" y="3205526"/>
            <a:ext cx="1449670" cy="1111291"/>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1919ECE0-68C1-9616-1ACE-597BD0D86203}"/>
              </a:ext>
            </a:extLst>
          </p:cNvPr>
          <p:cNvSpPr/>
          <p:nvPr/>
        </p:nvSpPr>
        <p:spPr>
          <a:xfrm>
            <a:off x="8854311" y="4447267"/>
            <a:ext cx="727828" cy="475848"/>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E3A33D58-1593-9E88-5F68-48618D699FFE}"/>
              </a:ext>
            </a:extLst>
          </p:cNvPr>
          <p:cNvSpPr/>
          <p:nvPr/>
        </p:nvSpPr>
        <p:spPr>
          <a:xfrm>
            <a:off x="7499362" y="2537344"/>
            <a:ext cx="923347" cy="1111291"/>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3DBDE52D-B81C-D73F-184C-C51566F903E8}"/>
              </a:ext>
            </a:extLst>
          </p:cNvPr>
          <p:cNvSpPr/>
          <p:nvPr/>
        </p:nvSpPr>
        <p:spPr>
          <a:xfrm>
            <a:off x="9888890" y="2094235"/>
            <a:ext cx="1423895" cy="1111291"/>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9820636F-D4B4-4922-3243-74EDEF788DBE}"/>
              </a:ext>
            </a:extLst>
          </p:cNvPr>
          <p:cNvSpPr/>
          <p:nvPr/>
        </p:nvSpPr>
        <p:spPr>
          <a:xfrm>
            <a:off x="6785510" y="3682264"/>
            <a:ext cx="1857289" cy="2793389"/>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15">
            <a:extLst>
              <a:ext uri="{FF2B5EF4-FFF2-40B4-BE49-F238E27FC236}">
                <a16:creationId xmlns:a16="http://schemas.microsoft.com/office/drawing/2014/main" id="{86F28E48-9EBE-4C0A-8AAB-D63318A75110}"/>
              </a:ext>
            </a:extLst>
          </p:cNvPr>
          <p:cNvSpPr>
            <a:spLocks noGrp="1"/>
          </p:cNvSpPr>
          <p:nvPr>
            <p:ph type="sldNum" sz="quarter" idx="4"/>
          </p:nvPr>
        </p:nvSpPr>
        <p:spPr/>
        <p:txBody>
          <a:bodyPr/>
          <a:lstStyle/>
          <a:p>
            <a:fld id="{03F4EA62-992E-4EB1-BA44-D49665C77250}" type="slidenum">
              <a:rPr lang="en-US" smtClean="0"/>
              <a:pPr/>
              <a:t>25</a:t>
            </a:fld>
            <a:endParaRPr lang="en-US" dirty="0"/>
          </a:p>
        </p:txBody>
      </p:sp>
      <p:sp>
        <p:nvSpPr>
          <p:cNvPr id="19" name="Rectangle: Rounded Corners 18">
            <a:extLst>
              <a:ext uri="{FF2B5EF4-FFF2-40B4-BE49-F238E27FC236}">
                <a16:creationId xmlns:a16="http://schemas.microsoft.com/office/drawing/2014/main" id="{8CD7753B-CCF9-DE0B-FE96-89E9715E0C6B}"/>
              </a:ext>
            </a:extLst>
          </p:cNvPr>
          <p:cNvSpPr/>
          <p:nvPr/>
        </p:nvSpPr>
        <p:spPr>
          <a:xfrm>
            <a:off x="8683007" y="5718447"/>
            <a:ext cx="1070435" cy="776177"/>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ooter Placeholder 19">
            <a:extLst>
              <a:ext uri="{FF2B5EF4-FFF2-40B4-BE49-F238E27FC236}">
                <a16:creationId xmlns:a16="http://schemas.microsoft.com/office/drawing/2014/main" id="{4889B3E2-1FF4-DA29-0240-5EDA4737FBC4}"/>
              </a:ext>
            </a:extLst>
          </p:cNvPr>
          <p:cNvSpPr>
            <a:spLocks noGrp="1"/>
          </p:cNvSpPr>
          <p:nvPr>
            <p:ph type="ftr" sz="quarter" idx="3"/>
          </p:nvPr>
        </p:nvSpPr>
        <p:spPr/>
        <p:txBody>
          <a:bodyPr/>
          <a:lstStyle/>
          <a:p>
            <a:r>
              <a:rPr lang="en-US" dirty="0"/>
              <a:t>NMRA Surfliner Convention</a:t>
            </a:r>
          </a:p>
        </p:txBody>
      </p:sp>
      <p:sp>
        <p:nvSpPr>
          <p:cNvPr id="21" name="Date Placeholder 20">
            <a:extLst>
              <a:ext uri="{FF2B5EF4-FFF2-40B4-BE49-F238E27FC236}">
                <a16:creationId xmlns:a16="http://schemas.microsoft.com/office/drawing/2014/main" id="{29742DC1-C8E8-F680-DC6A-A1FC6D4A441F}"/>
              </a:ext>
            </a:extLst>
          </p:cNvPr>
          <p:cNvSpPr>
            <a:spLocks noGrp="1"/>
          </p:cNvSpPr>
          <p:nvPr>
            <p:ph type="dt" sz="half" idx="2"/>
          </p:nvPr>
        </p:nvSpPr>
        <p:spPr/>
        <p:txBody>
          <a:bodyPr/>
          <a:lstStyle/>
          <a:p>
            <a:fld id="{E269D516-012C-40F8-BD9E-7B6E4F4D939E}" type="datetime1">
              <a:rPr lang="en-US" smtClean="0"/>
              <a:t>8/6/2024</a:t>
            </a:fld>
            <a:endParaRPr lang="en-US" dirty="0"/>
          </a:p>
        </p:txBody>
      </p:sp>
    </p:spTree>
    <p:extLst>
      <p:ext uri="{BB962C8B-B14F-4D97-AF65-F5344CB8AC3E}">
        <p14:creationId xmlns:p14="http://schemas.microsoft.com/office/powerpoint/2010/main" val="4325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par>
                                <p:cTn id="21" presetID="10" presetClass="exit" presetSubtype="0" fill="hold" nodeType="with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500"/>
                                        <p:tgtEl>
                                          <p:spTgt spid="4">
                                            <p:txEl>
                                              <p:pRg st="4" end="4"/>
                                            </p:txEl>
                                          </p:spTgt>
                                        </p:tgtEl>
                                      </p:cBhvr>
                                    </p:animEffect>
                                  </p:childTnLst>
                                </p:cTn>
                              </p:par>
                              <p:par>
                                <p:cTn id="37" presetID="10" presetClass="exit" presetSubtype="0" fill="hold" grpId="1" nodeType="with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500"/>
                                        <p:tgtEl>
                                          <p:spTgt spid="4">
                                            <p:txEl>
                                              <p:pRg st="5" end="5"/>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fade">
                                      <p:cBhvr>
                                        <p:cTn id="45" dur="500"/>
                                        <p:tgtEl>
                                          <p:spTgt spid="4">
                                            <p:txEl>
                                              <p:pRg st="6" end="6"/>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500"/>
                                        <p:tgtEl>
                                          <p:spTgt spid="4">
                                            <p:txEl>
                                              <p:pRg st="7" end="7"/>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animEffect transition="in" filter="fade">
                                      <p:cBhvr>
                                        <p:cTn id="59" dur="500"/>
                                        <p:tgtEl>
                                          <p:spTgt spid="4">
                                            <p:txEl>
                                              <p:pRg st="8" end="8"/>
                                            </p:txEl>
                                          </p:spTgt>
                                        </p:tgtEl>
                                      </p:cBhvr>
                                    </p:animEffect>
                                  </p:childTnLst>
                                </p:cTn>
                              </p:par>
                              <p:par>
                                <p:cTn id="60" presetID="10" presetClass="exit" presetSubtype="0" fill="hold" grpId="1" nodeType="with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
                                            <p:txEl>
                                              <p:pRg st="9" end="9"/>
                                            </p:txEl>
                                          </p:spTgt>
                                        </p:tgtEl>
                                        <p:attrNameLst>
                                          <p:attrName>style.visibility</p:attrName>
                                        </p:attrNameLst>
                                      </p:cBhvr>
                                      <p:to>
                                        <p:strVal val="visible"/>
                                      </p:to>
                                    </p:set>
                                    <p:animEffect transition="in" filter="fade">
                                      <p:cBhvr>
                                        <p:cTn id="73" dur="500"/>
                                        <p:tgtEl>
                                          <p:spTgt spid="4">
                                            <p:txEl>
                                              <p:pRg st="9" end="9"/>
                                            </p:txEl>
                                          </p:spTgt>
                                        </p:tgtEl>
                                      </p:cBhvr>
                                    </p:animEffect>
                                  </p:childTnLst>
                                </p:cTn>
                              </p:par>
                              <p:par>
                                <p:cTn id="74" presetID="10" presetClass="exit" presetSubtype="0" fill="hold" grpId="1" nodeType="with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5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
                                            <p:txEl>
                                              <p:pRg st="10" end="10"/>
                                            </p:txEl>
                                          </p:spTgt>
                                        </p:tgtEl>
                                        <p:attrNameLst>
                                          <p:attrName>style.visibility</p:attrName>
                                        </p:attrNameLst>
                                      </p:cBhvr>
                                      <p:to>
                                        <p:strVal val="visible"/>
                                      </p:to>
                                    </p:set>
                                    <p:animEffect transition="in" filter="fade">
                                      <p:cBhvr>
                                        <p:cTn id="84" dur="500"/>
                                        <p:tgtEl>
                                          <p:spTgt spid="4">
                                            <p:txEl>
                                              <p:pRg st="10" end="10"/>
                                            </p:txEl>
                                          </p:spTgt>
                                        </p:tgtEl>
                                      </p:cBhvr>
                                    </p:animEffect>
                                  </p:childTnLst>
                                </p:cTn>
                              </p:par>
                              <p:par>
                                <p:cTn id="85" presetID="10" presetClass="exit" presetSubtype="0" fill="hold" grpId="1" nodeType="withEffect">
                                  <p:stCondLst>
                                    <p:cond delay="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par>
                                <p:cTn id="88" presetID="10" presetClass="entr" presetSubtype="0" fill="hold" nodeType="withEffect">
                                  <p:stCondLst>
                                    <p:cond delay="0"/>
                                  </p:stCondLst>
                                  <p:childTnLst>
                                    <p:set>
                                      <p:cBhvr>
                                        <p:cTn id="89" dur="1" fill="hold">
                                          <p:stCondLst>
                                            <p:cond delay="0"/>
                                          </p:stCondLst>
                                        </p:cTn>
                                        <p:tgtEl>
                                          <p:spTgt spid="4">
                                            <p:txEl>
                                              <p:pRg st="11" end="11"/>
                                            </p:txEl>
                                          </p:spTgt>
                                        </p:tgtEl>
                                        <p:attrNameLst>
                                          <p:attrName>style.visibility</p:attrName>
                                        </p:attrNameLst>
                                      </p:cBhvr>
                                      <p:to>
                                        <p:strVal val="visible"/>
                                      </p:to>
                                    </p:set>
                                    <p:animEffect transition="in" filter="fade">
                                      <p:cBhvr>
                                        <p:cTn id="90" dur="500"/>
                                        <p:tgtEl>
                                          <p:spTgt spid="4">
                                            <p:txEl>
                                              <p:pRg st="11" end="11"/>
                                            </p:txEl>
                                          </p:spTgt>
                                        </p:tgtEl>
                                      </p:cBhvr>
                                    </p:animEffect>
                                  </p:childTnLst>
                                </p:cTn>
                              </p:par>
                              <p:par>
                                <p:cTn id="91" presetID="10" presetClass="entr" presetSubtype="0" fill="hold" nodeType="withEffect">
                                  <p:stCondLst>
                                    <p:cond delay="0"/>
                                  </p:stCondLst>
                                  <p:childTnLst>
                                    <p:set>
                                      <p:cBhvr>
                                        <p:cTn id="92" dur="1" fill="hold">
                                          <p:stCondLst>
                                            <p:cond delay="0"/>
                                          </p:stCondLst>
                                        </p:cTn>
                                        <p:tgtEl>
                                          <p:spTgt spid="4">
                                            <p:txEl>
                                              <p:pRg st="12" end="12"/>
                                            </p:txEl>
                                          </p:spTgt>
                                        </p:tgtEl>
                                        <p:attrNameLst>
                                          <p:attrName>style.visibility</p:attrName>
                                        </p:attrNameLst>
                                      </p:cBhvr>
                                      <p:to>
                                        <p:strVal val="visible"/>
                                      </p:to>
                                    </p:set>
                                    <p:animEffect transition="in" filter="fade">
                                      <p:cBhvr>
                                        <p:cTn id="93" dur="500"/>
                                        <p:tgtEl>
                                          <p:spTgt spid="4">
                                            <p:txEl>
                                              <p:pRg st="12" end="12"/>
                                            </p:txEl>
                                          </p:spTgt>
                                        </p:tgtEl>
                                      </p:cBhvr>
                                    </p:animEffect>
                                  </p:childTnLst>
                                </p:cTn>
                              </p:par>
                              <p:par>
                                <p:cTn id="94" presetID="10" presetClass="entr" presetSubtype="0" fill="hold" nodeType="withEffect">
                                  <p:stCondLst>
                                    <p:cond delay="0"/>
                                  </p:stCondLst>
                                  <p:childTnLst>
                                    <p:set>
                                      <p:cBhvr>
                                        <p:cTn id="95" dur="1" fill="hold">
                                          <p:stCondLst>
                                            <p:cond delay="0"/>
                                          </p:stCondLst>
                                        </p:cTn>
                                        <p:tgtEl>
                                          <p:spTgt spid="4">
                                            <p:txEl>
                                              <p:pRg st="13" end="13"/>
                                            </p:txEl>
                                          </p:spTgt>
                                        </p:tgtEl>
                                        <p:attrNameLst>
                                          <p:attrName>style.visibility</p:attrName>
                                        </p:attrNameLst>
                                      </p:cBhvr>
                                      <p:to>
                                        <p:strVal val="visible"/>
                                      </p:to>
                                    </p:set>
                                    <p:animEffect transition="in" filter="fade">
                                      <p:cBhvr>
                                        <p:cTn id="96" dur="500"/>
                                        <p:tgtEl>
                                          <p:spTgt spid="4">
                                            <p:txEl>
                                              <p:pRg st="13" end="13"/>
                                            </p:txEl>
                                          </p:spTgt>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fade">
                                      <p:cBhvr>
                                        <p:cTn id="99" dur="500"/>
                                        <p:tgtEl>
                                          <p:spTgt spid="13"/>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4">
                                            <p:txEl>
                                              <p:pRg st="14" end="14"/>
                                            </p:txEl>
                                          </p:spTgt>
                                        </p:tgtEl>
                                        <p:attrNameLst>
                                          <p:attrName>style.visibility</p:attrName>
                                        </p:attrNameLst>
                                      </p:cBhvr>
                                      <p:to>
                                        <p:strVal val="visible"/>
                                      </p:to>
                                    </p:set>
                                    <p:animEffect transition="in" filter="fade">
                                      <p:cBhvr>
                                        <p:cTn id="104" dur="500"/>
                                        <p:tgtEl>
                                          <p:spTgt spid="4">
                                            <p:txEl>
                                              <p:pRg st="14" end="14"/>
                                            </p:txEl>
                                          </p:spTgt>
                                        </p:tgtEl>
                                      </p:cBhvr>
                                    </p:animEffect>
                                  </p:childTnLst>
                                </p:cTn>
                              </p:par>
                              <p:par>
                                <p:cTn id="105" presetID="10" presetClass="exit" presetSubtype="0" fill="hold" grpId="1" nodeType="withEffect">
                                  <p:stCondLst>
                                    <p:cond delay="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par>
                                <p:cTn id="108" presetID="10" presetClass="entr" presetSubtype="0" fill="hold" grpId="0" nodeType="withEffect">
                                  <p:stCondLst>
                                    <p:cond delay="0"/>
                                  </p:stCondLst>
                                  <p:childTnLst>
                                    <p:set>
                                      <p:cBhvr>
                                        <p:cTn id="109" dur="1" fill="hold">
                                          <p:stCondLst>
                                            <p:cond delay="0"/>
                                          </p:stCondLst>
                                        </p:cTn>
                                        <p:tgtEl>
                                          <p:spTgt spid="19"/>
                                        </p:tgtEl>
                                        <p:attrNameLst>
                                          <p:attrName>style.visibility</p:attrName>
                                        </p:attrNameLst>
                                      </p:cBhvr>
                                      <p:to>
                                        <p:strVal val="visible"/>
                                      </p:to>
                                    </p:set>
                                    <p:animEffect transition="in" filter="fade">
                                      <p:cBhvr>
                                        <p:cTn id="1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381E-6334-4AAB-8C33-3D897E3266C6}"/>
              </a:ext>
            </a:extLst>
          </p:cNvPr>
          <p:cNvSpPr>
            <a:spLocks noGrp="1"/>
          </p:cNvSpPr>
          <p:nvPr>
            <p:ph type="title"/>
          </p:nvPr>
        </p:nvSpPr>
        <p:spPr>
          <a:xfrm>
            <a:off x="680935" y="208943"/>
            <a:ext cx="10368063" cy="656819"/>
          </a:xfrm>
        </p:spPr>
        <p:txBody>
          <a:bodyPr>
            <a:normAutofit fontScale="90000"/>
          </a:bodyPr>
          <a:lstStyle/>
          <a:p>
            <a:r>
              <a:rPr lang="en-US" sz="4000" dirty="0"/>
              <a:t>Flasher Circuit example</a:t>
            </a:r>
            <a:br>
              <a:rPr lang="en-US" dirty="0"/>
            </a:br>
            <a:r>
              <a:rPr lang="en-US" sz="2700" dirty="0"/>
              <a:t>Component Selection</a:t>
            </a:r>
            <a:endParaRPr lang="en-US" dirty="0"/>
          </a:p>
        </p:txBody>
      </p:sp>
      <p:graphicFrame>
        <p:nvGraphicFramePr>
          <p:cNvPr id="4" name="Table 4">
            <a:extLst>
              <a:ext uri="{FF2B5EF4-FFF2-40B4-BE49-F238E27FC236}">
                <a16:creationId xmlns:a16="http://schemas.microsoft.com/office/drawing/2014/main" id="{4ACFCA3E-BA2F-6A9E-1470-2D9D1AFD0A00}"/>
              </a:ext>
            </a:extLst>
          </p:cNvPr>
          <p:cNvGraphicFramePr>
            <a:graphicFrameLocks noGrp="1"/>
          </p:cNvGraphicFramePr>
          <p:nvPr>
            <p:extLst>
              <p:ext uri="{D42A27DB-BD31-4B8C-83A1-F6EECF244321}">
                <p14:modId xmlns:p14="http://schemas.microsoft.com/office/powerpoint/2010/main" val="3553820132"/>
              </p:ext>
            </p:extLst>
          </p:nvPr>
        </p:nvGraphicFramePr>
        <p:xfrm>
          <a:off x="680935" y="1213845"/>
          <a:ext cx="11292326" cy="3657600"/>
        </p:xfrm>
        <a:graphic>
          <a:graphicData uri="http://schemas.openxmlformats.org/drawingml/2006/table">
            <a:tbl>
              <a:tblPr firstRow="1" bandRow="1">
                <a:tableStyleId>{7DF18680-E054-41AD-8BC1-D1AEF772440D}</a:tableStyleId>
              </a:tblPr>
              <a:tblGrid>
                <a:gridCol w="4515269">
                  <a:extLst>
                    <a:ext uri="{9D8B030D-6E8A-4147-A177-3AD203B41FA5}">
                      <a16:colId xmlns:a16="http://schemas.microsoft.com/office/drawing/2014/main" val="2748201036"/>
                    </a:ext>
                  </a:extLst>
                </a:gridCol>
                <a:gridCol w="3012949">
                  <a:extLst>
                    <a:ext uri="{9D8B030D-6E8A-4147-A177-3AD203B41FA5}">
                      <a16:colId xmlns:a16="http://schemas.microsoft.com/office/drawing/2014/main" val="2874922163"/>
                    </a:ext>
                  </a:extLst>
                </a:gridCol>
                <a:gridCol w="3764108">
                  <a:extLst>
                    <a:ext uri="{9D8B030D-6E8A-4147-A177-3AD203B41FA5}">
                      <a16:colId xmlns:a16="http://schemas.microsoft.com/office/drawing/2014/main" val="2321363408"/>
                    </a:ext>
                  </a:extLst>
                </a:gridCol>
              </a:tblGrid>
              <a:tr h="273470">
                <a:tc>
                  <a:txBody>
                    <a:bodyPr/>
                    <a:lstStyle/>
                    <a:p>
                      <a:r>
                        <a:rPr lang="en-US" dirty="0"/>
                        <a:t>Component</a:t>
                      </a:r>
                    </a:p>
                  </a:txBody>
                  <a:tcPr/>
                </a:tc>
                <a:tc>
                  <a:txBody>
                    <a:bodyPr/>
                    <a:lstStyle/>
                    <a:p>
                      <a:r>
                        <a:rPr lang="en-US" dirty="0"/>
                        <a:t>Cost (/w link)</a:t>
                      </a:r>
                    </a:p>
                  </a:txBody>
                  <a:tcPr/>
                </a:tc>
                <a:tc>
                  <a:txBody>
                    <a:bodyPr/>
                    <a:lstStyle/>
                    <a:p>
                      <a:r>
                        <a:rPr lang="en-US" dirty="0"/>
                        <a:t>Comments</a:t>
                      </a:r>
                    </a:p>
                  </a:txBody>
                  <a:tcPr/>
                </a:tc>
                <a:extLst>
                  <a:ext uri="{0D108BD9-81ED-4DB2-BD59-A6C34878D82A}">
                    <a16:rowId xmlns:a16="http://schemas.microsoft.com/office/drawing/2014/main" val="3689706306"/>
                  </a:ext>
                </a:extLst>
              </a:tr>
              <a:tr h="273470">
                <a:tc>
                  <a:txBody>
                    <a:bodyPr/>
                    <a:lstStyle/>
                    <a:p>
                      <a:r>
                        <a:rPr lang="en-US" dirty="0"/>
                        <a:t>Resistor – 680, 680k, 2.2k, 47k</a:t>
                      </a:r>
                    </a:p>
                  </a:txBody>
                  <a:tcPr/>
                </a:tc>
                <a:tc>
                  <a:txBody>
                    <a:bodyPr/>
                    <a:lstStyle/>
                    <a:p>
                      <a:r>
                        <a:rPr lang="en-US" i="1" dirty="0">
                          <a:solidFill>
                            <a:schemeClr val="bg2">
                              <a:lumMod val="50000"/>
                            </a:schemeClr>
                          </a:solidFill>
                          <a:hlinkClick r:id="rId2">
                            <a:extLst>
                              <a:ext uri="{A12FA001-AC4F-418D-AE19-62706E023703}">
                                <ahyp:hlinkClr xmlns:ahyp="http://schemas.microsoft.com/office/drawing/2018/hyperlinkcolor" val="tx"/>
                              </a:ext>
                            </a:extLst>
                          </a:hlinkClick>
                        </a:rPr>
                        <a:t>Low (&lt;$1.00)</a:t>
                      </a:r>
                      <a:endParaRPr lang="en-US" i="1" dirty="0">
                        <a:solidFill>
                          <a:schemeClr val="bg2">
                            <a:lumMod val="50000"/>
                          </a:schemeClr>
                        </a:solidFill>
                      </a:endParaRPr>
                    </a:p>
                  </a:txBody>
                  <a:tcPr/>
                </a:tc>
                <a:tc>
                  <a:txBody>
                    <a:bodyPr/>
                    <a:lstStyle/>
                    <a:p>
                      <a:r>
                        <a:rPr lang="en-US" dirty="0"/>
                        <a:t>100 pieces, or kits of assorted types</a:t>
                      </a:r>
                    </a:p>
                  </a:txBody>
                  <a:tcPr/>
                </a:tc>
                <a:extLst>
                  <a:ext uri="{0D108BD9-81ED-4DB2-BD59-A6C34878D82A}">
                    <a16:rowId xmlns:a16="http://schemas.microsoft.com/office/drawing/2014/main" val="3326132182"/>
                  </a:ext>
                </a:extLst>
              </a:tr>
              <a:tr h="273470">
                <a:tc>
                  <a:txBody>
                    <a:bodyPr/>
                    <a:lstStyle/>
                    <a:p>
                      <a:r>
                        <a:rPr lang="en-US" dirty="0"/>
                        <a:t>Transistor – IRLZ44N</a:t>
                      </a:r>
                    </a:p>
                  </a:txBody>
                  <a:tcPr/>
                </a:tc>
                <a:tc>
                  <a:txBody>
                    <a:bodyPr/>
                    <a:lstStyle/>
                    <a:p>
                      <a:r>
                        <a:rPr lang="en-US" i="1" dirty="0">
                          <a:solidFill>
                            <a:schemeClr val="bg2">
                              <a:lumMod val="50000"/>
                            </a:schemeClr>
                          </a:solidFill>
                          <a:hlinkClick r:id="rId3">
                            <a:extLst>
                              <a:ext uri="{A12FA001-AC4F-418D-AE19-62706E023703}">
                                <ahyp:hlinkClr xmlns:ahyp="http://schemas.microsoft.com/office/drawing/2018/hyperlinkcolor" val="tx"/>
                              </a:ext>
                            </a:extLst>
                          </a:hlinkClick>
                        </a:rPr>
                        <a:t>Low  (&lt;$0.35)</a:t>
                      </a:r>
                      <a:endParaRPr lang="en-US" i="1" dirty="0">
                        <a:solidFill>
                          <a:schemeClr val="bg2">
                            <a:lumMod val="50000"/>
                          </a:schemeClr>
                        </a:solidFill>
                      </a:endParaRPr>
                    </a:p>
                  </a:txBody>
                  <a:tcPr/>
                </a:tc>
                <a:tc>
                  <a:txBody>
                    <a:bodyPr/>
                    <a:lstStyle/>
                    <a:p>
                      <a:r>
                        <a:rPr lang="en-US" dirty="0"/>
                        <a:t>10 pieces</a:t>
                      </a:r>
                    </a:p>
                  </a:txBody>
                  <a:tcPr/>
                </a:tc>
                <a:extLst>
                  <a:ext uri="{0D108BD9-81ED-4DB2-BD59-A6C34878D82A}">
                    <a16:rowId xmlns:a16="http://schemas.microsoft.com/office/drawing/2014/main" val="6911877"/>
                  </a:ext>
                </a:extLst>
              </a:tr>
              <a:tr h="273470">
                <a:tc>
                  <a:txBody>
                    <a:bodyPr/>
                    <a:lstStyle/>
                    <a:p>
                      <a:r>
                        <a:rPr lang="en-US" dirty="0"/>
                        <a:t>Capacitor – 1uF 50V</a:t>
                      </a:r>
                    </a:p>
                  </a:txBody>
                  <a:tcPr/>
                </a:tc>
                <a:tc>
                  <a:txBody>
                    <a:bodyPr/>
                    <a:lstStyle/>
                    <a:p>
                      <a:r>
                        <a:rPr lang="en-US" i="1" dirty="0">
                          <a:solidFill>
                            <a:schemeClr val="bg2">
                              <a:lumMod val="50000"/>
                            </a:schemeClr>
                          </a:solidFill>
                          <a:hlinkClick r:id="rId4">
                            <a:extLst>
                              <a:ext uri="{A12FA001-AC4F-418D-AE19-62706E023703}">
                                <ahyp:hlinkClr xmlns:ahyp="http://schemas.microsoft.com/office/drawing/2018/hyperlinkcolor" val="tx"/>
                              </a:ext>
                            </a:extLst>
                          </a:hlinkClick>
                        </a:rPr>
                        <a:t>Low (&lt;$0.07)</a:t>
                      </a:r>
                      <a:endParaRPr lang="en-US" i="1" dirty="0">
                        <a:solidFill>
                          <a:schemeClr val="bg2">
                            <a:lumMod val="50000"/>
                          </a:schemeClr>
                        </a:solidFill>
                      </a:endParaRPr>
                    </a:p>
                  </a:txBody>
                  <a:tcPr/>
                </a:tc>
                <a:tc>
                  <a:txBody>
                    <a:bodyPr/>
                    <a:lstStyle/>
                    <a:p>
                      <a:r>
                        <a:rPr lang="en-US" dirty="0"/>
                        <a:t>50 pieces</a:t>
                      </a:r>
                    </a:p>
                  </a:txBody>
                  <a:tcPr/>
                </a:tc>
                <a:extLst>
                  <a:ext uri="{0D108BD9-81ED-4DB2-BD59-A6C34878D82A}">
                    <a16:rowId xmlns:a16="http://schemas.microsoft.com/office/drawing/2014/main" val="826816711"/>
                  </a:ext>
                </a:extLst>
              </a:tr>
              <a:tr h="273470">
                <a:tc>
                  <a:txBody>
                    <a:bodyPr/>
                    <a:lstStyle/>
                    <a:p>
                      <a:r>
                        <a:rPr lang="en-US" dirty="0"/>
                        <a:t>Capacitor – 100nF</a:t>
                      </a:r>
                    </a:p>
                  </a:txBody>
                  <a:tcPr/>
                </a:tc>
                <a:tc>
                  <a:txBody>
                    <a:bodyPr/>
                    <a:lstStyle/>
                    <a:p>
                      <a:r>
                        <a:rPr lang="en-US" i="1" dirty="0">
                          <a:solidFill>
                            <a:schemeClr val="bg2">
                              <a:lumMod val="50000"/>
                            </a:schemeClr>
                          </a:solidFill>
                          <a:hlinkClick r:id="rId5">
                            <a:extLst>
                              <a:ext uri="{A12FA001-AC4F-418D-AE19-62706E023703}">
                                <ahyp:hlinkClr xmlns:ahyp="http://schemas.microsoft.com/office/drawing/2018/hyperlinkcolor" val="tx"/>
                              </a:ext>
                            </a:extLst>
                          </a:hlinkClick>
                        </a:rPr>
                        <a:t>Low (&lt;$0.03)</a:t>
                      </a:r>
                      <a:endParaRPr lang="en-US" i="1" dirty="0">
                        <a:solidFill>
                          <a:schemeClr val="bg2">
                            <a:lumMod val="50000"/>
                          </a:schemeClr>
                        </a:solidFill>
                      </a:endParaRPr>
                    </a:p>
                  </a:txBody>
                  <a:tcPr/>
                </a:tc>
                <a:tc>
                  <a:txBody>
                    <a:bodyPr/>
                    <a:lstStyle/>
                    <a:p>
                      <a:r>
                        <a:rPr lang="en-US" dirty="0"/>
                        <a:t>100 pieces</a:t>
                      </a:r>
                    </a:p>
                  </a:txBody>
                  <a:tcPr/>
                </a:tc>
                <a:extLst>
                  <a:ext uri="{0D108BD9-81ED-4DB2-BD59-A6C34878D82A}">
                    <a16:rowId xmlns:a16="http://schemas.microsoft.com/office/drawing/2014/main" val="1538691199"/>
                  </a:ext>
                </a:extLst>
              </a:tr>
              <a:tr h="273470">
                <a:tc>
                  <a:txBody>
                    <a:bodyPr/>
                    <a:lstStyle/>
                    <a:p>
                      <a:r>
                        <a:rPr lang="en-US" dirty="0"/>
                        <a:t>Timer IC – NE555</a:t>
                      </a:r>
                    </a:p>
                  </a:txBody>
                  <a:tcPr/>
                </a:tc>
                <a:tc>
                  <a:txBody>
                    <a:bodyPr/>
                    <a:lstStyle/>
                    <a:p>
                      <a:r>
                        <a:rPr lang="en-US" i="1" dirty="0">
                          <a:solidFill>
                            <a:schemeClr val="bg2">
                              <a:lumMod val="50000"/>
                            </a:schemeClr>
                          </a:solidFill>
                          <a:hlinkClick r:id="rId6">
                            <a:extLst>
                              <a:ext uri="{A12FA001-AC4F-418D-AE19-62706E023703}">
                                <ahyp:hlinkClr xmlns:ahyp="http://schemas.microsoft.com/office/drawing/2018/hyperlinkcolor" val="tx"/>
                              </a:ext>
                            </a:extLst>
                          </a:hlinkClick>
                        </a:rPr>
                        <a:t>Low (&lt;$0.20)</a:t>
                      </a:r>
                      <a:endParaRPr lang="en-US" i="1" dirty="0">
                        <a:solidFill>
                          <a:schemeClr val="bg2">
                            <a:lumMod val="50000"/>
                          </a:schemeClr>
                        </a:solidFill>
                      </a:endParaRPr>
                    </a:p>
                  </a:txBody>
                  <a:tcPr/>
                </a:tc>
                <a:tc>
                  <a:txBody>
                    <a:bodyPr/>
                    <a:lstStyle/>
                    <a:p>
                      <a:r>
                        <a:rPr lang="en-US" dirty="0"/>
                        <a:t>20 pieces</a:t>
                      </a:r>
                    </a:p>
                  </a:txBody>
                  <a:tcPr/>
                </a:tc>
                <a:extLst>
                  <a:ext uri="{0D108BD9-81ED-4DB2-BD59-A6C34878D82A}">
                    <a16:rowId xmlns:a16="http://schemas.microsoft.com/office/drawing/2014/main" val="2028437635"/>
                  </a:ext>
                </a:extLst>
              </a:tr>
              <a:tr h="273470">
                <a:tc>
                  <a:txBody>
                    <a:bodyPr/>
                    <a:lstStyle/>
                    <a:p>
                      <a:r>
                        <a:rPr lang="en-US" dirty="0"/>
                        <a:t>Terminal – Spring</a:t>
                      </a:r>
                    </a:p>
                  </a:txBody>
                  <a:tcPr/>
                </a:tc>
                <a:tc>
                  <a:txBody>
                    <a:bodyPr/>
                    <a:lstStyle/>
                    <a:p>
                      <a:r>
                        <a:rPr lang="en-US" i="1" dirty="0">
                          <a:solidFill>
                            <a:schemeClr val="bg2">
                              <a:lumMod val="50000"/>
                            </a:schemeClr>
                          </a:solidFill>
                          <a:hlinkClick r:id="rId7">
                            <a:extLst>
                              <a:ext uri="{A12FA001-AC4F-418D-AE19-62706E023703}">
                                <ahyp:hlinkClr xmlns:ahyp="http://schemas.microsoft.com/office/drawing/2018/hyperlinkcolor" val="tx"/>
                              </a:ext>
                            </a:extLst>
                          </a:hlinkClick>
                        </a:rPr>
                        <a:t>Low (&lt;$0.40)</a:t>
                      </a:r>
                      <a:endParaRPr lang="en-US" i="1" dirty="0">
                        <a:solidFill>
                          <a:schemeClr val="bg2">
                            <a:lumMod val="50000"/>
                          </a:schemeClr>
                        </a:solidFill>
                      </a:endParaRPr>
                    </a:p>
                  </a:txBody>
                  <a:tcPr/>
                </a:tc>
                <a:tc>
                  <a:txBody>
                    <a:bodyPr/>
                    <a:lstStyle/>
                    <a:p>
                      <a:r>
                        <a:rPr lang="en-US" dirty="0"/>
                        <a:t>Sets of 2 or 3 connectors</a:t>
                      </a:r>
                    </a:p>
                  </a:txBody>
                  <a:tcPr/>
                </a:tc>
                <a:extLst>
                  <a:ext uri="{0D108BD9-81ED-4DB2-BD59-A6C34878D82A}">
                    <a16:rowId xmlns:a16="http://schemas.microsoft.com/office/drawing/2014/main" val="1089295533"/>
                  </a:ext>
                </a:extLst>
              </a:tr>
              <a:tr h="273470">
                <a:tc>
                  <a:txBody>
                    <a:bodyPr/>
                    <a:lstStyle/>
                    <a:p>
                      <a:r>
                        <a:rPr lang="en-US" dirty="0"/>
                        <a:t>Potentiometer (Trimpot)</a:t>
                      </a:r>
                    </a:p>
                  </a:txBody>
                  <a:tcPr/>
                </a:tc>
                <a:tc>
                  <a:txBody>
                    <a:bodyPr/>
                    <a:lstStyle/>
                    <a:p>
                      <a:r>
                        <a:rPr lang="en-US" i="1" dirty="0">
                          <a:solidFill>
                            <a:schemeClr val="bg2">
                              <a:lumMod val="50000"/>
                            </a:schemeClr>
                          </a:solidFill>
                          <a:hlinkClick r:id="rId8">
                            <a:extLst>
                              <a:ext uri="{A12FA001-AC4F-418D-AE19-62706E023703}">
                                <ahyp:hlinkClr xmlns:ahyp="http://schemas.microsoft.com/office/drawing/2018/hyperlinkcolor" val="tx"/>
                              </a:ext>
                            </a:extLst>
                          </a:hlinkClick>
                        </a:rPr>
                        <a:t>Low (&lt;$0.20)</a:t>
                      </a:r>
                      <a:endParaRPr lang="en-US" i="1" dirty="0">
                        <a:solidFill>
                          <a:schemeClr val="bg2">
                            <a:lumMod val="50000"/>
                          </a:schemeClr>
                        </a:solidFill>
                      </a:endParaRPr>
                    </a:p>
                  </a:txBody>
                  <a:tcPr/>
                </a:tc>
                <a:tc>
                  <a:txBody>
                    <a:bodyPr/>
                    <a:lstStyle/>
                    <a:p>
                      <a:endParaRPr lang="en-US" dirty="0"/>
                    </a:p>
                  </a:txBody>
                  <a:tcPr/>
                </a:tc>
                <a:extLst>
                  <a:ext uri="{0D108BD9-81ED-4DB2-BD59-A6C34878D82A}">
                    <a16:rowId xmlns:a16="http://schemas.microsoft.com/office/drawing/2014/main" val="1455311313"/>
                  </a:ext>
                </a:extLst>
              </a:tr>
              <a:tr h="273470">
                <a:tc>
                  <a:txBody>
                    <a:bodyPr/>
                    <a:lstStyle/>
                    <a:p>
                      <a:r>
                        <a:rPr lang="en-US" dirty="0"/>
                        <a:t>PCB</a:t>
                      </a:r>
                    </a:p>
                  </a:txBody>
                  <a:tcPr/>
                </a:tc>
                <a:tc>
                  <a:txBody>
                    <a:bodyPr/>
                    <a:lstStyle/>
                    <a:p>
                      <a:r>
                        <a:rPr lang="en-US" i="1" dirty="0">
                          <a:solidFill>
                            <a:schemeClr val="bg2">
                              <a:lumMod val="50000"/>
                            </a:schemeClr>
                          </a:solidFill>
                          <a:hlinkClick r:id="rId9">
                            <a:extLst>
                              <a:ext uri="{A12FA001-AC4F-418D-AE19-62706E023703}">
                                <ahyp:hlinkClr xmlns:ahyp="http://schemas.microsoft.com/office/drawing/2018/hyperlinkcolor" val="tx"/>
                              </a:ext>
                            </a:extLst>
                          </a:hlinkClick>
                        </a:rPr>
                        <a:t>JLCPCB ~ $1.00</a:t>
                      </a:r>
                      <a:endParaRPr lang="en-US" i="1" dirty="0">
                        <a:solidFill>
                          <a:schemeClr val="bg2">
                            <a:lumMod val="50000"/>
                          </a:schemeClr>
                        </a:solidFill>
                      </a:endParaRPr>
                    </a:p>
                  </a:txBody>
                  <a:tcPr/>
                </a:tc>
                <a:tc>
                  <a:txBody>
                    <a:bodyPr/>
                    <a:lstStyle/>
                    <a:p>
                      <a:r>
                        <a:rPr lang="en-US" dirty="0"/>
                        <a:t>Minimal lot of 5</a:t>
                      </a:r>
                    </a:p>
                  </a:txBody>
                  <a:tcPr/>
                </a:tc>
                <a:extLst>
                  <a:ext uri="{0D108BD9-81ED-4DB2-BD59-A6C34878D82A}">
                    <a16:rowId xmlns:a16="http://schemas.microsoft.com/office/drawing/2014/main" val="1777554223"/>
                  </a:ext>
                </a:extLst>
              </a:tr>
              <a:tr h="273470">
                <a:tc>
                  <a:txBody>
                    <a:bodyPr/>
                    <a:lstStyle/>
                    <a:p>
                      <a:r>
                        <a:rPr lang="en-US" dirty="0"/>
                        <a:t>PCB Housing</a:t>
                      </a:r>
                    </a:p>
                  </a:txBody>
                  <a:tcPr/>
                </a:tc>
                <a:tc>
                  <a:txBody>
                    <a:bodyPr/>
                    <a:lstStyle/>
                    <a:p>
                      <a:r>
                        <a:rPr lang="en-US" i="1" dirty="0">
                          <a:solidFill>
                            <a:schemeClr val="bg1"/>
                          </a:solidFill>
                          <a:hlinkClick r:id="rId10">
                            <a:extLst>
                              <a:ext uri="{A12FA001-AC4F-418D-AE19-62706E023703}">
                                <ahyp:hlinkClr xmlns:ahyp="http://schemas.microsoft.com/office/drawing/2018/hyperlinkcolor" val="tx"/>
                              </a:ext>
                            </a:extLst>
                          </a:hlinkClick>
                        </a:rPr>
                        <a:t>Low (&lt;$1 / ft)</a:t>
                      </a:r>
                      <a:endParaRPr lang="en-US" i="1" dirty="0">
                        <a:solidFill>
                          <a:schemeClr val="bg1"/>
                        </a:solidFill>
                      </a:endParaRPr>
                    </a:p>
                  </a:txBody>
                  <a:tcPr/>
                </a:tc>
                <a:tc>
                  <a:txBody>
                    <a:bodyPr/>
                    <a:lstStyle/>
                    <a:p>
                      <a:r>
                        <a:rPr lang="en-US" dirty="0"/>
                        <a:t>Min of 1 meter</a:t>
                      </a:r>
                    </a:p>
                  </a:txBody>
                  <a:tcPr/>
                </a:tc>
                <a:extLst>
                  <a:ext uri="{0D108BD9-81ED-4DB2-BD59-A6C34878D82A}">
                    <a16:rowId xmlns:a16="http://schemas.microsoft.com/office/drawing/2014/main" val="491261573"/>
                  </a:ext>
                </a:extLst>
              </a:tr>
            </a:tbl>
          </a:graphicData>
        </a:graphic>
      </p:graphicFrame>
      <p:sp>
        <p:nvSpPr>
          <p:cNvPr id="6" name="TextBox 5">
            <a:extLst>
              <a:ext uri="{FF2B5EF4-FFF2-40B4-BE49-F238E27FC236}">
                <a16:creationId xmlns:a16="http://schemas.microsoft.com/office/drawing/2014/main" id="{C9C34300-0868-BE39-E11E-F144CA4275AF}"/>
              </a:ext>
            </a:extLst>
          </p:cNvPr>
          <p:cNvSpPr txBox="1"/>
          <p:nvPr/>
        </p:nvSpPr>
        <p:spPr>
          <a:xfrm>
            <a:off x="680935" y="3509736"/>
            <a:ext cx="5719865" cy="313932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en-US" sz="1800" dirty="0"/>
              <a:t>Best Practices:</a:t>
            </a:r>
          </a:p>
          <a:p>
            <a:pPr marL="342900" indent="-342900">
              <a:buFont typeface="+mj-lt"/>
              <a:buAutoNum type="arabicPeriod"/>
            </a:pPr>
            <a:r>
              <a:rPr lang="en-US" dirty="0"/>
              <a:t>Consider SMD vs PTH to reduce costs</a:t>
            </a:r>
          </a:p>
          <a:p>
            <a:pPr marL="342900" indent="-342900">
              <a:buFont typeface="+mj-lt"/>
              <a:buAutoNum type="arabicPeriod"/>
            </a:pPr>
            <a:r>
              <a:rPr lang="en-US" dirty="0"/>
              <a:t>Verify part package type is readily available and low cost (i.e. NE555 SOP-8 is lower cost than DIP-8 on AliExpress)</a:t>
            </a:r>
          </a:p>
          <a:p>
            <a:pPr marL="342900" indent="-342900">
              <a:buFont typeface="+mj-lt"/>
              <a:buAutoNum type="arabicPeriod"/>
            </a:pPr>
            <a:r>
              <a:rPr lang="en-US" dirty="0"/>
              <a:t>Search Digikey to find PDF of the IC’s Technical  DataSheet (TDS) – ‘</a:t>
            </a:r>
            <a:r>
              <a:rPr lang="en-US" dirty="0">
                <a:hlinkClick r:id="rId11"/>
              </a:rPr>
              <a:t>Digikey NE555</a:t>
            </a:r>
            <a:r>
              <a:rPr lang="en-US" dirty="0"/>
              <a:t>’ and </a:t>
            </a:r>
            <a:r>
              <a:rPr lang="en-US" dirty="0">
                <a:hlinkClick r:id="rId12"/>
              </a:rPr>
              <a:t>NE555 TDS</a:t>
            </a:r>
            <a:endParaRPr lang="en-US" dirty="0"/>
          </a:p>
          <a:p>
            <a:pPr marL="342900" indent="-342900">
              <a:buFont typeface="+mj-lt"/>
              <a:buAutoNum type="arabicPeriod"/>
            </a:pPr>
            <a:r>
              <a:rPr lang="en-US" dirty="0"/>
              <a:t>TDS provides:</a:t>
            </a:r>
          </a:p>
          <a:p>
            <a:pPr marL="800100" lvl="1" indent="-342900">
              <a:buFont typeface="Arial" panose="020B0604020202020204" pitchFamily="34" charset="0"/>
              <a:buChar char="•"/>
            </a:pPr>
            <a:r>
              <a:rPr lang="en-US" dirty="0"/>
              <a:t>package types, part number</a:t>
            </a:r>
          </a:p>
          <a:p>
            <a:pPr marL="800100" lvl="1" indent="-342900">
              <a:buFont typeface="Arial" panose="020B0604020202020204" pitchFamily="34" charset="0"/>
              <a:buChar char="•"/>
            </a:pPr>
            <a:r>
              <a:rPr lang="en-US" dirty="0"/>
              <a:t>Pin names, purpose, V/A limits, spacing</a:t>
            </a:r>
          </a:p>
          <a:p>
            <a:pPr marL="800100" lvl="1" indent="-342900">
              <a:buFont typeface="Arial" panose="020B0604020202020204" pitchFamily="34" charset="0"/>
              <a:buChar char="•"/>
            </a:pPr>
            <a:r>
              <a:rPr lang="en-US" dirty="0"/>
              <a:t>Application/test circuit designs</a:t>
            </a:r>
          </a:p>
        </p:txBody>
      </p:sp>
      <p:pic>
        <p:nvPicPr>
          <p:cNvPr id="8" name="Picture 7">
            <a:extLst>
              <a:ext uri="{FF2B5EF4-FFF2-40B4-BE49-F238E27FC236}">
                <a16:creationId xmlns:a16="http://schemas.microsoft.com/office/drawing/2014/main" id="{6996E84A-6C28-F7F6-64ED-EE7DAADF2179}"/>
              </a:ext>
            </a:extLst>
          </p:cNvPr>
          <p:cNvPicPr>
            <a:picLocks noChangeAspect="1"/>
          </p:cNvPicPr>
          <p:nvPr/>
        </p:nvPicPr>
        <p:blipFill>
          <a:blip r:embed="rId13"/>
          <a:stretch>
            <a:fillRect/>
          </a:stretch>
        </p:blipFill>
        <p:spPr>
          <a:xfrm>
            <a:off x="6719606" y="86451"/>
            <a:ext cx="5387925" cy="6524154"/>
          </a:xfrm>
          <a:prstGeom prst="rect">
            <a:avLst/>
          </a:prstGeom>
        </p:spPr>
      </p:pic>
      <p:pic>
        <p:nvPicPr>
          <p:cNvPr id="10" name="Picture 9">
            <a:extLst>
              <a:ext uri="{FF2B5EF4-FFF2-40B4-BE49-F238E27FC236}">
                <a16:creationId xmlns:a16="http://schemas.microsoft.com/office/drawing/2014/main" id="{3B2A727A-161F-1B4D-59AC-305A31C733F0}"/>
              </a:ext>
            </a:extLst>
          </p:cNvPr>
          <p:cNvPicPr>
            <a:picLocks noChangeAspect="1"/>
          </p:cNvPicPr>
          <p:nvPr/>
        </p:nvPicPr>
        <p:blipFill>
          <a:blip r:embed="rId14"/>
          <a:stretch>
            <a:fillRect/>
          </a:stretch>
        </p:blipFill>
        <p:spPr>
          <a:xfrm>
            <a:off x="6577444" y="1823088"/>
            <a:ext cx="5373195" cy="2669339"/>
          </a:xfrm>
          <a:prstGeom prst="rect">
            <a:avLst/>
          </a:prstGeom>
        </p:spPr>
      </p:pic>
      <p:pic>
        <p:nvPicPr>
          <p:cNvPr id="12" name="Picture 11">
            <a:extLst>
              <a:ext uri="{FF2B5EF4-FFF2-40B4-BE49-F238E27FC236}">
                <a16:creationId xmlns:a16="http://schemas.microsoft.com/office/drawing/2014/main" id="{BAB4E7B1-9B7A-ABE3-EDF0-7DEA02770295}"/>
              </a:ext>
            </a:extLst>
          </p:cNvPr>
          <p:cNvPicPr>
            <a:picLocks noChangeAspect="1"/>
          </p:cNvPicPr>
          <p:nvPr/>
        </p:nvPicPr>
        <p:blipFill>
          <a:blip r:embed="rId15"/>
          <a:stretch>
            <a:fillRect/>
          </a:stretch>
        </p:blipFill>
        <p:spPr>
          <a:xfrm>
            <a:off x="7016545" y="2577699"/>
            <a:ext cx="5023851" cy="3617173"/>
          </a:xfrm>
          <a:prstGeom prst="rect">
            <a:avLst/>
          </a:prstGeom>
        </p:spPr>
      </p:pic>
      <p:sp>
        <p:nvSpPr>
          <p:cNvPr id="11" name="Slide Number Placeholder 10">
            <a:extLst>
              <a:ext uri="{FF2B5EF4-FFF2-40B4-BE49-F238E27FC236}">
                <a16:creationId xmlns:a16="http://schemas.microsoft.com/office/drawing/2014/main" id="{D0BFF55D-19D7-7904-FFA7-0D156D06F51D}"/>
              </a:ext>
            </a:extLst>
          </p:cNvPr>
          <p:cNvSpPr>
            <a:spLocks noGrp="1"/>
          </p:cNvSpPr>
          <p:nvPr>
            <p:ph type="sldNum" sz="quarter" idx="4"/>
          </p:nvPr>
        </p:nvSpPr>
        <p:spPr/>
        <p:txBody>
          <a:bodyPr/>
          <a:lstStyle/>
          <a:p>
            <a:fld id="{03F4EA62-992E-4EB1-BA44-D49665C77250}" type="slidenum">
              <a:rPr lang="en-US" smtClean="0"/>
              <a:pPr/>
              <a:t>26</a:t>
            </a:fld>
            <a:endParaRPr lang="en-US" dirty="0"/>
          </a:p>
        </p:txBody>
      </p:sp>
      <p:sp>
        <p:nvSpPr>
          <p:cNvPr id="13" name="Footer Placeholder 12">
            <a:extLst>
              <a:ext uri="{FF2B5EF4-FFF2-40B4-BE49-F238E27FC236}">
                <a16:creationId xmlns:a16="http://schemas.microsoft.com/office/drawing/2014/main" id="{FA22C7DD-3F7E-5BBF-0BD5-222FC21E6820}"/>
              </a:ext>
            </a:extLst>
          </p:cNvPr>
          <p:cNvSpPr>
            <a:spLocks noGrp="1"/>
          </p:cNvSpPr>
          <p:nvPr>
            <p:ph type="ftr" sz="quarter" idx="3"/>
          </p:nvPr>
        </p:nvSpPr>
        <p:spPr/>
        <p:txBody>
          <a:bodyPr/>
          <a:lstStyle/>
          <a:p>
            <a:r>
              <a:rPr lang="en-US" dirty="0"/>
              <a:t>NMRA Surfliner Convention</a:t>
            </a:r>
          </a:p>
        </p:txBody>
      </p:sp>
      <p:sp>
        <p:nvSpPr>
          <p:cNvPr id="14" name="Date Placeholder 13">
            <a:extLst>
              <a:ext uri="{FF2B5EF4-FFF2-40B4-BE49-F238E27FC236}">
                <a16:creationId xmlns:a16="http://schemas.microsoft.com/office/drawing/2014/main" id="{DF892528-26D5-20DE-983E-95D1D04287E8}"/>
              </a:ext>
            </a:extLst>
          </p:cNvPr>
          <p:cNvSpPr>
            <a:spLocks noGrp="1"/>
          </p:cNvSpPr>
          <p:nvPr>
            <p:ph type="dt" sz="half" idx="2"/>
          </p:nvPr>
        </p:nvSpPr>
        <p:spPr/>
        <p:txBody>
          <a:bodyPr/>
          <a:lstStyle/>
          <a:p>
            <a:fld id="{90C942C2-EF4E-4BED-AA95-404EDC03D85D}" type="datetime1">
              <a:rPr lang="en-US" smtClean="0"/>
              <a:t>8/6/2024</a:t>
            </a:fld>
            <a:endParaRPr lang="en-US" dirty="0"/>
          </a:p>
        </p:txBody>
      </p:sp>
    </p:spTree>
    <p:extLst>
      <p:ext uri="{BB962C8B-B14F-4D97-AF65-F5344CB8AC3E}">
        <p14:creationId xmlns:p14="http://schemas.microsoft.com/office/powerpoint/2010/main" val="377240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xit" presetSubtype="0" fill="hold" nodeType="with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5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500"/>
                                        <p:tgtEl>
                                          <p:spTgt spid="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fade">
                                      <p:cBhvr>
                                        <p:cTn id="38" dur="500"/>
                                        <p:tgtEl>
                                          <p:spTgt spid="6">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Effect transition="in" filter="fade">
                                      <p:cBhvr>
                                        <p:cTn id="43" dur="500"/>
                                        <p:tgtEl>
                                          <p:spTgt spid="6">
                                            <p:txEl>
                                              <p:pRg st="5" end="5"/>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animEffect transition="in" filter="fade">
                                      <p:cBhvr>
                                        <p:cTn id="51" dur="500"/>
                                        <p:tgtEl>
                                          <p:spTgt spid="6">
                                            <p:txEl>
                                              <p:pRg st="6" end="6"/>
                                            </p:txEl>
                                          </p:spTgt>
                                        </p:tgtEl>
                                      </p:cBhvr>
                                    </p:animEffect>
                                  </p:childTnLst>
                                </p:cTn>
                              </p:par>
                              <p:par>
                                <p:cTn id="52" presetID="10" presetClass="exit" presetSubtype="0" fill="hold" nodeType="with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
                                            <p:txEl>
                                              <p:pRg st="7" end="7"/>
                                            </p:txEl>
                                          </p:spTgt>
                                        </p:tgtEl>
                                        <p:attrNameLst>
                                          <p:attrName>style.visibility</p:attrName>
                                        </p:attrNameLst>
                                      </p:cBhvr>
                                      <p:to>
                                        <p:strVal val="visible"/>
                                      </p:to>
                                    </p:set>
                                    <p:animEffect transition="in" filter="fade">
                                      <p:cBhvr>
                                        <p:cTn id="62" dur="500"/>
                                        <p:tgtEl>
                                          <p:spTgt spid="6">
                                            <p:txEl>
                                              <p:pRg st="7" end="7"/>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par>
                                <p:cTn id="66" presetID="10" presetClass="exit" presetSubtype="0" fill="hold" nodeType="withEffect">
                                  <p:stCondLst>
                                    <p:cond delay="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4099373-A45E-EDF4-0421-502324B77D90}"/>
              </a:ext>
            </a:extLst>
          </p:cNvPr>
          <p:cNvSpPr txBox="1"/>
          <p:nvPr/>
        </p:nvSpPr>
        <p:spPr>
          <a:xfrm>
            <a:off x="423750" y="1629287"/>
            <a:ext cx="4267557" cy="341632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en-US" sz="1800" dirty="0"/>
              <a:t>Best Practices:</a:t>
            </a:r>
          </a:p>
          <a:p>
            <a:pPr marL="342900" indent="-342900">
              <a:buFont typeface="+mj-lt"/>
              <a:buAutoNum type="arabicPeriod"/>
            </a:pPr>
            <a:r>
              <a:rPr lang="en-US" dirty="0"/>
              <a:t>Document using Logo (text) and notes</a:t>
            </a:r>
          </a:p>
          <a:p>
            <a:pPr marL="342900" indent="-342900">
              <a:buFont typeface="+mj-lt"/>
              <a:buAutoNum type="arabicPeriod"/>
            </a:pPr>
            <a:r>
              <a:rPr lang="en-US" sz="1800" dirty="0"/>
              <a:t>Color wires into groups:</a:t>
            </a:r>
          </a:p>
          <a:p>
            <a:pPr marL="800100" lvl="1" indent="-342900">
              <a:buFont typeface="Arial" panose="020B0604020202020204" pitchFamily="34" charset="0"/>
              <a:buChar char="•"/>
            </a:pPr>
            <a:r>
              <a:rPr lang="en-US" dirty="0"/>
              <a:t>Black/blue for GND, red voltage, etc..</a:t>
            </a:r>
          </a:p>
          <a:p>
            <a:pPr marL="342900" indent="-342900">
              <a:buFont typeface="+mj-lt"/>
              <a:buAutoNum type="arabicPeriod"/>
            </a:pPr>
            <a:r>
              <a:rPr lang="en-US" dirty="0"/>
              <a:t>Place component close to wires</a:t>
            </a:r>
          </a:p>
          <a:p>
            <a:pPr marL="342900" indent="-342900">
              <a:buFont typeface="+mj-lt"/>
              <a:buAutoNum type="arabicPeriod"/>
            </a:pPr>
            <a:r>
              <a:rPr lang="en-US" dirty="0"/>
              <a:t>Curve wires to make connection visible</a:t>
            </a:r>
          </a:p>
          <a:p>
            <a:pPr marL="342900" indent="-342900">
              <a:buFont typeface="+mj-lt"/>
              <a:buAutoNum type="arabicPeriod"/>
            </a:pPr>
            <a:r>
              <a:rPr lang="en-US" dirty="0"/>
              <a:t>Leverage V and GND on breadboard edge</a:t>
            </a:r>
          </a:p>
          <a:p>
            <a:pPr marL="342900" indent="-342900">
              <a:buFont typeface="+mj-lt"/>
              <a:buAutoNum type="arabicPeriod"/>
            </a:pPr>
            <a:r>
              <a:rPr lang="en-US" dirty="0"/>
              <a:t>One component or wire per hole</a:t>
            </a:r>
          </a:p>
          <a:p>
            <a:pPr marL="342900" indent="-342900">
              <a:buFont typeface="+mj-lt"/>
              <a:buAutoNum type="arabicPeriod"/>
            </a:pPr>
            <a:r>
              <a:rPr lang="en-US" dirty="0"/>
              <a:t>Leverage breadboard built-in connections</a:t>
            </a:r>
          </a:p>
        </p:txBody>
      </p:sp>
      <p:pic>
        <p:nvPicPr>
          <p:cNvPr id="11" name="Picture 10">
            <a:extLst>
              <a:ext uri="{FF2B5EF4-FFF2-40B4-BE49-F238E27FC236}">
                <a16:creationId xmlns:a16="http://schemas.microsoft.com/office/drawing/2014/main" id="{A3245862-04BD-F529-2A7B-C1C0B2DF8D6B}"/>
              </a:ext>
            </a:extLst>
          </p:cNvPr>
          <p:cNvPicPr>
            <a:picLocks noChangeAspect="1"/>
          </p:cNvPicPr>
          <p:nvPr/>
        </p:nvPicPr>
        <p:blipFill>
          <a:blip r:embed="rId2"/>
          <a:stretch>
            <a:fillRect/>
          </a:stretch>
        </p:blipFill>
        <p:spPr>
          <a:xfrm>
            <a:off x="4860241" y="2141306"/>
            <a:ext cx="7129746" cy="44814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a:extLst>
              <a:ext uri="{FF2B5EF4-FFF2-40B4-BE49-F238E27FC236}">
                <a16:creationId xmlns:a16="http://schemas.microsoft.com/office/drawing/2014/main" id="{A15CCDF4-7E52-C794-8D6C-5B0DA81DBC58}"/>
              </a:ext>
            </a:extLst>
          </p:cNvPr>
          <p:cNvSpPr>
            <a:spLocks noGrp="1"/>
          </p:cNvSpPr>
          <p:nvPr>
            <p:ph type="title"/>
          </p:nvPr>
        </p:nvSpPr>
        <p:spPr>
          <a:xfrm>
            <a:off x="661481" y="365125"/>
            <a:ext cx="10692319" cy="510364"/>
          </a:xfrm>
        </p:spPr>
        <p:txBody>
          <a:bodyPr>
            <a:normAutofit fontScale="90000"/>
          </a:bodyPr>
          <a:lstStyle/>
          <a:p>
            <a:r>
              <a:rPr lang="en-US" sz="4000" dirty="0"/>
              <a:t>Flasher Circuit Example</a:t>
            </a:r>
            <a:br>
              <a:rPr lang="en-US" dirty="0"/>
            </a:br>
            <a:r>
              <a:rPr lang="en-US" sz="2700" dirty="0"/>
              <a:t>Breadboard VIEW</a:t>
            </a:r>
            <a:endParaRPr lang="en-US" dirty="0"/>
          </a:p>
        </p:txBody>
      </p:sp>
      <p:graphicFrame>
        <p:nvGraphicFramePr>
          <p:cNvPr id="7" name="Table 4">
            <a:extLst>
              <a:ext uri="{FF2B5EF4-FFF2-40B4-BE49-F238E27FC236}">
                <a16:creationId xmlns:a16="http://schemas.microsoft.com/office/drawing/2014/main" id="{7FB8334A-1632-A20E-8FE2-5FDDFE4A2D3C}"/>
              </a:ext>
            </a:extLst>
          </p:cNvPr>
          <p:cNvGraphicFramePr>
            <a:graphicFrameLocks noGrp="1"/>
          </p:cNvGraphicFramePr>
          <p:nvPr>
            <p:extLst>
              <p:ext uri="{D42A27DB-BD31-4B8C-83A1-F6EECF244321}">
                <p14:modId xmlns:p14="http://schemas.microsoft.com/office/powerpoint/2010/main" val="1170822596"/>
              </p:ext>
            </p:extLst>
          </p:nvPr>
        </p:nvGraphicFramePr>
        <p:xfrm>
          <a:off x="661480" y="1828800"/>
          <a:ext cx="4029827" cy="3293514"/>
        </p:xfrm>
        <a:graphic>
          <a:graphicData uri="http://schemas.openxmlformats.org/drawingml/2006/table">
            <a:tbl>
              <a:tblPr firstRow="1" bandRow="1">
                <a:tableStyleId>{7DF18680-E054-41AD-8BC1-D1AEF772440D}</a:tableStyleId>
              </a:tblPr>
              <a:tblGrid>
                <a:gridCol w="2197720">
                  <a:extLst>
                    <a:ext uri="{9D8B030D-6E8A-4147-A177-3AD203B41FA5}">
                      <a16:colId xmlns:a16="http://schemas.microsoft.com/office/drawing/2014/main" val="2748201036"/>
                    </a:ext>
                  </a:extLst>
                </a:gridCol>
                <a:gridCol w="1832107">
                  <a:extLst>
                    <a:ext uri="{9D8B030D-6E8A-4147-A177-3AD203B41FA5}">
                      <a16:colId xmlns:a16="http://schemas.microsoft.com/office/drawing/2014/main" val="2321363408"/>
                    </a:ext>
                  </a:extLst>
                </a:gridCol>
              </a:tblGrid>
              <a:tr h="396519">
                <a:tc>
                  <a:txBody>
                    <a:bodyPr/>
                    <a:lstStyle/>
                    <a:p>
                      <a:r>
                        <a:rPr lang="en-US" dirty="0"/>
                        <a:t>Component</a:t>
                      </a:r>
                    </a:p>
                  </a:txBody>
                  <a:tcPr/>
                </a:tc>
                <a:tc>
                  <a:txBody>
                    <a:bodyPr/>
                    <a:lstStyle/>
                    <a:p>
                      <a:r>
                        <a:rPr lang="en-US" dirty="0"/>
                        <a:t>Usage</a:t>
                      </a:r>
                    </a:p>
                  </a:txBody>
                  <a:tcPr/>
                </a:tc>
                <a:extLst>
                  <a:ext uri="{0D108BD9-81ED-4DB2-BD59-A6C34878D82A}">
                    <a16:rowId xmlns:a16="http://schemas.microsoft.com/office/drawing/2014/main" val="3689706306"/>
                  </a:ext>
                </a:extLst>
              </a:tr>
              <a:tr h="684403">
                <a:tc>
                  <a:txBody>
                    <a:bodyPr/>
                    <a:lstStyle/>
                    <a:p>
                      <a:r>
                        <a:rPr lang="en-US" dirty="0"/>
                        <a:t>Breadboard</a:t>
                      </a:r>
                    </a:p>
                  </a:txBody>
                  <a:tcPr/>
                </a:tc>
                <a:tc>
                  <a:txBody>
                    <a:bodyPr/>
                    <a:lstStyle/>
                    <a:p>
                      <a:r>
                        <a:rPr lang="en-US" dirty="0"/>
                        <a:t>Place to put parts, different sizes</a:t>
                      </a:r>
                    </a:p>
                  </a:txBody>
                  <a:tcPr/>
                </a:tc>
                <a:extLst>
                  <a:ext uri="{0D108BD9-81ED-4DB2-BD59-A6C34878D82A}">
                    <a16:rowId xmlns:a16="http://schemas.microsoft.com/office/drawing/2014/main" val="3326132182"/>
                  </a:ext>
                </a:extLst>
              </a:tr>
              <a:tr h="396519">
                <a:tc>
                  <a:txBody>
                    <a:bodyPr/>
                    <a:lstStyle/>
                    <a:p>
                      <a:r>
                        <a:rPr lang="en-US" dirty="0"/>
                        <a:t>Logo (Image)</a:t>
                      </a:r>
                    </a:p>
                  </a:txBody>
                  <a:tcPr/>
                </a:tc>
                <a:tc>
                  <a:txBody>
                    <a:bodyPr/>
                    <a:lstStyle/>
                    <a:p>
                      <a:r>
                        <a:rPr lang="en-US" dirty="0"/>
                        <a:t>Custom Images</a:t>
                      </a:r>
                    </a:p>
                  </a:txBody>
                  <a:tcPr/>
                </a:tc>
                <a:extLst>
                  <a:ext uri="{0D108BD9-81ED-4DB2-BD59-A6C34878D82A}">
                    <a16:rowId xmlns:a16="http://schemas.microsoft.com/office/drawing/2014/main" val="6911877"/>
                  </a:ext>
                </a:extLst>
              </a:tr>
              <a:tr h="396519">
                <a:tc>
                  <a:txBody>
                    <a:bodyPr/>
                    <a:lstStyle/>
                    <a:p>
                      <a:r>
                        <a:rPr lang="en-US" dirty="0"/>
                        <a:t>Logo (Text)</a:t>
                      </a:r>
                    </a:p>
                  </a:txBody>
                  <a:tcPr/>
                </a:tc>
                <a:tc>
                  <a:txBody>
                    <a:bodyPr/>
                    <a:lstStyle/>
                    <a:p>
                      <a:r>
                        <a:rPr lang="en-US" dirty="0"/>
                        <a:t>Label / Identifiers</a:t>
                      </a:r>
                    </a:p>
                  </a:txBody>
                  <a:tcPr/>
                </a:tc>
                <a:extLst>
                  <a:ext uri="{0D108BD9-81ED-4DB2-BD59-A6C34878D82A}">
                    <a16:rowId xmlns:a16="http://schemas.microsoft.com/office/drawing/2014/main" val="2938945066"/>
                  </a:ext>
                </a:extLst>
              </a:tr>
              <a:tr h="396519">
                <a:tc>
                  <a:txBody>
                    <a:bodyPr/>
                    <a:lstStyle/>
                    <a:p>
                      <a:r>
                        <a:rPr lang="en-US" dirty="0"/>
                        <a:t>Notes</a:t>
                      </a:r>
                    </a:p>
                  </a:txBody>
                  <a:tcPr/>
                </a:tc>
                <a:tc>
                  <a:txBody>
                    <a:bodyPr/>
                    <a:lstStyle/>
                    <a:p>
                      <a:r>
                        <a:rPr lang="en-US" dirty="0"/>
                        <a:t>Documentation</a:t>
                      </a:r>
                    </a:p>
                  </a:txBody>
                  <a:tcPr/>
                </a:tc>
                <a:extLst>
                  <a:ext uri="{0D108BD9-81ED-4DB2-BD59-A6C34878D82A}">
                    <a16:rowId xmlns:a16="http://schemas.microsoft.com/office/drawing/2014/main" val="246098368"/>
                  </a:ext>
                </a:extLst>
              </a:tr>
              <a:tr h="396519">
                <a:tc>
                  <a:txBody>
                    <a:bodyPr/>
                    <a:lstStyle/>
                    <a:p>
                      <a:r>
                        <a:rPr lang="en-US" dirty="0"/>
                        <a:t>Parts</a:t>
                      </a:r>
                    </a:p>
                  </a:txBody>
                  <a:tcPr/>
                </a:tc>
                <a:tc>
                  <a:txBody>
                    <a:bodyPr/>
                    <a:lstStyle/>
                    <a:p>
                      <a:r>
                        <a:rPr lang="en-US" dirty="0"/>
                        <a:t>Electronic parts</a:t>
                      </a:r>
                    </a:p>
                  </a:txBody>
                  <a:tcPr/>
                </a:tc>
                <a:extLst>
                  <a:ext uri="{0D108BD9-81ED-4DB2-BD59-A6C34878D82A}">
                    <a16:rowId xmlns:a16="http://schemas.microsoft.com/office/drawing/2014/main" val="1538691199"/>
                  </a:ext>
                </a:extLst>
              </a:tr>
              <a:tr h="396519">
                <a:tc>
                  <a:txBody>
                    <a:bodyPr/>
                    <a:lstStyle/>
                    <a:p>
                      <a:r>
                        <a:rPr lang="en-US" dirty="0"/>
                        <a:t>Wire</a:t>
                      </a:r>
                    </a:p>
                  </a:txBody>
                  <a:tcPr/>
                </a:tc>
                <a:tc>
                  <a:txBody>
                    <a:bodyPr/>
                    <a:lstStyle/>
                    <a:p>
                      <a:r>
                        <a:rPr lang="en-US" dirty="0"/>
                        <a:t>Connections</a:t>
                      </a:r>
                    </a:p>
                  </a:txBody>
                  <a:tcPr/>
                </a:tc>
                <a:extLst>
                  <a:ext uri="{0D108BD9-81ED-4DB2-BD59-A6C34878D82A}">
                    <a16:rowId xmlns:a16="http://schemas.microsoft.com/office/drawing/2014/main" val="2028437635"/>
                  </a:ext>
                </a:extLst>
              </a:tr>
            </a:tbl>
          </a:graphicData>
        </a:graphic>
      </p:graphicFrame>
      <p:sp>
        <p:nvSpPr>
          <p:cNvPr id="3" name="Arrow: Right 2">
            <a:extLst>
              <a:ext uri="{FF2B5EF4-FFF2-40B4-BE49-F238E27FC236}">
                <a16:creationId xmlns:a16="http://schemas.microsoft.com/office/drawing/2014/main" id="{069E7C15-E40C-B6A3-1350-CAB517EFBB15}"/>
              </a:ext>
            </a:extLst>
          </p:cNvPr>
          <p:cNvSpPr/>
          <p:nvPr/>
        </p:nvSpPr>
        <p:spPr>
          <a:xfrm>
            <a:off x="4364955" y="5442939"/>
            <a:ext cx="1517189"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Breadboard</a:t>
            </a:r>
          </a:p>
        </p:txBody>
      </p:sp>
      <p:sp>
        <p:nvSpPr>
          <p:cNvPr id="5" name="Arrow: Right 4">
            <a:extLst>
              <a:ext uri="{FF2B5EF4-FFF2-40B4-BE49-F238E27FC236}">
                <a16:creationId xmlns:a16="http://schemas.microsoft.com/office/drawing/2014/main" id="{B7825457-49BD-0537-6E07-71F2C800D91D}"/>
              </a:ext>
            </a:extLst>
          </p:cNvPr>
          <p:cNvSpPr/>
          <p:nvPr/>
        </p:nvSpPr>
        <p:spPr>
          <a:xfrm rot="1977545">
            <a:off x="4608516" y="1771328"/>
            <a:ext cx="1655474"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Logo (Image)</a:t>
            </a:r>
          </a:p>
        </p:txBody>
      </p:sp>
      <p:sp>
        <p:nvSpPr>
          <p:cNvPr id="6" name="Arrow: Right 5">
            <a:extLst>
              <a:ext uri="{FF2B5EF4-FFF2-40B4-BE49-F238E27FC236}">
                <a16:creationId xmlns:a16="http://schemas.microsoft.com/office/drawing/2014/main" id="{1819C5E7-98CB-9798-28E9-A394413CC291}"/>
              </a:ext>
            </a:extLst>
          </p:cNvPr>
          <p:cNvSpPr/>
          <p:nvPr/>
        </p:nvSpPr>
        <p:spPr>
          <a:xfrm>
            <a:off x="5015847" y="4024127"/>
            <a:ext cx="895118"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Notes</a:t>
            </a:r>
          </a:p>
        </p:txBody>
      </p:sp>
      <p:sp>
        <p:nvSpPr>
          <p:cNvPr id="8" name="Arrow: Right 7">
            <a:extLst>
              <a:ext uri="{FF2B5EF4-FFF2-40B4-BE49-F238E27FC236}">
                <a16:creationId xmlns:a16="http://schemas.microsoft.com/office/drawing/2014/main" id="{510F5643-4C89-26F1-920C-EA35F4E06B65}"/>
              </a:ext>
            </a:extLst>
          </p:cNvPr>
          <p:cNvSpPr/>
          <p:nvPr/>
        </p:nvSpPr>
        <p:spPr>
          <a:xfrm>
            <a:off x="5251284" y="4583845"/>
            <a:ext cx="1108073"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Parts</a:t>
            </a:r>
          </a:p>
        </p:txBody>
      </p:sp>
      <p:sp>
        <p:nvSpPr>
          <p:cNvPr id="9" name="Arrow: Right 8">
            <a:extLst>
              <a:ext uri="{FF2B5EF4-FFF2-40B4-BE49-F238E27FC236}">
                <a16:creationId xmlns:a16="http://schemas.microsoft.com/office/drawing/2014/main" id="{A94F4374-AE02-1876-AA76-E2833282E186}"/>
              </a:ext>
            </a:extLst>
          </p:cNvPr>
          <p:cNvSpPr/>
          <p:nvPr/>
        </p:nvSpPr>
        <p:spPr>
          <a:xfrm>
            <a:off x="5328108" y="6076406"/>
            <a:ext cx="907396"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Wires</a:t>
            </a:r>
          </a:p>
        </p:txBody>
      </p:sp>
      <p:sp>
        <p:nvSpPr>
          <p:cNvPr id="10" name="Arrow: Right 9">
            <a:extLst>
              <a:ext uri="{FF2B5EF4-FFF2-40B4-BE49-F238E27FC236}">
                <a16:creationId xmlns:a16="http://schemas.microsoft.com/office/drawing/2014/main" id="{273F9D0E-7137-7858-1E66-2E694996BBAF}"/>
              </a:ext>
            </a:extLst>
          </p:cNvPr>
          <p:cNvSpPr/>
          <p:nvPr/>
        </p:nvSpPr>
        <p:spPr>
          <a:xfrm rot="20521008">
            <a:off x="5807815" y="3107398"/>
            <a:ext cx="1368388"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Logo (Text)</a:t>
            </a:r>
          </a:p>
        </p:txBody>
      </p:sp>
      <p:pic>
        <p:nvPicPr>
          <p:cNvPr id="19" name="Picture 18">
            <a:extLst>
              <a:ext uri="{FF2B5EF4-FFF2-40B4-BE49-F238E27FC236}">
                <a16:creationId xmlns:a16="http://schemas.microsoft.com/office/drawing/2014/main" id="{C33DF414-5C44-9DC5-E629-7FF286D68388}"/>
              </a:ext>
            </a:extLst>
          </p:cNvPr>
          <p:cNvPicPr>
            <a:picLocks noChangeAspect="1"/>
          </p:cNvPicPr>
          <p:nvPr/>
        </p:nvPicPr>
        <p:blipFill>
          <a:blip r:embed="rId3"/>
          <a:stretch>
            <a:fillRect/>
          </a:stretch>
        </p:blipFill>
        <p:spPr>
          <a:xfrm>
            <a:off x="1155135" y="5262986"/>
            <a:ext cx="2294371" cy="1472507"/>
          </a:xfrm>
          <a:prstGeom prst="rect">
            <a:avLst/>
          </a:prstGeom>
        </p:spPr>
      </p:pic>
      <p:sp>
        <p:nvSpPr>
          <p:cNvPr id="15" name="Slide Number Placeholder 14">
            <a:extLst>
              <a:ext uri="{FF2B5EF4-FFF2-40B4-BE49-F238E27FC236}">
                <a16:creationId xmlns:a16="http://schemas.microsoft.com/office/drawing/2014/main" id="{DD23C16B-7D66-AD0A-236C-43EE790636C5}"/>
              </a:ext>
            </a:extLst>
          </p:cNvPr>
          <p:cNvSpPr>
            <a:spLocks noGrp="1"/>
          </p:cNvSpPr>
          <p:nvPr>
            <p:ph type="sldNum" sz="quarter" idx="4"/>
          </p:nvPr>
        </p:nvSpPr>
        <p:spPr/>
        <p:txBody>
          <a:bodyPr/>
          <a:lstStyle/>
          <a:p>
            <a:fld id="{03F4EA62-992E-4EB1-BA44-D49665C77250}" type="slidenum">
              <a:rPr lang="en-US" smtClean="0"/>
              <a:pPr/>
              <a:t>27</a:t>
            </a:fld>
            <a:endParaRPr lang="en-US" dirty="0"/>
          </a:p>
        </p:txBody>
      </p:sp>
      <p:sp>
        <p:nvSpPr>
          <p:cNvPr id="16" name="Footer Placeholder 15">
            <a:extLst>
              <a:ext uri="{FF2B5EF4-FFF2-40B4-BE49-F238E27FC236}">
                <a16:creationId xmlns:a16="http://schemas.microsoft.com/office/drawing/2014/main" id="{522FF3E0-1BBC-F2D2-1BF3-69ACED328C51}"/>
              </a:ext>
            </a:extLst>
          </p:cNvPr>
          <p:cNvSpPr>
            <a:spLocks noGrp="1"/>
          </p:cNvSpPr>
          <p:nvPr>
            <p:ph type="ftr" sz="quarter" idx="3"/>
          </p:nvPr>
        </p:nvSpPr>
        <p:spPr/>
        <p:txBody>
          <a:bodyPr/>
          <a:lstStyle/>
          <a:p>
            <a:r>
              <a:rPr lang="en-US" dirty="0"/>
              <a:t>NMRA Surfliner Convention</a:t>
            </a:r>
          </a:p>
        </p:txBody>
      </p:sp>
      <p:sp>
        <p:nvSpPr>
          <p:cNvPr id="18" name="Date Placeholder 17">
            <a:extLst>
              <a:ext uri="{FF2B5EF4-FFF2-40B4-BE49-F238E27FC236}">
                <a16:creationId xmlns:a16="http://schemas.microsoft.com/office/drawing/2014/main" id="{D4B030C1-EE54-FA81-16ED-80313E46385D}"/>
              </a:ext>
            </a:extLst>
          </p:cNvPr>
          <p:cNvSpPr>
            <a:spLocks noGrp="1"/>
          </p:cNvSpPr>
          <p:nvPr>
            <p:ph type="dt" sz="half" idx="2"/>
          </p:nvPr>
        </p:nvSpPr>
        <p:spPr/>
        <p:txBody>
          <a:bodyPr/>
          <a:lstStyle/>
          <a:p>
            <a:fld id="{ADFF88AB-9BB1-43E0-AD74-755C922677F1}" type="datetime1">
              <a:rPr lang="en-US" smtClean="0"/>
              <a:t>8/6/2024</a:t>
            </a:fld>
            <a:endParaRPr lang="en-US" dirty="0"/>
          </a:p>
        </p:txBody>
      </p:sp>
    </p:spTree>
    <p:extLst>
      <p:ext uri="{BB962C8B-B14F-4D97-AF65-F5344CB8AC3E}">
        <p14:creationId xmlns:p14="http://schemas.microsoft.com/office/powerpoint/2010/main" val="78353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xit" presetSubtype="0" fill="hold" grpId="1"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xit" presetSubtype="0" fill="hold" grpId="1" nodeType="with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xit" presetSubtype="0" fill="hold" grpId="1" nodeType="with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par>
                                <p:cTn id="53" presetID="10" presetClass="exit" presetSubtype="0" fill="hold" grpId="1" nodeType="with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par>
                                <p:cTn id="61" presetID="10" presetClass="exit" presetSubtype="0" fill="hold" nodeType="with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7">
                                            <p:txEl>
                                              <p:pRg st="0" end="0"/>
                                            </p:txEl>
                                          </p:spTgt>
                                        </p:tgtEl>
                                        <p:attrNameLst>
                                          <p:attrName>style.visibility</p:attrName>
                                        </p:attrNameLst>
                                      </p:cBhvr>
                                      <p:to>
                                        <p:strVal val="visible"/>
                                      </p:to>
                                    </p:set>
                                    <p:animEffect transition="in" filter="fade">
                                      <p:cBhvr>
                                        <p:cTn id="66" dur="500"/>
                                        <p:tgtEl>
                                          <p:spTgt spid="17">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7">
                                            <p:txEl>
                                              <p:pRg st="1" end="1"/>
                                            </p:txEl>
                                          </p:spTgt>
                                        </p:tgtEl>
                                        <p:attrNameLst>
                                          <p:attrName>style.visibility</p:attrName>
                                        </p:attrNameLst>
                                      </p:cBhvr>
                                      <p:to>
                                        <p:strVal val="visible"/>
                                      </p:to>
                                    </p:set>
                                    <p:animEffect transition="in" filter="fade">
                                      <p:cBhvr>
                                        <p:cTn id="71" dur="500"/>
                                        <p:tgtEl>
                                          <p:spTgt spid="17">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7">
                                            <p:txEl>
                                              <p:pRg st="2" end="2"/>
                                            </p:txEl>
                                          </p:spTgt>
                                        </p:tgtEl>
                                        <p:attrNameLst>
                                          <p:attrName>style.visibility</p:attrName>
                                        </p:attrNameLst>
                                      </p:cBhvr>
                                      <p:to>
                                        <p:strVal val="visible"/>
                                      </p:to>
                                    </p:set>
                                    <p:animEffect transition="in" filter="fade">
                                      <p:cBhvr>
                                        <p:cTn id="76" dur="500"/>
                                        <p:tgtEl>
                                          <p:spTgt spid="17">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7">
                                            <p:txEl>
                                              <p:pRg st="3" end="3"/>
                                            </p:txEl>
                                          </p:spTgt>
                                        </p:tgtEl>
                                        <p:attrNameLst>
                                          <p:attrName>style.visibility</p:attrName>
                                        </p:attrNameLst>
                                      </p:cBhvr>
                                      <p:to>
                                        <p:strVal val="visible"/>
                                      </p:to>
                                    </p:set>
                                    <p:animEffect transition="in" filter="fade">
                                      <p:cBhvr>
                                        <p:cTn id="81" dur="500"/>
                                        <p:tgtEl>
                                          <p:spTgt spid="17">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7">
                                            <p:txEl>
                                              <p:pRg st="4" end="4"/>
                                            </p:txEl>
                                          </p:spTgt>
                                        </p:tgtEl>
                                        <p:attrNameLst>
                                          <p:attrName>style.visibility</p:attrName>
                                        </p:attrNameLst>
                                      </p:cBhvr>
                                      <p:to>
                                        <p:strVal val="visible"/>
                                      </p:to>
                                    </p:set>
                                    <p:animEffect transition="in" filter="fade">
                                      <p:cBhvr>
                                        <p:cTn id="86" dur="500"/>
                                        <p:tgtEl>
                                          <p:spTgt spid="17">
                                            <p:txEl>
                                              <p:pRg st="4" end="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7">
                                            <p:txEl>
                                              <p:pRg st="5" end="5"/>
                                            </p:txEl>
                                          </p:spTgt>
                                        </p:tgtEl>
                                        <p:attrNameLst>
                                          <p:attrName>style.visibility</p:attrName>
                                        </p:attrNameLst>
                                      </p:cBhvr>
                                      <p:to>
                                        <p:strVal val="visible"/>
                                      </p:to>
                                    </p:set>
                                    <p:animEffect transition="in" filter="fade">
                                      <p:cBhvr>
                                        <p:cTn id="91" dur="500"/>
                                        <p:tgtEl>
                                          <p:spTgt spid="17">
                                            <p:txEl>
                                              <p:pRg st="5" end="5"/>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7">
                                            <p:txEl>
                                              <p:pRg st="6" end="6"/>
                                            </p:txEl>
                                          </p:spTgt>
                                        </p:tgtEl>
                                        <p:attrNameLst>
                                          <p:attrName>style.visibility</p:attrName>
                                        </p:attrNameLst>
                                      </p:cBhvr>
                                      <p:to>
                                        <p:strVal val="visible"/>
                                      </p:to>
                                    </p:set>
                                    <p:animEffect transition="in" filter="fade">
                                      <p:cBhvr>
                                        <p:cTn id="96" dur="500"/>
                                        <p:tgtEl>
                                          <p:spTgt spid="17">
                                            <p:txEl>
                                              <p:pRg st="6" end="6"/>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7">
                                            <p:txEl>
                                              <p:pRg st="7" end="7"/>
                                            </p:txEl>
                                          </p:spTgt>
                                        </p:tgtEl>
                                        <p:attrNameLst>
                                          <p:attrName>style.visibility</p:attrName>
                                        </p:attrNameLst>
                                      </p:cBhvr>
                                      <p:to>
                                        <p:strVal val="visible"/>
                                      </p:to>
                                    </p:set>
                                    <p:animEffect transition="in" filter="fade">
                                      <p:cBhvr>
                                        <p:cTn id="101" dur="500"/>
                                        <p:tgtEl>
                                          <p:spTgt spid="17">
                                            <p:txEl>
                                              <p:pRg st="7" end="7"/>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17">
                                            <p:txEl>
                                              <p:pRg st="8" end="8"/>
                                            </p:txEl>
                                          </p:spTgt>
                                        </p:tgtEl>
                                        <p:attrNameLst>
                                          <p:attrName>style.visibility</p:attrName>
                                        </p:attrNameLst>
                                      </p:cBhvr>
                                      <p:to>
                                        <p:strVal val="visible"/>
                                      </p:to>
                                    </p:set>
                                    <p:animEffect transition="in" filter="fade">
                                      <p:cBhvr>
                                        <p:cTn id="106" dur="500"/>
                                        <p:tgtEl>
                                          <p:spTgt spid="17">
                                            <p:txEl>
                                              <p:pRg st="8" end="8"/>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19"/>
                                        </p:tgtEl>
                                        <p:attrNameLst>
                                          <p:attrName>style.visibility</p:attrName>
                                        </p:attrNameLst>
                                      </p:cBhvr>
                                      <p:to>
                                        <p:strVal val="visible"/>
                                      </p:to>
                                    </p:set>
                                    <p:animEffect transition="in" filter="fade">
                                      <p:cBhvr>
                                        <p:cTn id="10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3" grpId="1" animBg="1"/>
      <p:bldP spid="5" grpId="0" animBg="1"/>
      <p:bldP spid="5" grpId="1" animBg="1"/>
      <p:bldP spid="6" grpId="0" animBg="1"/>
      <p:bldP spid="6" grpId="1" animBg="1"/>
      <p:bldP spid="8" grpId="0" animBg="1"/>
      <p:bldP spid="8" grpId="1" animBg="1"/>
      <p:bldP spid="9" grpId="0" animBg="1"/>
      <p:bldP spid="10" grpId="0" animBg="1"/>
      <p:bldP spid="1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39DE42-C1FE-B81C-A416-42DF232C61C6}"/>
              </a:ext>
            </a:extLst>
          </p:cNvPr>
          <p:cNvSpPr txBox="1"/>
          <p:nvPr/>
        </p:nvSpPr>
        <p:spPr>
          <a:xfrm>
            <a:off x="616987" y="1394898"/>
            <a:ext cx="6102530" cy="5078313"/>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en-US" sz="1800" dirty="0"/>
              <a:t>Best Practices:</a:t>
            </a:r>
          </a:p>
          <a:p>
            <a:pPr marL="342900" indent="-342900">
              <a:buFont typeface="+mj-lt"/>
              <a:buAutoNum type="arabicPeriod"/>
            </a:pPr>
            <a:r>
              <a:rPr lang="en-US" dirty="0">
                <a:hlinkClick r:id="rId3"/>
              </a:rPr>
              <a:t>Summary of Circuit Symbols used in schematics</a:t>
            </a:r>
            <a:endParaRPr lang="en-US" dirty="0"/>
          </a:p>
          <a:p>
            <a:pPr marL="800100" lvl="1" indent="-342900">
              <a:buFont typeface="Arial" panose="020B0604020202020204" pitchFamily="34" charset="0"/>
              <a:buChar char="•"/>
            </a:pPr>
            <a:r>
              <a:rPr lang="en-US" dirty="0">
                <a:hlinkClick r:id="rId4"/>
              </a:rPr>
              <a:t>Circuit Symbols (Talking Electronics)</a:t>
            </a:r>
            <a:endParaRPr lang="en-US" dirty="0"/>
          </a:p>
          <a:p>
            <a:pPr marL="342900" indent="-342900" algn="just">
              <a:buFont typeface="+mj-lt"/>
              <a:buAutoNum type="arabicPeriod"/>
            </a:pPr>
            <a:r>
              <a:rPr lang="en-US" dirty="0">
                <a:hlinkClick r:id="rId5"/>
              </a:rPr>
              <a:t>Schematic Design Rules (recommendations)</a:t>
            </a:r>
            <a:endParaRPr lang="en-US" dirty="0"/>
          </a:p>
          <a:p>
            <a:pPr marL="342900" indent="-342900">
              <a:buFont typeface="+mj-lt"/>
              <a:buAutoNum type="arabicPeriod"/>
            </a:pPr>
            <a:r>
              <a:rPr lang="en-US" sz="1800" dirty="0"/>
              <a:t>Use Net Labels to create virtual connections for: </a:t>
            </a:r>
          </a:p>
          <a:p>
            <a:pPr marL="800100" lvl="1" indent="-342900">
              <a:buFont typeface="+mj-lt"/>
              <a:buAutoNum type="arabicPeriod"/>
            </a:pPr>
            <a:r>
              <a:rPr lang="en-US" dirty="0"/>
              <a:t>V and GND</a:t>
            </a:r>
          </a:p>
          <a:p>
            <a:pPr marL="800100" lvl="1" indent="-342900">
              <a:buFont typeface="+mj-lt"/>
              <a:buAutoNum type="arabicPeriod"/>
            </a:pPr>
            <a:r>
              <a:rPr lang="en-US" dirty="0"/>
              <a:t>Common connections</a:t>
            </a:r>
          </a:p>
          <a:p>
            <a:pPr marL="800100" lvl="1" indent="-342900">
              <a:buFont typeface="+mj-lt"/>
              <a:buAutoNum type="arabicPeriod"/>
            </a:pPr>
            <a:r>
              <a:rPr lang="en-US" dirty="0"/>
              <a:t>Connections across schematic pages</a:t>
            </a:r>
          </a:p>
          <a:p>
            <a:pPr marL="342900" indent="-342900">
              <a:buFont typeface="+mj-lt"/>
              <a:buAutoNum type="arabicPeriod"/>
            </a:pPr>
            <a:r>
              <a:rPr lang="en-US" dirty="0"/>
              <a:t>Route connections vertical or horizontal </a:t>
            </a:r>
          </a:p>
          <a:p>
            <a:pPr marL="342900" indent="-342900">
              <a:buFont typeface="+mj-lt"/>
              <a:buAutoNum type="arabicPeriod"/>
            </a:pPr>
            <a:r>
              <a:rPr lang="en-US" dirty="0"/>
              <a:t>Use multiple schematic frames (Sheet) for:</a:t>
            </a:r>
          </a:p>
          <a:p>
            <a:pPr marL="800100" lvl="1" indent="-342900">
              <a:buFont typeface="+mj-lt"/>
              <a:buAutoNum type="arabicPeriod"/>
            </a:pPr>
            <a:r>
              <a:rPr lang="en-US" dirty="0"/>
              <a:t>Separation into  logical  blocks (i.e.  MCU (Arduino), power supply, IC, etc..)</a:t>
            </a:r>
          </a:p>
          <a:p>
            <a:pPr marL="800100" lvl="1" indent="-342900">
              <a:buFont typeface="+mj-lt"/>
              <a:buAutoNum type="arabicPeriod"/>
            </a:pPr>
            <a:r>
              <a:rPr lang="en-US" dirty="0"/>
              <a:t>Provide notes, comments, revision history</a:t>
            </a:r>
          </a:p>
          <a:p>
            <a:pPr marL="342900" indent="-342900">
              <a:buFont typeface="+mj-lt"/>
              <a:buAutoNum type="arabicPeriod"/>
            </a:pPr>
            <a:r>
              <a:rPr lang="en-US" dirty="0"/>
              <a:t>Write labels (names, etc.):</a:t>
            </a:r>
          </a:p>
          <a:p>
            <a:pPr marL="800100" lvl="1" indent="-342900">
              <a:buFont typeface="+mj-lt"/>
              <a:buAutoNum type="arabicPeriod"/>
            </a:pPr>
            <a:r>
              <a:rPr lang="en-US" dirty="0"/>
              <a:t>Horizontally</a:t>
            </a:r>
          </a:p>
          <a:p>
            <a:pPr marL="800100" lvl="1" indent="-342900">
              <a:buFont typeface="+mj-lt"/>
              <a:buAutoNum type="arabicPeriod"/>
            </a:pPr>
            <a:r>
              <a:rPr lang="en-US" dirty="0"/>
              <a:t>Place outside of the symbol</a:t>
            </a:r>
          </a:p>
          <a:p>
            <a:pPr marL="800100" lvl="1" indent="-342900">
              <a:buFont typeface="+mj-lt"/>
              <a:buAutoNum type="arabicPeriod"/>
            </a:pPr>
            <a:r>
              <a:rPr lang="en-US" dirty="0"/>
              <a:t>Use </a:t>
            </a:r>
            <a:r>
              <a:rPr lang="en-US" dirty="0">
                <a:hlinkClick r:id="rId6"/>
              </a:rPr>
              <a:t>standardized part designators </a:t>
            </a:r>
            <a:r>
              <a:rPr lang="en-US" dirty="0"/>
              <a:t>(created automatically Fritzing for most parts)</a:t>
            </a:r>
          </a:p>
        </p:txBody>
      </p:sp>
      <p:pic>
        <p:nvPicPr>
          <p:cNvPr id="5" name="Picture 4">
            <a:extLst>
              <a:ext uri="{FF2B5EF4-FFF2-40B4-BE49-F238E27FC236}">
                <a16:creationId xmlns:a16="http://schemas.microsoft.com/office/drawing/2014/main" id="{CA02AACC-E322-0C29-2E95-7E675E7AC969}"/>
              </a:ext>
            </a:extLst>
          </p:cNvPr>
          <p:cNvPicPr>
            <a:picLocks noChangeAspect="1"/>
          </p:cNvPicPr>
          <p:nvPr/>
        </p:nvPicPr>
        <p:blipFill>
          <a:blip r:embed="rId7"/>
          <a:stretch>
            <a:fillRect/>
          </a:stretch>
        </p:blipFill>
        <p:spPr>
          <a:xfrm>
            <a:off x="6777605" y="328103"/>
            <a:ext cx="5302199" cy="62571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a:extLst>
              <a:ext uri="{FF2B5EF4-FFF2-40B4-BE49-F238E27FC236}">
                <a16:creationId xmlns:a16="http://schemas.microsoft.com/office/drawing/2014/main" id="{62AF9BDF-8880-A0F9-701D-2F7E90938F0D}"/>
              </a:ext>
            </a:extLst>
          </p:cNvPr>
          <p:cNvSpPr>
            <a:spLocks noGrp="1"/>
          </p:cNvSpPr>
          <p:nvPr>
            <p:ph type="title"/>
          </p:nvPr>
        </p:nvSpPr>
        <p:spPr>
          <a:xfrm>
            <a:off x="681042" y="384789"/>
            <a:ext cx="10682591" cy="509945"/>
          </a:xfrm>
        </p:spPr>
        <p:txBody>
          <a:bodyPr>
            <a:normAutofit fontScale="90000"/>
          </a:bodyPr>
          <a:lstStyle/>
          <a:p>
            <a:r>
              <a:rPr lang="en-US" sz="4000" dirty="0"/>
              <a:t>Flasher Circuit Example</a:t>
            </a:r>
            <a:br>
              <a:rPr lang="en-US" dirty="0"/>
            </a:br>
            <a:r>
              <a:rPr lang="en-US" sz="2700" dirty="0"/>
              <a:t>Schematic VIEW</a:t>
            </a:r>
            <a:endParaRPr lang="en-US" dirty="0"/>
          </a:p>
        </p:txBody>
      </p:sp>
      <p:graphicFrame>
        <p:nvGraphicFramePr>
          <p:cNvPr id="7" name="Table 4">
            <a:extLst>
              <a:ext uri="{FF2B5EF4-FFF2-40B4-BE49-F238E27FC236}">
                <a16:creationId xmlns:a16="http://schemas.microsoft.com/office/drawing/2014/main" id="{8D2B5B8D-969A-34C8-A17E-7BFA586F4C4A}"/>
              </a:ext>
            </a:extLst>
          </p:cNvPr>
          <p:cNvGraphicFramePr>
            <a:graphicFrameLocks noGrp="1"/>
          </p:cNvGraphicFramePr>
          <p:nvPr>
            <p:extLst>
              <p:ext uri="{D42A27DB-BD31-4B8C-83A1-F6EECF244321}">
                <p14:modId xmlns:p14="http://schemas.microsoft.com/office/powerpoint/2010/main" val="2583495743"/>
              </p:ext>
            </p:extLst>
          </p:nvPr>
        </p:nvGraphicFramePr>
        <p:xfrm>
          <a:off x="681042" y="1796013"/>
          <a:ext cx="6007803" cy="4436216"/>
        </p:xfrm>
        <a:graphic>
          <a:graphicData uri="http://schemas.openxmlformats.org/drawingml/2006/table">
            <a:tbl>
              <a:tblPr firstRow="1" bandRow="1">
                <a:tableStyleId>{7DF18680-E054-41AD-8BC1-D1AEF772440D}</a:tableStyleId>
              </a:tblPr>
              <a:tblGrid>
                <a:gridCol w="3575500">
                  <a:extLst>
                    <a:ext uri="{9D8B030D-6E8A-4147-A177-3AD203B41FA5}">
                      <a16:colId xmlns:a16="http://schemas.microsoft.com/office/drawing/2014/main" val="2748201036"/>
                    </a:ext>
                  </a:extLst>
                </a:gridCol>
                <a:gridCol w="2432303">
                  <a:extLst>
                    <a:ext uri="{9D8B030D-6E8A-4147-A177-3AD203B41FA5}">
                      <a16:colId xmlns:a16="http://schemas.microsoft.com/office/drawing/2014/main" val="2321363408"/>
                    </a:ext>
                  </a:extLst>
                </a:gridCol>
              </a:tblGrid>
              <a:tr h="482137">
                <a:tc>
                  <a:txBody>
                    <a:bodyPr/>
                    <a:lstStyle/>
                    <a:p>
                      <a:r>
                        <a:rPr lang="en-US" sz="1600" dirty="0"/>
                        <a:t>Object</a:t>
                      </a:r>
                    </a:p>
                  </a:txBody>
                  <a:tcPr/>
                </a:tc>
                <a:tc>
                  <a:txBody>
                    <a:bodyPr/>
                    <a:lstStyle/>
                    <a:p>
                      <a:r>
                        <a:rPr lang="en-US" sz="1600" dirty="0"/>
                        <a:t>Comments</a:t>
                      </a:r>
                    </a:p>
                  </a:txBody>
                  <a:tcPr/>
                </a:tc>
                <a:extLst>
                  <a:ext uri="{0D108BD9-81ED-4DB2-BD59-A6C34878D82A}">
                    <a16:rowId xmlns:a16="http://schemas.microsoft.com/office/drawing/2014/main" val="3689706306"/>
                  </a:ext>
                </a:extLst>
              </a:tr>
              <a:tr h="482137">
                <a:tc>
                  <a:txBody>
                    <a:bodyPr/>
                    <a:lstStyle/>
                    <a:p>
                      <a:r>
                        <a:rPr lang="en-US" sz="1600" dirty="0"/>
                        <a:t>Schematic Frame</a:t>
                      </a:r>
                    </a:p>
                  </a:txBody>
                  <a:tcPr/>
                </a:tc>
                <a:tc>
                  <a:txBody>
                    <a:bodyPr/>
                    <a:lstStyle/>
                    <a:p>
                      <a:r>
                        <a:rPr lang="en-US" sz="1600" dirty="0"/>
                        <a:t>Project information, outline</a:t>
                      </a:r>
                    </a:p>
                  </a:txBody>
                  <a:tcPr/>
                </a:tc>
                <a:extLst>
                  <a:ext uri="{0D108BD9-81ED-4DB2-BD59-A6C34878D82A}">
                    <a16:rowId xmlns:a16="http://schemas.microsoft.com/office/drawing/2014/main" val="3326132182"/>
                  </a:ext>
                </a:extLst>
              </a:tr>
              <a:tr h="482137">
                <a:tc>
                  <a:txBody>
                    <a:bodyPr/>
                    <a:lstStyle/>
                    <a:p>
                      <a:r>
                        <a:rPr lang="en-US" sz="1600" dirty="0"/>
                        <a:t>Net Label</a:t>
                      </a:r>
                    </a:p>
                  </a:txBody>
                  <a:tcPr/>
                </a:tc>
                <a:tc>
                  <a:txBody>
                    <a:bodyPr/>
                    <a:lstStyle/>
                    <a:p>
                      <a:r>
                        <a:rPr lang="en-US" sz="1600" dirty="0"/>
                        <a:t>Virtual connections between wires</a:t>
                      </a:r>
                    </a:p>
                  </a:txBody>
                  <a:tcPr/>
                </a:tc>
                <a:extLst>
                  <a:ext uri="{0D108BD9-81ED-4DB2-BD59-A6C34878D82A}">
                    <a16:rowId xmlns:a16="http://schemas.microsoft.com/office/drawing/2014/main" val="6911877"/>
                  </a:ext>
                </a:extLst>
              </a:tr>
              <a:tr h="482137">
                <a:tc>
                  <a:txBody>
                    <a:bodyPr/>
                    <a:lstStyle/>
                    <a:p>
                      <a:r>
                        <a:rPr lang="en-US" sz="1600" dirty="0"/>
                        <a:t>Timer IC </a:t>
                      </a:r>
                    </a:p>
                  </a:txBody>
                  <a:tcPr/>
                </a:tc>
                <a:tc>
                  <a:txBody>
                    <a:bodyPr/>
                    <a:lstStyle/>
                    <a:p>
                      <a:r>
                        <a:rPr lang="en-US" sz="1600" dirty="0"/>
                        <a:t>NE555 part from catalog</a:t>
                      </a:r>
                    </a:p>
                  </a:txBody>
                  <a:tcPr/>
                </a:tc>
                <a:extLst>
                  <a:ext uri="{0D108BD9-81ED-4DB2-BD59-A6C34878D82A}">
                    <a16:rowId xmlns:a16="http://schemas.microsoft.com/office/drawing/2014/main" val="826816711"/>
                  </a:ext>
                </a:extLst>
              </a:tr>
              <a:tr h="482137">
                <a:tc>
                  <a:txBody>
                    <a:bodyPr/>
                    <a:lstStyle/>
                    <a:p>
                      <a:r>
                        <a:rPr lang="en-US" sz="1600" dirty="0"/>
                        <a:t>Capacitors (C1-C3)</a:t>
                      </a:r>
                    </a:p>
                  </a:txBody>
                  <a:tcPr/>
                </a:tc>
                <a:tc>
                  <a:txBody>
                    <a:bodyPr/>
                    <a:lstStyle/>
                    <a:p>
                      <a:r>
                        <a:rPr lang="en-US" sz="1600" dirty="0"/>
                        <a:t>Parts from catalog</a:t>
                      </a:r>
                    </a:p>
                  </a:txBody>
                  <a:tcPr/>
                </a:tc>
                <a:extLst>
                  <a:ext uri="{0D108BD9-81ED-4DB2-BD59-A6C34878D82A}">
                    <a16:rowId xmlns:a16="http://schemas.microsoft.com/office/drawing/2014/main" val="1538691199"/>
                  </a:ext>
                </a:extLst>
              </a:tr>
              <a:tr h="482137">
                <a:tc>
                  <a:txBody>
                    <a:bodyPr/>
                    <a:lstStyle/>
                    <a:p>
                      <a:r>
                        <a:rPr lang="en-US" sz="1600" dirty="0"/>
                        <a:t> Resistors (R1-R3) / Trimpot (U2)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Parts from catalog</a:t>
                      </a:r>
                    </a:p>
                  </a:txBody>
                  <a:tcPr/>
                </a:tc>
                <a:extLst>
                  <a:ext uri="{0D108BD9-81ED-4DB2-BD59-A6C34878D82A}">
                    <a16:rowId xmlns:a16="http://schemas.microsoft.com/office/drawing/2014/main" val="1239295215"/>
                  </a:ext>
                </a:extLst>
              </a:tr>
              <a:tr h="482137">
                <a:tc>
                  <a:txBody>
                    <a:bodyPr/>
                    <a:lstStyle/>
                    <a:p>
                      <a:r>
                        <a:rPr lang="en-US" sz="1600" dirty="0"/>
                        <a:t>Spring Terminals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Parts from catalog</a:t>
                      </a:r>
                    </a:p>
                  </a:txBody>
                  <a:tcPr/>
                </a:tc>
                <a:extLst>
                  <a:ext uri="{0D108BD9-81ED-4DB2-BD59-A6C34878D82A}">
                    <a16:rowId xmlns:a16="http://schemas.microsoft.com/office/drawing/2014/main" val="1089295533"/>
                  </a:ext>
                </a:extLst>
              </a:tr>
              <a:tr h="482137">
                <a:tc>
                  <a:txBody>
                    <a:bodyPr/>
                    <a:lstStyle/>
                    <a:p>
                      <a:r>
                        <a:rPr lang="en-US" sz="1600" dirty="0"/>
                        <a:t>Transistor (Q1)</a:t>
                      </a:r>
                    </a:p>
                  </a:txBody>
                  <a:tcPr/>
                </a:tc>
                <a:tc>
                  <a:txBody>
                    <a:bodyPr/>
                    <a:lstStyle/>
                    <a:p>
                      <a:r>
                        <a:rPr lang="en-US" sz="1600" dirty="0"/>
                        <a:t>Part from catalog</a:t>
                      </a:r>
                    </a:p>
                  </a:txBody>
                  <a:tcPr/>
                </a:tc>
                <a:extLst>
                  <a:ext uri="{0D108BD9-81ED-4DB2-BD59-A6C34878D82A}">
                    <a16:rowId xmlns:a16="http://schemas.microsoft.com/office/drawing/2014/main" val="1455311313"/>
                  </a:ext>
                </a:extLst>
              </a:tr>
              <a:tr h="482137">
                <a:tc>
                  <a:txBody>
                    <a:bodyPr/>
                    <a:lstStyle/>
                    <a:p>
                      <a:r>
                        <a:rPr lang="en-US" sz="1600" dirty="0"/>
                        <a:t>Connections between parts</a:t>
                      </a:r>
                    </a:p>
                  </a:txBody>
                  <a:tcPr/>
                </a:tc>
                <a:tc>
                  <a:txBody>
                    <a:bodyPr/>
                    <a:lstStyle/>
                    <a:p>
                      <a:r>
                        <a:rPr lang="en-US" sz="1600" dirty="0"/>
                        <a:t>Generates Ratsnest lines</a:t>
                      </a:r>
                    </a:p>
                  </a:txBody>
                  <a:tcPr/>
                </a:tc>
                <a:extLst>
                  <a:ext uri="{0D108BD9-81ED-4DB2-BD59-A6C34878D82A}">
                    <a16:rowId xmlns:a16="http://schemas.microsoft.com/office/drawing/2014/main" val="3374215064"/>
                  </a:ext>
                </a:extLst>
              </a:tr>
            </a:tbl>
          </a:graphicData>
        </a:graphic>
      </p:graphicFrame>
      <p:sp>
        <p:nvSpPr>
          <p:cNvPr id="9" name="Arrow: Right 8">
            <a:extLst>
              <a:ext uri="{FF2B5EF4-FFF2-40B4-BE49-F238E27FC236}">
                <a16:creationId xmlns:a16="http://schemas.microsoft.com/office/drawing/2014/main" id="{1802C12A-D65B-1F6F-41EE-BA9BDA9D5C5D}"/>
              </a:ext>
            </a:extLst>
          </p:cNvPr>
          <p:cNvSpPr/>
          <p:nvPr/>
        </p:nvSpPr>
        <p:spPr>
          <a:xfrm>
            <a:off x="5075047" y="831266"/>
            <a:ext cx="1894579"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Schematic Frame</a:t>
            </a:r>
          </a:p>
        </p:txBody>
      </p:sp>
      <p:sp>
        <p:nvSpPr>
          <p:cNvPr id="11" name="Arrow: Right 10">
            <a:extLst>
              <a:ext uri="{FF2B5EF4-FFF2-40B4-BE49-F238E27FC236}">
                <a16:creationId xmlns:a16="http://schemas.microsoft.com/office/drawing/2014/main" id="{352F01F6-A431-8BFD-9792-0B8CD60A604B}"/>
              </a:ext>
            </a:extLst>
          </p:cNvPr>
          <p:cNvSpPr/>
          <p:nvPr/>
        </p:nvSpPr>
        <p:spPr>
          <a:xfrm>
            <a:off x="8428493" y="3466762"/>
            <a:ext cx="1059407"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Timer IC</a:t>
            </a:r>
          </a:p>
        </p:txBody>
      </p:sp>
      <p:sp>
        <p:nvSpPr>
          <p:cNvPr id="12" name="Arrow: Right 11">
            <a:extLst>
              <a:ext uri="{FF2B5EF4-FFF2-40B4-BE49-F238E27FC236}">
                <a16:creationId xmlns:a16="http://schemas.microsoft.com/office/drawing/2014/main" id="{AAA9D5FE-37CD-3D04-2C14-26EE6F76856F}"/>
              </a:ext>
            </a:extLst>
          </p:cNvPr>
          <p:cNvSpPr/>
          <p:nvPr/>
        </p:nvSpPr>
        <p:spPr>
          <a:xfrm>
            <a:off x="7676064" y="4518425"/>
            <a:ext cx="1224728"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Capacitor</a:t>
            </a:r>
          </a:p>
        </p:txBody>
      </p:sp>
      <p:sp>
        <p:nvSpPr>
          <p:cNvPr id="13" name="Arrow: Right 12">
            <a:extLst>
              <a:ext uri="{FF2B5EF4-FFF2-40B4-BE49-F238E27FC236}">
                <a16:creationId xmlns:a16="http://schemas.microsoft.com/office/drawing/2014/main" id="{EDDBD1A3-A150-BA17-BE7D-07F86E369A3D}"/>
              </a:ext>
            </a:extLst>
          </p:cNvPr>
          <p:cNvSpPr/>
          <p:nvPr/>
        </p:nvSpPr>
        <p:spPr>
          <a:xfrm>
            <a:off x="7029819" y="3887395"/>
            <a:ext cx="1224728"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Resistors</a:t>
            </a:r>
          </a:p>
        </p:txBody>
      </p:sp>
      <p:sp>
        <p:nvSpPr>
          <p:cNvPr id="15" name="Arrow: Right 14">
            <a:extLst>
              <a:ext uri="{FF2B5EF4-FFF2-40B4-BE49-F238E27FC236}">
                <a16:creationId xmlns:a16="http://schemas.microsoft.com/office/drawing/2014/main" id="{A3CBF1A2-3573-0B74-A420-1398DAB7D00B}"/>
              </a:ext>
            </a:extLst>
          </p:cNvPr>
          <p:cNvSpPr/>
          <p:nvPr/>
        </p:nvSpPr>
        <p:spPr>
          <a:xfrm>
            <a:off x="9174137" y="2464968"/>
            <a:ext cx="1248802"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Transistor</a:t>
            </a:r>
          </a:p>
        </p:txBody>
      </p:sp>
      <p:sp>
        <p:nvSpPr>
          <p:cNvPr id="16" name="Arrow: Right 15">
            <a:extLst>
              <a:ext uri="{FF2B5EF4-FFF2-40B4-BE49-F238E27FC236}">
                <a16:creationId xmlns:a16="http://schemas.microsoft.com/office/drawing/2014/main" id="{165B8614-10F8-9C36-4C48-58950CC14FB7}"/>
              </a:ext>
            </a:extLst>
          </p:cNvPr>
          <p:cNvSpPr/>
          <p:nvPr/>
        </p:nvSpPr>
        <p:spPr>
          <a:xfrm>
            <a:off x="7796978" y="4956949"/>
            <a:ext cx="1517189"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Connectors</a:t>
            </a:r>
          </a:p>
        </p:txBody>
      </p:sp>
      <p:sp>
        <p:nvSpPr>
          <p:cNvPr id="18" name="Arrow: Right 17">
            <a:extLst>
              <a:ext uri="{FF2B5EF4-FFF2-40B4-BE49-F238E27FC236}">
                <a16:creationId xmlns:a16="http://schemas.microsoft.com/office/drawing/2014/main" id="{C1B854D0-6D74-C59E-37B6-8124C4190B6B}"/>
              </a:ext>
            </a:extLst>
          </p:cNvPr>
          <p:cNvSpPr/>
          <p:nvPr/>
        </p:nvSpPr>
        <p:spPr>
          <a:xfrm>
            <a:off x="9485836" y="3116630"/>
            <a:ext cx="1350081"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Net Labels</a:t>
            </a:r>
          </a:p>
        </p:txBody>
      </p:sp>
      <p:sp>
        <p:nvSpPr>
          <p:cNvPr id="14" name="Arrow: Right 13">
            <a:extLst>
              <a:ext uri="{FF2B5EF4-FFF2-40B4-BE49-F238E27FC236}">
                <a16:creationId xmlns:a16="http://schemas.microsoft.com/office/drawing/2014/main" id="{B21EA613-CB07-2B01-2B20-053B4E1810A3}"/>
              </a:ext>
            </a:extLst>
          </p:cNvPr>
          <p:cNvSpPr/>
          <p:nvPr/>
        </p:nvSpPr>
        <p:spPr>
          <a:xfrm>
            <a:off x="5759482" y="4903436"/>
            <a:ext cx="1224728"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Terminals</a:t>
            </a:r>
          </a:p>
        </p:txBody>
      </p:sp>
      <p:sp>
        <p:nvSpPr>
          <p:cNvPr id="10" name="Arrow: Right 9">
            <a:extLst>
              <a:ext uri="{FF2B5EF4-FFF2-40B4-BE49-F238E27FC236}">
                <a16:creationId xmlns:a16="http://schemas.microsoft.com/office/drawing/2014/main" id="{9B28853A-45F4-99D2-CC59-ABDA0B61144E}"/>
              </a:ext>
            </a:extLst>
          </p:cNvPr>
          <p:cNvSpPr/>
          <p:nvPr/>
        </p:nvSpPr>
        <p:spPr>
          <a:xfrm>
            <a:off x="6763897" y="5377582"/>
            <a:ext cx="1362951"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Net Labels</a:t>
            </a:r>
          </a:p>
        </p:txBody>
      </p:sp>
      <p:sp>
        <p:nvSpPr>
          <p:cNvPr id="19" name="Slide Number Placeholder 18">
            <a:extLst>
              <a:ext uri="{FF2B5EF4-FFF2-40B4-BE49-F238E27FC236}">
                <a16:creationId xmlns:a16="http://schemas.microsoft.com/office/drawing/2014/main" id="{DEAE48C4-D5D3-F1BE-0CD2-9383CAE9EDA0}"/>
              </a:ext>
            </a:extLst>
          </p:cNvPr>
          <p:cNvSpPr>
            <a:spLocks noGrp="1"/>
          </p:cNvSpPr>
          <p:nvPr>
            <p:ph type="sldNum" sz="quarter" idx="4"/>
          </p:nvPr>
        </p:nvSpPr>
        <p:spPr/>
        <p:txBody>
          <a:bodyPr/>
          <a:lstStyle/>
          <a:p>
            <a:fld id="{03F4EA62-992E-4EB1-BA44-D49665C77250}" type="slidenum">
              <a:rPr lang="en-US" smtClean="0"/>
              <a:pPr/>
              <a:t>28</a:t>
            </a:fld>
            <a:endParaRPr lang="en-US" dirty="0"/>
          </a:p>
        </p:txBody>
      </p:sp>
      <p:sp>
        <p:nvSpPr>
          <p:cNvPr id="20" name="Footer Placeholder 19">
            <a:extLst>
              <a:ext uri="{FF2B5EF4-FFF2-40B4-BE49-F238E27FC236}">
                <a16:creationId xmlns:a16="http://schemas.microsoft.com/office/drawing/2014/main" id="{E3412044-8778-AD1E-8101-0A98F50A0617}"/>
              </a:ext>
            </a:extLst>
          </p:cNvPr>
          <p:cNvSpPr>
            <a:spLocks noGrp="1"/>
          </p:cNvSpPr>
          <p:nvPr>
            <p:ph type="ftr" sz="quarter" idx="3"/>
          </p:nvPr>
        </p:nvSpPr>
        <p:spPr/>
        <p:txBody>
          <a:bodyPr/>
          <a:lstStyle/>
          <a:p>
            <a:r>
              <a:rPr lang="en-US" dirty="0"/>
              <a:t>NMRA Surfliner Convention</a:t>
            </a:r>
          </a:p>
        </p:txBody>
      </p:sp>
      <p:sp>
        <p:nvSpPr>
          <p:cNvPr id="21" name="Date Placeholder 20">
            <a:extLst>
              <a:ext uri="{FF2B5EF4-FFF2-40B4-BE49-F238E27FC236}">
                <a16:creationId xmlns:a16="http://schemas.microsoft.com/office/drawing/2014/main" id="{4323FA1A-89F8-3F42-C63A-EF2094EC75FA}"/>
              </a:ext>
            </a:extLst>
          </p:cNvPr>
          <p:cNvSpPr>
            <a:spLocks noGrp="1"/>
          </p:cNvSpPr>
          <p:nvPr>
            <p:ph type="dt" sz="half" idx="2"/>
          </p:nvPr>
        </p:nvSpPr>
        <p:spPr/>
        <p:txBody>
          <a:bodyPr/>
          <a:lstStyle/>
          <a:p>
            <a:fld id="{7F41990C-55FE-476F-8583-514D83B25859}" type="datetime1">
              <a:rPr lang="en-US" smtClean="0"/>
              <a:t>8/6/2024</a:t>
            </a:fld>
            <a:endParaRPr lang="en-US" dirty="0"/>
          </a:p>
        </p:txBody>
      </p:sp>
    </p:spTree>
    <p:extLst>
      <p:ext uri="{BB962C8B-B14F-4D97-AF65-F5344CB8AC3E}">
        <p14:creationId xmlns:p14="http://schemas.microsoft.com/office/powerpoint/2010/main" val="5141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xit" presetSubtype="0" fill="hold" grpId="1" nodeType="with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xit" presetSubtype="0" fill="hold" grpId="1"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xit" presetSubtype="0" fill="hold" grpId="1" nodeType="with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xit" presetSubtype="0" fill="hold" grpId="1" nodeType="with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par>
                                <p:cTn id="67" presetID="10" presetClass="exit" presetSubtype="0" fill="hold" grpId="1" nodeType="with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par>
                                <p:cTn id="75" presetID="10" presetClass="exit" presetSubtype="0" fill="hold" grpId="1" nodeType="withEffect">
                                  <p:stCondLst>
                                    <p:cond delay="0"/>
                                  </p:stCondLst>
                                  <p:childTnLst>
                                    <p:animEffect transition="out" filter="fade">
                                      <p:cBhvr>
                                        <p:cTn id="76" dur="500"/>
                                        <p:tgtEl>
                                          <p:spTgt spid="15"/>
                                        </p:tgtEl>
                                      </p:cBhvr>
                                    </p:animEffect>
                                    <p:set>
                                      <p:cBhvr>
                                        <p:cTn id="77" dur="1" fill="hold">
                                          <p:stCondLst>
                                            <p:cond delay="499"/>
                                          </p:stCondLst>
                                        </p:cTn>
                                        <p:tgtEl>
                                          <p:spTgt spid="1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fade">
                                      <p:cBhvr>
                                        <p:cTn id="82" dur="500"/>
                                        <p:tgtEl>
                                          <p:spTgt spid="6"/>
                                        </p:tgtEl>
                                      </p:cBhvr>
                                    </p:animEffect>
                                  </p:childTnLst>
                                </p:cTn>
                              </p:par>
                              <p:par>
                                <p:cTn id="83" presetID="10" presetClass="exit" presetSubtype="0" fill="hold" grpId="1"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6">
                                            <p:txEl>
                                              <p:pRg st="0" end="0"/>
                                            </p:txEl>
                                          </p:spTgt>
                                        </p:tgtEl>
                                        <p:attrNameLst>
                                          <p:attrName>style.visibility</p:attrName>
                                        </p:attrNameLst>
                                      </p:cBhvr>
                                      <p:to>
                                        <p:strVal val="visible"/>
                                      </p:to>
                                    </p:set>
                                    <p:animEffect transition="in" filter="fade">
                                      <p:cBhvr>
                                        <p:cTn id="91" dur="500"/>
                                        <p:tgtEl>
                                          <p:spTgt spid="6">
                                            <p:txEl>
                                              <p:pRg st="0" end="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6">
                                            <p:txEl>
                                              <p:pRg st="1" end="1"/>
                                            </p:txEl>
                                          </p:spTgt>
                                        </p:tgtEl>
                                        <p:attrNameLst>
                                          <p:attrName>style.visibility</p:attrName>
                                        </p:attrNameLst>
                                      </p:cBhvr>
                                      <p:to>
                                        <p:strVal val="visible"/>
                                      </p:to>
                                    </p:set>
                                    <p:animEffect transition="in" filter="fade">
                                      <p:cBhvr>
                                        <p:cTn id="96" dur="500"/>
                                        <p:tgtEl>
                                          <p:spTgt spid="6">
                                            <p:txEl>
                                              <p:pRg st="1" end="1"/>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6">
                                            <p:txEl>
                                              <p:pRg st="2" end="2"/>
                                            </p:txEl>
                                          </p:spTgt>
                                        </p:tgtEl>
                                        <p:attrNameLst>
                                          <p:attrName>style.visibility</p:attrName>
                                        </p:attrNameLst>
                                      </p:cBhvr>
                                      <p:to>
                                        <p:strVal val="visible"/>
                                      </p:to>
                                    </p:set>
                                    <p:animEffect transition="in" filter="fade">
                                      <p:cBhvr>
                                        <p:cTn id="101" dur="500"/>
                                        <p:tgtEl>
                                          <p:spTgt spid="6">
                                            <p:txEl>
                                              <p:pRg st="2" end="2"/>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6">
                                            <p:txEl>
                                              <p:pRg st="3" end="3"/>
                                            </p:txEl>
                                          </p:spTgt>
                                        </p:tgtEl>
                                        <p:attrNameLst>
                                          <p:attrName>style.visibility</p:attrName>
                                        </p:attrNameLst>
                                      </p:cBhvr>
                                      <p:to>
                                        <p:strVal val="visible"/>
                                      </p:to>
                                    </p:set>
                                    <p:animEffect transition="in" filter="fade">
                                      <p:cBhvr>
                                        <p:cTn id="106" dur="500"/>
                                        <p:tgtEl>
                                          <p:spTgt spid="6">
                                            <p:txEl>
                                              <p:pRg st="3" end="3"/>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6">
                                            <p:txEl>
                                              <p:pRg st="4" end="4"/>
                                            </p:txEl>
                                          </p:spTgt>
                                        </p:tgtEl>
                                        <p:attrNameLst>
                                          <p:attrName>style.visibility</p:attrName>
                                        </p:attrNameLst>
                                      </p:cBhvr>
                                      <p:to>
                                        <p:strVal val="visible"/>
                                      </p:to>
                                    </p:set>
                                    <p:animEffect transition="in" filter="fade">
                                      <p:cBhvr>
                                        <p:cTn id="111" dur="500"/>
                                        <p:tgtEl>
                                          <p:spTgt spid="6">
                                            <p:txEl>
                                              <p:pRg st="4" end="4"/>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6">
                                            <p:txEl>
                                              <p:pRg st="5" end="5"/>
                                            </p:txEl>
                                          </p:spTgt>
                                        </p:tgtEl>
                                        <p:attrNameLst>
                                          <p:attrName>style.visibility</p:attrName>
                                        </p:attrNameLst>
                                      </p:cBhvr>
                                      <p:to>
                                        <p:strVal val="visible"/>
                                      </p:to>
                                    </p:set>
                                    <p:animEffect transition="in" filter="fade">
                                      <p:cBhvr>
                                        <p:cTn id="116" dur="500"/>
                                        <p:tgtEl>
                                          <p:spTgt spid="6">
                                            <p:txEl>
                                              <p:pRg st="5" end="5"/>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6">
                                            <p:txEl>
                                              <p:pRg st="6" end="6"/>
                                            </p:txEl>
                                          </p:spTgt>
                                        </p:tgtEl>
                                        <p:attrNameLst>
                                          <p:attrName>style.visibility</p:attrName>
                                        </p:attrNameLst>
                                      </p:cBhvr>
                                      <p:to>
                                        <p:strVal val="visible"/>
                                      </p:to>
                                    </p:set>
                                    <p:animEffect transition="in" filter="fade">
                                      <p:cBhvr>
                                        <p:cTn id="121" dur="500"/>
                                        <p:tgtEl>
                                          <p:spTgt spid="6">
                                            <p:txEl>
                                              <p:pRg st="6" end="6"/>
                                            </p:txEl>
                                          </p:spTgt>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6">
                                            <p:txEl>
                                              <p:pRg st="7" end="7"/>
                                            </p:txEl>
                                          </p:spTgt>
                                        </p:tgtEl>
                                        <p:attrNameLst>
                                          <p:attrName>style.visibility</p:attrName>
                                        </p:attrNameLst>
                                      </p:cBhvr>
                                      <p:to>
                                        <p:strVal val="visible"/>
                                      </p:to>
                                    </p:set>
                                    <p:animEffect transition="in" filter="fade">
                                      <p:cBhvr>
                                        <p:cTn id="126" dur="500"/>
                                        <p:tgtEl>
                                          <p:spTgt spid="6">
                                            <p:txEl>
                                              <p:pRg st="7" end="7"/>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6">
                                            <p:txEl>
                                              <p:pRg st="8" end="8"/>
                                            </p:txEl>
                                          </p:spTgt>
                                        </p:tgtEl>
                                        <p:attrNameLst>
                                          <p:attrName>style.visibility</p:attrName>
                                        </p:attrNameLst>
                                      </p:cBhvr>
                                      <p:to>
                                        <p:strVal val="visible"/>
                                      </p:to>
                                    </p:set>
                                    <p:animEffect transition="in" filter="fade">
                                      <p:cBhvr>
                                        <p:cTn id="131" dur="500"/>
                                        <p:tgtEl>
                                          <p:spTgt spid="6">
                                            <p:txEl>
                                              <p:pRg st="8" end="8"/>
                                            </p:txEl>
                                          </p:spTgt>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6">
                                            <p:txEl>
                                              <p:pRg st="9" end="9"/>
                                            </p:txEl>
                                          </p:spTgt>
                                        </p:tgtEl>
                                        <p:attrNameLst>
                                          <p:attrName>style.visibility</p:attrName>
                                        </p:attrNameLst>
                                      </p:cBhvr>
                                      <p:to>
                                        <p:strVal val="visible"/>
                                      </p:to>
                                    </p:set>
                                    <p:animEffect transition="in" filter="fade">
                                      <p:cBhvr>
                                        <p:cTn id="136" dur="500"/>
                                        <p:tgtEl>
                                          <p:spTgt spid="6">
                                            <p:txEl>
                                              <p:pRg st="9" end="9"/>
                                            </p:txEl>
                                          </p:spTgt>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6">
                                            <p:txEl>
                                              <p:pRg st="10" end="10"/>
                                            </p:txEl>
                                          </p:spTgt>
                                        </p:tgtEl>
                                        <p:attrNameLst>
                                          <p:attrName>style.visibility</p:attrName>
                                        </p:attrNameLst>
                                      </p:cBhvr>
                                      <p:to>
                                        <p:strVal val="visible"/>
                                      </p:to>
                                    </p:set>
                                    <p:animEffect transition="in" filter="fade">
                                      <p:cBhvr>
                                        <p:cTn id="141" dur="500"/>
                                        <p:tgtEl>
                                          <p:spTgt spid="6">
                                            <p:txEl>
                                              <p:pRg st="10" end="10"/>
                                            </p:txEl>
                                          </p:spTgt>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6">
                                            <p:txEl>
                                              <p:pRg st="11" end="11"/>
                                            </p:txEl>
                                          </p:spTgt>
                                        </p:tgtEl>
                                        <p:attrNameLst>
                                          <p:attrName>style.visibility</p:attrName>
                                        </p:attrNameLst>
                                      </p:cBhvr>
                                      <p:to>
                                        <p:strVal val="visible"/>
                                      </p:to>
                                    </p:set>
                                    <p:animEffect transition="in" filter="fade">
                                      <p:cBhvr>
                                        <p:cTn id="146" dur="500"/>
                                        <p:tgtEl>
                                          <p:spTgt spid="6">
                                            <p:txEl>
                                              <p:pRg st="11" end="11"/>
                                            </p:txEl>
                                          </p:spTgt>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6">
                                            <p:txEl>
                                              <p:pRg st="12" end="12"/>
                                            </p:txEl>
                                          </p:spTgt>
                                        </p:tgtEl>
                                        <p:attrNameLst>
                                          <p:attrName>style.visibility</p:attrName>
                                        </p:attrNameLst>
                                      </p:cBhvr>
                                      <p:to>
                                        <p:strVal val="visible"/>
                                      </p:to>
                                    </p:set>
                                    <p:animEffect transition="in" filter="fade">
                                      <p:cBhvr>
                                        <p:cTn id="151" dur="500"/>
                                        <p:tgtEl>
                                          <p:spTgt spid="6">
                                            <p:txEl>
                                              <p:pRg st="12" end="12"/>
                                            </p:txEl>
                                          </p:spTgt>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6">
                                            <p:txEl>
                                              <p:pRg st="13" end="13"/>
                                            </p:txEl>
                                          </p:spTgt>
                                        </p:tgtEl>
                                        <p:attrNameLst>
                                          <p:attrName>style.visibility</p:attrName>
                                        </p:attrNameLst>
                                      </p:cBhvr>
                                      <p:to>
                                        <p:strVal val="visible"/>
                                      </p:to>
                                    </p:set>
                                    <p:animEffect transition="in" filter="fade">
                                      <p:cBhvr>
                                        <p:cTn id="156" dur="500"/>
                                        <p:tgtEl>
                                          <p:spTgt spid="6">
                                            <p:txEl>
                                              <p:pRg st="13" end="13"/>
                                            </p:txEl>
                                          </p:spTgt>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nodeType="clickEffect">
                                  <p:stCondLst>
                                    <p:cond delay="0"/>
                                  </p:stCondLst>
                                  <p:childTnLst>
                                    <p:set>
                                      <p:cBhvr>
                                        <p:cTn id="160" dur="1" fill="hold">
                                          <p:stCondLst>
                                            <p:cond delay="0"/>
                                          </p:stCondLst>
                                        </p:cTn>
                                        <p:tgtEl>
                                          <p:spTgt spid="6">
                                            <p:txEl>
                                              <p:pRg st="14" end="14"/>
                                            </p:txEl>
                                          </p:spTgt>
                                        </p:tgtEl>
                                        <p:attrNameLst>
                                          <p:attrName>style.visibility</p:attrName>
                                        </p:attrNameLst>
                                      </p:cBhvr>
                                      <p:to>
                                        <p:strVal val="visible"/>
                                      </p:to>
                                    </p:set>
                                    <p:animEffect transition="in" filter="fade">
                                      <p:cBhvr>
                                        <p:cTn id="161" dur="500"/>
                                        <p:tgtEl>
                                          <p:spTgt spid="6">
                                            <p:txEl>
                                              <p:pRg st="14" end="14"/>
                                            </p:txEl>
                                          </p:spTgt>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6">
                                            <p:txEl>
                                              <p:pRg st="15" end="15"/>
                                            </p:txEl>
                                          </p:spTgt>
                                        </p:tgtEl>
                                        <p:attrNameLst>
                                          <p:attrName>style.visibility</p:attrName>
                                        </p:attrNameLst>
                                      </p:cBhvr>
                                      <p:to>
                                        <p:strVal val="visible"/>
                                      </p:to>
                                    </p:set>
                                    <p:animEffect transition="in" filter="fade">
                                      <p:cBhvr>
                                        <p:cTn id="166" dur="500"/>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9"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18" grpId="0" animBg="1"/>
      <p:bldP spid="18" grpId="1" animBg="1"/>
      <p:bldP spid="14" grpId="0" animBg="1"/>
      <p:bldP spid="14" grpId="1" animBg="1"/>
      <p:bldP spid="10" grpId="0" animBg="1"/>
      <p:bldP spid="1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6A6317D-406B-5E7B-A0CE-05741743CC0E}"/>
              </a:ext>
            </a:extLst>
          </p:cNvPr>
          <p:cNvSpPr txBox="1"/>
          <p:nvPr/>
        </p:nvSpPr>
        <p:spPr>
          <a:xfrm>
            <a:off x="706815" y="1512413"/>
            <a:ext cx="7322409" cy="5078313"/>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en-US" sz="1800" dirty="0"/>
              <a:t>Best Practices:</a:t>
            </a:r>
          </a:p>
          <a:p>
            <a:pPr marL="342900" indent="-342900">
              <a:buFont typeface="+mj-lt"/>
              <a:buAutoNum type="arabicPeriod"/>
            </a:pPr>
            <a:r>
              <a:rPr lang="en-US" dirty="0"/>
              <a:t>Use consistent grid size matched to components, usually multiple of 0.1” (i.e. 0.05”, 025”)</a:t>
            </a:r>
          </a:p>
          <a:p>
            <a:pPr marL="800100" lvl="1" indent="-342900">
              <a:buFont typeface="Arial" panose="020B0604020202020204" pitchFamily="34" charset="0"/>
              <a:buChar char="•"/>
            </a:pPr>
            <a:r>
              <a:rPr lang="en-US" dirty="0"/>
              <a:t>Turn off “Align To Grid” in View menu to make very small adjustments</a:t>
            </a:r>
          </a:p>
          <a:p>
            <a:pPr marL="342900" indent="-342900">
              <a:buFont typeface="+mj-lt"/>
              <a:buAutoNum type="arabicPeriod"/>
            </a:pPr>
            <a:r>
              <a:rPr lang="en-US" dirty="0"/>
              <a:t>Avoid auto routing (result in complex and confusing wire routes)</a:t>
            </a:r>
          </a:p>
          <a:p>
            <a:pPr marL="342900" indent="-342900">
              <a:buFont typeface="+mj-lt"/>
              <a:buAutoNum type="arabicPeriod"/>
            </a:pPr>
            <a:r>
              <a:rPr lang="en-US" dirty="0"/>
              <a:t>Place connections near edges with considerations for external wiring routing</a:t>
            </a:r>
          </a:p>
          <a:p>
            <a:pPr marL="342900" indent="-342900">
              <a:buFont typeface="+mj-lt"/>
              <a:buAutoNum type="arabicPeriod"/>
            </a:pPr>
            <a:r>
              <a:rPr lang="en-US" dirty="0"/>
              <a:t>Group similar components</a:t>
            </a:r>
          </a:p>
          <a:p>
            <a:pPr marL="342900" indent="-342900">
              <a:buFont typeface="+mj-lt"/>
              <a:buAutoNum type="arabicPeriod"/>
            </a:pPr>
            <a:r>
              <a:rPr lang="en-US" dirty="0"/>
              <a:t>Place IC towards center because of multiple connections and routing</a:t>
            </a:r>
          </a:p>
          <a:p>
            <a:pPr marL="342900" indent="-342900">
              <a:buFont typeface="+mj-lt"/>
              <a:buAutoNum type="arabicPeriod"/>
            </a:pPr>
            <a:r>
              <a:rPr lang="en-US" dirty="0"/>
              <a:t>Write labels (names, etc.) for parts</a:t>
            </a:r>
          </a:p>
          <a:p>
            <a:pPr marL="800100" lvl="1" indent="-342900">
              <a:buFont typeface="+mj-lt"/>
              <a:buAutoNum type="arabicPeriod"/>
            </a:pPr>
            <a:r>
              <a:rPr lang="en-US" dirty="0"/>
              <a:t>Display part designators (R1, C1, etc..) and </a:t>
            </a:r>
          </a:p>
          <a:p>
            <a:pPr marL="800100" lvl="1" indent="-342900">
              <a:buFont typeface="+mj-lt"/>
              <a:buAutoNum type="arabicPeriod"/>
            </a:pPr>
            <a:r>
              <a:rPr lang="en-US" dirty="0"/>
              <a:t>Position horizontally, placed outside of the parts silkscreen</a:t>
            </a:r>
          </a:p>
          <a:p>
            <a:pPr marL="800100" lvl="1" indent="-342900">
              <a:buFont typeface="+mj-lt"/>
              <a:buAutoNum type="arabicPeriod"/>
            </a:pPr>
            <a:r>
              <a:rPr lang="en-US" dirty="0"/>
              <a:t>Use </a:t>
            </a:r>
            <a:r>
              <a:rPr lang="en-US" dirty="0">
                <a:hlinkClick r:id="rId3"/>
              </a:rPr>
              <a:t>standardized part designators </a:t>
            </a:r>
            <a:r>
              <a:rPr lang="en-US" dirty="0"/>
              <a:t>(created automatically Fritzing for most parts)</a:t>
            </a:r>
          </a:p>
          <a:p>
            <a:pPr marL="342900" indent="-342900">
              <a:buFont typeface="+mj-lt"/>
              <a:buAutoNum type="arabicPeriod"/>
            </a:pPr>
            <a:r>
              <a:rPr lang="en-US" dirty="0"/>
              <a:t>Place on back documentation: origin, version, input/output requirements</a:t>
            </a:r>
          </a:p>
          <a:p>
            <a:pPr marL="342900" indent="-342900">
              <a:buFont typeface="+mj-lt"/>
              <a:buAutoNum type="arabicPeriod"/>
            </a:pPr>
            <a:r>
              <a:rPr lang="en-US" dirty="0"/>
              <a:t>Route wires vertical and horizontal on separate copper layers (front/back)</a:t>
            </a:r>
          </a:p>
          <a:p>
            <a:pPr marL="342900" indent="-342900">
              <a:buFont typeface="+mj-lt"/>
              <a:buAutoNum type="arabicPeriod"/>
            </a:pPr>
            <a:r>
              <a:rPr lang="en-US" dirty="0"/>
              <a:t>Using SMD parts can save room and ease routing of traces</a:t>
            </a:r>
          </a:p>
          <a:p>
            <a:pPr marL="342900" indent="-342900">
              <a:buFont typeface="+mj-lt"/>
              <a:buAutoNum type="arabicPeriod"/>
            </a:pPr>
            <a:r>
              <a:rPr lang="en-US" dirty="0"/>
              <a:t>Place SMD components on same side (top), best for reflow soldering</a:t>
            </a:r>
          </a:p>
        </p:txBody>
      </p:sp>
      <p:pic>
        <p:nvPicPr>
          <p:cNvPr id="14" name="Picture 13">
            <a:extLst>
              <a:ext uri="{FF2B5EF4-FFF2-40B4-BE49-F238E27FC236}">
                <a16:creationId xmlns:a16="http://schemas.microsoft.com/office/drawing/2014/main" id="{77032B59-BF82-86CC-82FC-F5C93ED9A345}"/>
              </a:ext>
            </a:extLst>
          </p:cNvPr>
          <p:cNvPicPr>
            <a:picLocks noChangeAspect="1"/>
          </p:cNvPicPr>
          <p:nvPr/>
        </p:nvPicPr>
        <p:blipFill>
          <a:blip r:embed="rId4"/>
          <a:stretch>
            <a:fillRect/>
          </a:stretch>
        </p:blipFill>
        <p:spPr>
          <a:xfrm>
            <a:off x="8082546" y="68127"/>
            <a:ext cx="4052058" cy="6571129"/>
          </a:xfrm>
          <a:prstGeom prst="rect">
            <a:avLst/>
          </a:prstGeom>
        </p:spPr>
      </p:pic>
      <p:sp>
        <p:nvSpPr>
          <p:cNvPr id="2" name="Title 1">
            <a:extLst>
              <a:ext uri="{FF2B5EF4-FFF2-40B4-BE49-F238E27FC236}">
                <a16:creationId xmlns:a16="http://schemas.microsoft.com/office/drawing/2014/main" id="{62AF9BDF-8880-A0F9-701D-2F7E90938F0D}"/>
              </a:ext>
            </a:extLst>
          </p:cNvPr>
          <p:cNvSpPr>
            <a:spLocks noGrp="1"/>
          </p:cNvSpPr>
          <p:nvPr>
            <p:ph type="title"/>
          </p:nvPr>
        </p:nvSpPr>
        <p:spPr>
          <a:xfrm>
            <a:off x="681042" y="384789"/>
            <a:ext cx="10682591" cy="509945"/>
          </a:xfrm>
        </p:spPr>
        <p:txBody>
          <a:bodyPr>
            <a:normAutofit fontScale="90000"/>
          </a:bodyPr>
          <a:lstStyle/>
          <a:p>
            <a:r>
              <a:rPr lang="en-US" sz="4000" dirty="0"/>
              <a:t>Flasher Circuit Example</a:t>
            </a:r>
            <a:br>
              <a:rPr lang="en-US" dirty="0"/>
            </a:br>
            <a:r>
              <a:rPr lang="en-US" sz="2700" dirty="0"/>
              <a:t>PCB VIEW</a:t>
            </a:r>
            <a:endParaRPr lang="en-US" dirty="0"/>
          </a:p>
        </p:txBody>
      </p:sp>
      <p:sp>
        <p:nvSpPr>
          <p:cNvPr id="3" name="Arrow: Right 2">
            <a:extLst>
              <a:ext uri="{FF2B5EF4-FFF2-40B4-BE49-F238E27FC236}">
                <a16:creationId xmlns:a16="http://schemas.microsoft.com/office/drawing/2014/main" id="{510233A6-BDCE-100E-0470-17B800700DC0}"/>
              </a:ext>
            </a:extLst>
          </p:cNvPr>
          <p:cNvSpPr/>
          <p:nvPr/>
        </p:nvSpPr>
        <p:spPr>
          <a:xfrm>
            <a:off x="6658185" y="601121"/>
            <a:ext cx="1517189"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PCB Image</a:t>
            </a:r>
          </a:p>
        </p:txBody>
      </p:sp>
      <p:sp>
        <p:nvSpPr>
          <p:cNvPr id="4" name="Arrow: Right 3">
            <a:extLst>
              <a:ext uri="{FF2B5EF4-FFF2-40B4-BE49-F238E27FC236}">
                <a16:creationId xmlns:a16="http://schemas.microsoft.com/office/drawing/2014/main" id="{85B1ED31-2347-B3F3-FC72-249CF3E51B0B}"/>
              </a:ext>
            </a:extLst>
          </p:cNvPr>
          <p:cNvSpPr/>
          <p:nvPr/>
        </p:nvSpPr>
        <p:spPr>
          <a:xfrm>
            <a:off x="7378995" y="171398"/>
            <a:ext cx="799426"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Hole</a:t>
            </a:r>
          </a:p>
        </p:txBody>
      </p:sp>
      <p:sp>
        <p:nvSpPr>
          <p:cNvPr id="6" name="Arrow: Right 5">
            <a:extLst>
              <a:ext uri="{FF2B5EF4-FFF2-40B4-BE49-F238E27FC236}">
                <a16:creationId xmlns:a16="http://schemas.microsoft.com/office/drawing/2014/main" id="{23E0702D-831B-C742-28AA-332FD05E0F20}"/>
              </a:ext>
            </a:extLst>
          </p:cNvPr>
          <p:cNvSpPr/>
          <p:nvPr/>
        </p:nvSpPr>
        <p:spPr>
          <a:xfrm rot="19405848">
            <a:off x="7930658" y="4595160"/>
            <a:ext cx="911134"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Parts</a:t>
            </a:r>
          </a:p>
        </p:txBody>
      </p:sp>
      <p:sp>
        <p:nvSpPr>
          <p:cNvPr id="8" name="Arrow: Right 7">
            <a:extLst>
              <a:ext uri="{FF2B5EF4-FFF2-40B4-BE49-F238E27FC236}">
                <a16:creationId xmlns:a16="http://schemas.microsoft.com/office/drawing/2014/main" id="{20B893D4-F44A-A14C-DC01-AFBB1B7CB2E1}"/>
              </a:ext>
            </a:extLst>
          </p:cNvPr>
          <p:cNvSpPr/>
          <p:nvPr/>
        </p:nvSpPr>
        <p:spPr>
          <a:xfrm>
            <a:off x="8175374" y="4787665"/>
            <a:ext cx="1745081"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Wire (Bottom)</a:t>
            </a:r>
          </a:p>
        </p:txBody>
      </p:sp>
      <p:sp>
        <p:nvSpPr>
          <p:cNvPr id="9" name="Arrow: Right 8">
            <a:extLst>
              <a:ext uri="{FF2B5EF4-FFF2-40B4-BE49-F238E27FC236}">
                <a16:creationId xmlns:a16="http://schemas.microsoft.com/office/drawing/2014/main" id="{2CF75C61-5A41-872D-346E-D96A3D0766B6}"/>
              </a:ext>
            </a:extLst>
          </p:cNvPr>
          <p:cNvSpPr/>
          <p:nvPr/>
        </p:nvSpPr>
        <p:spPr>
          <a:xfrm rot="792894">
            <a:off x="8929012" y="1783008"/>
            <a:ext cx="683652"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Via</a:t>
            </a:r>
          </a:p>
        </p:txBody>
      </p:sp>
      <p:sp>
        <p:nvSpPr>
          <p:cNvPr id="10" name="Arrow: Right 9">
            <a:extLst>
              <a:ext uri="{FF2B5EF4-FFF2-40B4-BE49-F238E27FC236}">
                <a16:creationId xmlns:a16="http://schemas.microsoft.com/office/drawing/2014/main" id="{848A78E2-4829-1E6E-D032-3A94537B5477}"/>
              </a:ext>
            </a:extLst>
          </p:cNvPr>
          <p:cNvSpPr/>
          <p:nvPr/>
        </p:nvSpPr>
        <p:spPr>
          <a:xfrm>
            <a:off x="8480612" y="5912019"/>
            <a:ext cx="2307415"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Logo / Text (Bottom)</a:t>
            </a:r>
          </a:p>
        </p:txBody>
      </p:sp>
      <p:sp>
        <p:nvSpPr>
          <p:cNvPr id="11" name="Arrow: Right 10">
            <a:extLst>
              <a:ext uri="{FF2B5EF4-FFF2-40B4-BE49-F238E27FC236}">
                <a16:creationId xmlns:a16="http://schemas.microsoft.com/office/drawing/2014/main" id="{19E5580E-E461-5BA9-A359-6090ABC88362}"/>
              </a:ext>
            </a:extLst>
          </p:cNvPr>
          <p:cNvSpPr/>
          <p:nvPr/>
        </p:nvSpPr>
        <p:spPr>
          <a:xfrm rot="19412833">
            <a:off x="9491900" y="4904635"/>
            <a:ext cx="1345454"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Wire (Top)</a:t>
            </a:r>
          </a:p>
        </p:txBody>
      </p:sp>
      <p:sp>
        <p:nvSpPr>
          <p:cNvPr id="17" name="Slide Number Placeholder 16">
            <a:extLst>
              <a:ext uri="{FF2B5EF4-FFF2-40B4-BE49-F238E27FC236}">
                <a16:creationId xmlns:a16="http://schemas.microsoft.com/office/drawing/2014/main" id="{8C4451DA-8C5F-2021-1884-7FE6B8898F37}"/>
              </a:ext>
            </a:extLst>
          </p:cNvPr>
          <p:cNvSpPr>
            <a:spLocks noGrp="1"/>
          </p:cNvSpPr>
          <p:nvPr>
            <p:ph type="sldNum" sz="quarter" idx="4"/>
          </p:nvPr>
        </p:nvSpPr>
        <p:spPr/>
        <p:txBody>
          <a:bodyPr/>
          <a:lstStyle/>
          <a:p>
            <a:fld id="{03F4EA62-992E-4EB1-BA44-D49665C77250}" type="slidenum">
              <a:rPr lang="en-US" smtClean="0"/>
              <a:pPr/>
              <a:t>29</a:t>
            </a:fld>
            <a:endParaRPr lang="en-US" dirty="0"/>
          </a:p>
        </p:txBody>
      </p:sp>
      <p:graphicFrame>
        <p:nvGraphicFramePr>
          <p:cNvPr id="7" name="Table 4">
            <a:extLst>
              <a:ext uri="{FF2B5EF4-FFF2-40B4-BE49-F238E27FC236}">
                <a16:creationId xmlns:a16="http://schemas.microsoft.com/office/drawing/2014/main" id="{8D2B5B8D-969A-34C8-A17E-7BFA586F4C4A}"/>
              </a:ext>
            </a:extLst>
          </p:cNvPr>
          <p:cNvGraphicFramePr>
            <a:graphicFrameLocks noGrp="1"/>
          </p:cNvGraphicFramePr>
          <p:nvPr>
            <p:extLst>
              <p:ext uri="{D42A27DB-BD31-4B8C-83A1-F6EECF244321}">
                <p14:modId xmlns:p14="http://schemas.microsoft.com/office/powerpoint/2010/main" val="4054527240"/>
              </p:ext>
            </p:extLst>
          </p:nvPr>
        </p:nvGraphicFramePr>
        <p:xfrm>
          <a:off x="706815" y="1106865"/>
          <a:ext cx="7229581" cy="5419897"/>
        </p:xfrm>
        <a:graphic>
          <a:graphicData uri="http://schemas.openxmlformats.org/drawingml/2006/table">
            <a:tbl>
              <a:tblPr firstRow="1" bandRow="1">
                <a:tableStyleId>{7DF18680-E054-41AD-8BC1-D1AEF772440D}</a:tableStyleId>
              </a:tblPr>
              <a:tblGrid>
                <a:gridCol w="2895464">
                  <a:extLst>
                    <a:ext uri="{9D8B030D-6E8A-4147-A177-3AD203B41FA5}">
                      <a16:colId xmlns:a16="http://schemas.microsoft.com/office/drawing/2014/main" val="2748201036"/>
                    </a:ext>
                  </a:extLst>
                </a:gridCol>
                <a:gridCol w="4334117">
                  <a:extLst>
                    <a:ext uri="{9D8B030D-6E8A-4147-A177-3AD203B41FA5}">
                      <a16:colId xmlns:a16="http://schemas.microsoft.com/office/drawing/2014/main" val="2321363408"/>
                    </a:ext>
                  </a:extLst>
                </a:gridCol>
              </a:tblGrid>
              <a:tr h="482137">
                <a:tc>
                  <a:txBody>
                    <a:bodyPr/>
                    <a:lstStyle/>
                    <a:p>
                      <a:r>
                        <a:rPr lang="en-US" sz="1600" dirty="0"/>
                        <a:t>Object</a:t>
                      </a:r>
                    </a:p>
                  </a:txBody>
                  <a:tcPr/>
                </a:tc>
                <a:tc>
                  <a:txBody>
                    <a:bodyPr/>
                    <a:lstStyle/>
                    <a:p>
                      <a:r>
                        <a:rPr lang="en-US" sz="1600" dirty="0"/>
                        <a:t>Comments</a:t>
                      </a:r>
                    </a:p>
                  </a:txBody>
                  <a:tcPr/>
                </a:tc>
                <a:extLst>
                  <a:ext uri="{0D108BD9-81ED-4DB2-BD59-A6C34878D82A}">
                    <a16:rowId xmlns:a16="http://schemas.microsoft.com/office/drawing/2014/main" val="3689706306"/>
                  </a:ext>
                </a:extLst>
              </a:tr>
              <a:tr h="482137">
                <a:tc>
                  <a:txBody>
                    <a:bodyPr/>
                    <a:lstStyle/>
                    <a:p>
                      <a:r>
                        <a:rPr lang="en-US" sz="1600" dirty="0"/>
                        <a:t>PCB Image</a:t>
                      </a:r>
                    </a:p>
                    <a:p>
                      <a:r>
                        <a:rPr lang="en-US" sz="1600" dirty="0"/>
                        <a:t>(gray area, created by default)</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PCB board outline (required)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1 per PCB, everything fits within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Set size by dragging corner or using Inspector palette</a:t>
                      </a:r>
                    </a:p>
                  </a:txBody>
                  <a:tcPr/>
                </a:tc>
                <a:extLst>
                  <a:ext uri="{0D108BD9-81ED-4DB2-BD59-A6C34878D82A}">
                    <a16:rowId xmlns:a16="http://schemas.microsoft.com/office/drawing/2014/main" val="1238246301"/>
                  </a:ext>
                </a:extLst>
              </a:tr>
              <a:tr h="482137">
                <a:tc>
                  <a:txBody>
                    <a:bodyPr/>
                    <a:lstStyle/>
                    <a:p>
                      <a:r>
                        <a:rPr lang="en-US" sz="1600" dirty="0"/>
                        <a:t>Hole </a:t>
                      </a:r>
                    </a:p>
                    <a:p>
                      <a:r>
                        <a:rPr lang="en-US" sz="1600" dirty="0"/>
                        <a:t>(search for ‘hole’, yellow circle)</a:t>
                      </a:r>
                    </a:p>
                  </a:txBody>
                  <a:tcPr/>
                </a:tc>
                <a:tc>
                  <a:txBody>
                    <a:bodyPr/>
                    <a:lstStyle/>
                    <a:p>
                      <a:pPr marL="285750" indent="-285750">
                        <a:buFont typeface="Arial" panose="020B0604020202020204" pitchFamily="34" charset="0"/>
                        <a:buChar char="•"/>
                      </a:pPr>
                      <a:r>
                        <a:rPr lang="en-US" sz="1600" dirty="0"/>
                        <a:t>Drill holes thru board for screws</a:t>
                      </a:r>
                    </a:p>
                    <a:p>
                      <a:pPr marL="285750" indent="-285750">
                        <a:buFont typeface="Arial" panose="020B0604020202020204" pitchFamily="34" charset="0"/>
                        <a:buChar char="•"/>
                      </a:pPr>
                      <a:r>
                        <a:rPr lang="en-US" sz="1600" dirty="0"/>
                        <a:t>Set diameter in Inspector palette</a:t>
                      </a:r>
                    </a:p>
                  </a:txBody>
                  <a:tcPr/>
                </a:tc>
                <a:extLst>
                  <a:ext uri="{0D108BD9-81ED-4DB2-BD59-A6C34878D82A}">
                    <a16:rowId xmlns:a16="http://schemas.microsoft.com/office/drawing/2014/main" val="3326132182"/>
                  </a:ext>
                </a:extLst>
              </a:tr>
              <a:tr h="482137">
                <a:tc>
                  <a:txBody>
                    <a:bodyPr/>
                    <a:lstStyle/>
                    <a:p>
                      <a:r>
                        <a:rPr lang="en-US" sz="1600" dirty="0"/>
                        <a:t>Parts - Resistors, Capacitors, Transistor, Trimpot, NE555 Timer IC (black outline on silkscreen)</a:t>
                      </a:r>
                    </a:p>
                  </a:txBody>
                  <a:tcPr/>
                </a:tc>
                <a:tc>
                  <a:txBody>
                    <a:bodyPr/>
                    <a:lstStyle/>
                    <a:p>
                      <a:pPr marL="285750" indent="-285750">
                        <a:buFont typeface="Arial" panose="020B0604020202020204" pitchFamily="34" charset="0"/>
                        <a:buChar char="•"/>
                      </a:pPr>
                      <a:r>
                        <a:rPr lang="en-US" sz="1600" dirty="0"/>
                        <a:t>From parts catalog</a:t>
                      </a:r>
                    </a:p>
                    <a:p>
                      <a:pPr marL="285750" indent="-285750">
                        <a:buFont typeface="Arial" panose="020B0604020202020204" pitchFamily="34" charset="0"/>
                        <a:buChar char="•"/>
                      </a:pPr>
                      <a:r>
                        <a:rPr lang="en-US" sz="1600" dirty="0"/>
                        <a:t>Updated labels</a:t>
                      </a:r>
                    </a:p>
                    <a:p>
                      <a:pPr marL="285750" indent="-285750">
                        <a:buFont typeface="Arial" panose="020B0604020202020204" pitchFamily="34" charset="0"/>
                        <a:buChar char="•"/>
                      </a:pPr>
                      <a:r>
                        <a:rPr lang="en-US" sz="1600" dirty="0"/>
                        <a:t>Positioned &amp; Rotated, Pin 1 has square copper</a:t>
                      </a:r>
                    </a:p>
                  </a:txBody>
                  <a:tcPr/>
                </a:tc>
                <a:extLst>
                  <a:ext uri="{0D108BD9-81ED-4DB2-BD59-A6C34878D82A}">
                    <a16:rowId xmlns:a16="http://schemas.microsoft.com/office/drawing/2014/main" val="6911877"/>
                  </a:ext>
                </a:extLst>
              </a:tr>
              <a:tr h="482137">
                <a:tc>
                  <a:txBody>
                    <a:bodyPr/>
                    <a:lstStyle/>
                    <a:p>
                      <a:r>
                        <a:rPr lang="en-US" sz="1600" dirty="0"/>
                        <a:t>Wires (yellow on top, orange on bottom)</a:t>
                      </a:r>
                    </a:p>
                  </a:txBody>
                  <a:tcPr/>
                </a:tc>
                <a:tc>
                  <a:txBody>
                    <a:bodyPr/>
                    <a:lstStyle/>
                    <a:p>
                      <a:pPr marL="285750" indent="-285750">
                        <a:buFont typeface="Arial" panose="020B0604020202020204" pitchFamily="34" charset="0"/>
                        <a:buChar char="•"/>
                      </a:pPr>
                      <a:r>
                        <a:rPr lang="en-US" sz="1600" dirty="0"/>
                        <a:t>Converted Ratsnest Lines, </a:t>
                      </a:r>
                    </a:p>
                    <a:p>
                      <a:pPr marL="285750" indent="-285750">
                        <a:buFont typeface="Arial" panose="020B0604020202020204" pitchFamily="34" charset="0"/>
                        <a:buChar char="•"/>
                      </a:pPr>
                      <a:r>
                        <a:rPr lang="en-US" sz="1600" dirty="0"/>
                        <a:t>Rerouted for DRC</a:t>
                      </a:r>
                    </a:p>
                    <a:p>
                      <a:pPr marL="285750" indent="-285750">
                        <a:buFont typeface="Arial" panose="020B0604020202020204" pitchFamily="34" charset="0"/>
                        <a:buChar char="•"/>
                      </a:pPr>
                      <a:r>
                        <a:rPr lang="en-US" sz="1600" dirty="0"/>
                        <a:t>Set layer and width in Inspector palette</a:t>
                      </a:r>
                    </a:p>
                  </a:txBody>
                  <a:tcPr/>
                </a:tc>
                <a:extLst>
                  <a:ext uri="{0D108BD9-81ED-4DB2-BD59-A6C34878D82A}">
                    <a16:rowId xmlns:a16="http://schemas.microsoft.com/office/drawing/2014/main" val="826816711"/>
                  </a:ext>
                </a:extLst>
              </a:tr>
              <a:tr h="482137">
                <a:tc>
                  <a:txBody>
                    <a:bodyPr/>
                    <a:lstStyle/>
                    <a:p>
                      <a:r>
                        <a:rPr lang="en-US" sz="1600" dirty="0"/>
                        <a:t>Via (small green circle with black center, right click bend point &amp; convert to via )</a:t>
                      </a:r>
                    </a:p>
                  </a:txBody>
                  <a:tcPr/>
                </a:tc>
                <a:tc>
                  <a:txBody>
                    <a:bodyPr/>
                    <a:lstStyle/>
                    <a:p>
                      <a:pPr marL="285750" indent="-285750">
                        <a:buFont typeface="Arial" panose="020B0604020202020204" pitchFamily="34" charset="0"/>
                        <a:buChar char="•"/>
                      </a:pPr>
                      <a:r>
                        <a:rPr lang="en-US" sz="1600" dirty="0"/>
                        <a:t>Hole with copper to connect top wire with bottom wire</a:t>
                      </a:r>
                    </a:p>
                  </a:txBody>
                  <a:tcPr/>
                </a:tc>
                <a:extLst>
                  <a:ext uri="{0D108BD9-81ED-4DB2-BD59-A6C34878D82A}">
                    <a16:rowId xmlns:a16="http://schemas.microsoft.com/office/drawing/2014/main" val="1538691199"/>
                  </a:ext>
                </a:extLst>
              </a:tr>
              <a:tr h="482137">
                <a:tc>
                  <a:txBody>
                    <a:bodyPr/>
                    <a:lstStyle/>
                    <a:p>
                      <a:r>
                        <a:rPr lang="en-US" sz="1600" dirty="0"/>
                        <a:t>Logo (search for ‘logo’, select part for PCB)</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Text on top/bottom silkscreens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Right click to set the layer or use Inspector palette</a:t>
                      </a:r>
                    </a:p>
                  </a:txBody>
                  <a:tcPr/>
                </a:tc>
                <a:extLst>
                  <a:ext uri="{0D108BD9-81ED-4DB2-BD59-A6C34878D82A}">
                    <a16:rowId xmlns:a16="http://schemas.microsoft.com/office/drawing/2014/main" val="1239295215"/>
                  </a:ext>
                </a:extLst>
              </a:tr>
            </a:tbl>
          </a:graphicData>
        </a:graphic>
      </p:graphicFrame>
      <p:sp>
        <p:nvSpPr>
          <p:cNvPr id="18" name="Footer Placeholder 17">
            <a:extLst>
              <a:ext uri="{FF2B5EF4-FFF2-40B4-BE49-F238E27FC236}">
                <a16:creationId xmlns:a16="http://schemas.microsoft.com/office/drawing/2014/main" id="{AED1F585-A5AD-9430-C489-8791F9592CC9}"/>
              </a:ext>
            </a:extLst>
          </p:cNvPr>
          <p:cNvSpPr>
            <a:spLocks noGrp="1"/>
          </p:cNvSpPr>
          <p:nvPr>
            <p:ph type="ftr" sz="quarter" idx="3"/>
          </p:nvPr>
        </p:nvSpPr>
        <p:spPr/>
        <p:txBody>
          <a:bodyPr/>
          <a:lstStyle/>
          <a:p>
            <a:r>
              <a:rPr lang="en-US" dirty="0"/>
              <a:t>NMRA Surfliner Convention</a:t>
            </a:r>
          </a:p>
        </p:txBody>
      </p:sp>
      <p:sp>
        <p:nvSpPr>
          <p:cNvPr id="19" name="Date Placeholder 18">
            <a:extLst>
              <a:ext uri="{FF2B5EF4-FFF2-40B4-BE49-F238E27FC236}">
                <a16:creationId xmlns:a16="http://schemas.microsoft.com/office/drawing/2014/main" id="{D2A5F8F9-D6AE-ED7B-D66A-5C63F5C9B02E}"/>
              </a:ext>
            </a:extLst>
          </p:cNvPr>
          <p:cNvSpPr>
            <a:spLocks noGrp="1"/>
          </p:cNvSpPr>
          <p:nvPr>
            <p:ph type="dt" sz="half" idx="2"/>
          </p:nvPr>
        </p:nvSpPr>
        <p:spPr/>
        <p:txBody>
          <a:bodyPr/>
          <a:lstStyle/>
          <a:p>
            <a:fld id="{3586CC16-979C-42E2-BFC9-CE64A8FCB690}" type="datetime1">
              <a:rPr lang="en-US" smtClean="0"/>
              <a:t>8/6/2024</a:t>
            </a:fld>
            <a:endParaRPr lang="en-US" dirty="0"/>
          </a:p>
        </p:txBody>
      </p:sp>
    </p:spTree>
    <p:extLst>
      <p:ext uri="{BB962C8B-B14F-4D97-AF65-F5344CB8AC3E}">
        <p14:creationId xmlns:p14="http://schemas.microsoft.com/office/powerpoint/2010/main" val="204371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xit" presetSubtype="0" fill="hold" grpId="1"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xit" presetSubtype="0" fill="hold" grpId="1" nodeType="with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xit" presetSubtype="0" fill="hold" grpId="1"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xit" presetSubtype="0" fill="hold" grpId="1" nodeType="with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10" presetClass="exit" presetSubtype="0" fill="hold" grpId="1"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500"/>
                                        <p:tgtEl>
                                          <p:spTgt spid="12"/>
                                        </p:tgtEl>
                                      </p:cBhvr>
                                    </p:animEffect>
                                  </p:childTnLst>
                                </p:cTn>
                              </p:par>
                              <p:par>
                                <p:cTn id="67" presetID="10" presetClass="exit" presetSubtype="0" fill="hold"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12">
                                            <p:txEl>
                                              <p:pRg st="0" end="0"/>
                                            </p:txEl>
                                          </p:spTgt>
                                        </p:tgtEl>
                                        <p:attrNameLst>
                                          <p:attrName>style.visibility</p:attrName>
                                        </p:attrNameLst>
                                      </p:cBhvr>
                                      <p:to>
                                        <p:strVal val="visible"/>
                                      </p:to>
                                    </p:set>
                                    <p:animEffect transition="in" filter="fade">
                                      <p:cBhvr>
                                        <p:cTn id="72" dur="500"/>
                                        <p:tgtEl>
                                          <p:spTgt spid="1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2">
                                            <p:txEl>
                                              <p:pRg st="1" end="1"/>
                                            </p:txEl>
                                          </p:spTgt>
                                        </p:tgtEl>
                                        <p:attrNameLst>
                                          <p:attrName>style.visibility</p:attrName>
                                        </p:attrNameLst>
                                      </p:cBhvr>
                                      <p:to>
                                        <p:strVal val="visible"/>
                                      </p:to>
                                    </p:set>
                                    <p:animEffect transition="in" filter="fade">
                                      <p:cBhvr>
                                        <p:cTn id="77" dur="500"/>
                                        <p:tgtEl>
                                          <p:spTgt spid="1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2">
                                            <p:txEl>
                                              <p:pRg st="2" end="2"/>
                                            </p:txEl>
                                          </p:spTgt>
                                        </p:tgtEl>
                                        <p:attrNameLst>
                                          <p:attrName>style.visibility</p:attrName>
                                        </p:attrNameLst>
                                      </p:cBhvr>
                                      <p:to>
                                        <p:strVal val="visible"/>
                                      </p:to>
                                    </p:set>
                                    <p:animEffect transition="in" filter="fade">
                                      <p:cBhvr>
                                        <p:cTn id="82" dur="500"/>
                                        <p:tgtEl>
                                          <p:spTgt spid="12">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2">
                                            <p:txEl>
                                              <p:pRg st="3" end="3"/>
                                            </p:txEl>
                                          </p:spTgt>
                                        </p:tgtEl>
                                        <p:attrNameLst>
                                          <p:attrName>style.visibility</p:attrName>
                                        </p:attrNameLst>
                                      </p:cBhvr>
                                      <p:to>
                                        <p:strVal val="visible"/>
                                      </p:to>
                                    </p:set>
                                    <p:animEffect transition="in" filter="fade">
                                      <p:cBhvr>
                                        <p:cTn id="87" dur="500"/>
                                        <p:tgtEl>
                                          <p:spTgt spid="12">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2">
                                            <p:txEl>
                                              <p:pRg st="4" end="4"/>
                                            </p:txEl>
                                          </p:spTgt>
                                        </p:tgtEl>
                                        <p:attrNameLst>
                                          <p:attrName>style.visibility</p:attrName>
                                        </p:attrNameLst>
                                      </p:cBhvr>
                                      <p:to>
                                        <p:strVal val="visible"/>
                                      </p:to>
                                    </p:set>
                                    <p:animEffect transition="in" filter="fade">
                                      <p:cBhvr>
                                        <p:cTn id="92" dur="500"/>
                                        <p:tgtEl>
                                          <p:spTgt spid="12">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2">
                                            <p:txEl>
                                              <p:pRg st="5" end="5"/>
                                            </p:txEl>
                                          </p:spTgt>
                                        </p:tgtEl>
                                        <p:attrNameLst>
                                          <p:attrName>style.visibility</p:attrName>
                                        </p:attrNameLst>
                                      </p:cBhvr>
                                      <p:to>
                                        <p:strVal val="visible"/>
                                      </p:to>
                                    </p:set>
                                    <p:animEffect transition="in" filter="fade">
                                      <p:cBhvr>
                                        <p:cTn id="97" dur="500"/>
                                        <p:tgtEl>
                                          <p:spTgt spid="12">
                                            <p:txEl>
                                              <p:pRg st="5" end="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2">
                                            <p:txEl>
                                              <p:pRg st="6" end="6"/>
                                            </p:txEl>
                                          </p:spTgt>
                                        </p:tgtEl>
                                        <p:attrNameLst>
                                          <p:attrName>style.visibility</p:attrName>
                                        </p:attrNameLst>
                                      </p:cBhvr>
                                      <p:to>
                                        <p:strVal val="visible"/>
                                      </p:to>
                                    </p:set>
                                    <p:animEffect transition="in" filter="fade">
                                      <p:cBhvr>
                                        <p:cTn id="102" dur="500"/>
                                        <p:tgtEl>
                                          <p:spTgt spid="12">
                                            <p:txEl>
                                              <p:pRg st="6" end="6"/>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2">
                                            <p:txEl>
                                              <p:pRg st="7" end="7"/>
                                            </p:txEl>
                                          </p:spTgt>
                                        </p:tgtEl>
                                        <p:attrNameLst>
                                          <p:attrName>style.visibility</p:attrName>
                                        </p:attrNameLst>
                                      </p:cBhvr>
                                      <p:to>
                                        <p:strVal val="visible"/>
                                      </p:to>
                                    </p:set>
                                    <p:animEffect transition="in" filter="fade">
                                      <p:cBhvr>
                                        <p:cTn id="107" dur="500"/>
                                        <p:tgtEl>
                                          <p:spTgt spid="12">
                                            <p:txEl>
                                              <p:pRg st="7" end="7"/>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2">
                                            <p:txEl>
                                              <p:pRg st="8" end="8"/>
                                            </p:txEl>
                                          </p:spTgt>
                                        </p:tgtEl>
                                        <p:attrNameLst>
                                          <p:attrName>style.visibility</p:attrName>
                                        </p:attrNameLst>
                                      </p:cBhvr>
                                      <p:to>
                                        <p:strVal val="visible"/>
                                      </p:to>
                                    </p:set>
                                    <p:animEffect transition="in" filter="fade">
                                      <p:cBhvr>
                                        <p:cTn id="112" dur="500"/>
                                        <p:tgtEl>
                                          <p:spTgt spid="12">
                                            <p:txEl>
                                              <p:pRg st="8" end="8"/>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12">
                                            <p:txEl>
                                              <p:pRg st="9" end="9"/>
                                            </p:txEl>
                                          </p:spTgt>
                                        </p:tgtEl>
                                        <p:attrNameLst>
                                          <p:attrName>style.visibility</p:attrName>
                                        </p:attrNameLst>
                                      </p:cBhvr>
                                      <p:to>
                                        <p:strVal val="visible"/>
                                      </p:to>
                                    </p:set>
                                    <p:animEffect transition="in" filter="fade">
                                      <p:cBhvr>
                                        <p:cTn id="117" dur="500"/>
                                        <p:tgtEl>
                                          <p:spTgt spid="12">
                                            <p:txEl>
                                              <p:pRg st="9" end="9"/>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12">
                                            <p:txEl>
                                              <p:pRg st="10" end="10"/>
                                            </p:txEl>
                                          </p:spTgt>
                                        </p:tgtEl>
                                        <p:attrNameLst>
                                          <p:attrName>style.visibility</p:attrName>
                                        </p:attrNameLst>
                                      </p:cBhvr>
                                      <p:to>
                                        <p:strVal val="visible"/>
                                      </p:to>
                                    </p:set>
                                    <p:animEffect transition="in" filter="fade">
                                      <p:cBhvr>
                                        <p:cTn id="122" dur="500"/>
                                        <p:tgtEl>
                                          <p:spTgt spid="12">
                                            <p:txEl>
                                              <p:pRg st="10" end="10"/>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12">
                                            <p:txEl>
                                              <p:pRg st="11" end="11"/>
                                            </p:txEl>
                                          </p:spTgt>
                                        </p:tgtEl>
                                        <p:attrNameLst>
                                          <p:attrName>style.visibility</p:attrName>
                                        </p:attrNameLst>
                                      </p:cBhvr>
                                      <p:to>
                                        <p:strVal val="visible"/>
                                      </p:to>
                                    </p:set>
                                    <p:animEffect transition="in" filter="fade">
                                      <p:cBhvr>
                                        <p:cTn id="127" dur="500"/>
                                        <p:tgtEl>
                                          <p:spTgt spid="12">
                                            <p:txEl>
                                              <p:pRg st="11" end="11"/>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12">
                                            <p:txEl>
                                              <p:pRg st="12" end="12"/>
                                            </p:txEl>
                                          </p:spTgt>
                                        </p:tgtEl>
                                        <p:attrNameLst>
                                          <p:attrName>style.visibility</p:attrName>
                                        </p:attrNameLst>
                                      </p:cBhvr>
                                      <p:to>
                                        <p:strVal val="visible"/>
                                      </p:to>
                                    </p:set>
                                    <p:animEffect transition="in" filter="fade">
                                      <p:cBhvr>
                                        <p:cTn id="132" dur="500"/>
                                        <p:tgtEl>
                                          <p:spTgt spid="12">
                                            <p:txEl>
                                              <p:pRg st="12" end="12"/>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12">
                                            <p:txEl>
                                              <p:pRg st="13" end="13"/>
                                            </p:txEl>
                                          </p:spTgt>
                                        </p:tgtEl>
                                        <p:attrNameLst>
                                          <p:attrName>style.visibility</p:attrName>
                                        </p:attrNameLst>
                                      </p:cBhvr>
                                      <p:to>
                                        <p:strVal val="visible"/>
                                      </p:to>
                                    </p:set>
                                    <p:animEffect transition="in" filter="fade">
                                      <p:cBhvr>
                                        <p:cTn id="137" dur="500"/>
                                        <p:tgtEl>
                                          <p:spTgt spid="12">
                                            <p:txEl>
                                              <p:pRg st="13" end="13"/>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12">
                                            <p:txEl>
                                              <p:pRg st="14" end="14"/>
                                            </p:txEl>
                                          </p:spTgt>
                                        </p:tgtEl>
                                        <p:attrNameLst>
                                          <p:attrName>style.visibility</p:attrName>
                                        </p:attrNameLst>
                                      </p:cBhvr>
                                      <p:to>
                                        <p:strVal val="visible"/>
                                      </p:to>
                                    </p:set>
                                    <p:animEffect transition="in" filter="fade">
                                      <p:cBhvr>
                                        <p:cTn id="142" dur="500"/>
                                        <p:tgtEl>
                                          <p:spTgt spid="1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3" grpId="1" animBg="1"/>
      <p:bldP spid="4" grpId="0" animBg="1"/>
      <p:bldP spid="4" grpId="1" animBg="1"/>
      <p:bldP spid="6" grpId="0" animBg="1"/>
      <p:bldP spid="6" grpId="1" animBg="1"/>
      <p:bldP spid="8" grpId="0" animBg="1"/>
      <p:bldP spid="8" grpId="1" animBg="1"/>
      <p:bldP spid="9" grpId="0" animBg="1"/>
      <p:bldP spid="9" grpId="1" animBg="1"/>
      <p:bldP spid="10" grpId="0" animBg="1"/>
      <p:bldP spid="11" grpId="0" animBg="1"/>
      <p:bldP spid="1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F33B-ED44-52C8-565B-EAD0D2ED9B2D}"/>
              </a:ext>
            </a:extLst>
          </p:cNvPr>
          <p:cNvSpPr>
            <a:spLocks noGrp="1"/>
          </p:cNvSpPr>
          <p:nvPr>
            <p:ph type="title"/>
          </p:nvPr>
        </p:nvSpPr>
        <p:spPr>
          <a:xfrm>
            <a:off x="729270" y="294447"/>
            <a:ext cx="11596743" cy="484729"/>
          </a:xfrm>
        </p:spPr>
        <p:txBody>
          <a:bodyPr>
            <a:normAutofit fontScale="90000"/>
          </a:bodyPr>
          <a:lstStyle/>
          <a:p>
            <a:r>
              <a:rPr lang="en-US" sz="4000" dirty="0"/>
              <a:t>acknowledgements</a:t>
            </a:r>
          </a:p>
        </p:txBody>
      </p:sp>
      <p:sp>
        <p:nvSpPr>
          <p:cNvPr id="3" name="Content Placeholder 2">
            <a:extLst>
              <a:ext uri="{FF2B5EF4-FFF2-40B4-BE49-F238E27FC236}">
                <a16:creationId xmlns:a16="http://schemas.microsoft.com/office/drawing/2014/main" id="{D706C918-2E48-C92E-8247-6956C03D6C39}"/>
              </a:ext>
            </a:extLst>
          </p:cNvPr>
          <p:cNvSpPr>
            <a:spLocks noGrp="1"/>
          </p:cNvSpPr>
          <p:nvPr>
            <p:ph idx="1"/>
          </p:nvPr>
        </p:nvSpPr>
        <p:spPr>
          <a:xfrm>
            <a:off x="826546" y="1280160"/>
            <a:ext cx="11122438" cy="5170067"/>
          </a:xfrm>
        </p:spPr>
        <p:txBody>
          <a:bodyPr vert="horz" lIns="91440" tIns="45720" rIns="91440" bIns="45720" rtlCol="0">
            <a:normAutofit fontScale="70000" lnSpcReduction="20000"/>
          </a:bodyPr>
          <a:lstStyle/>
          <a:p>
            <a:r>
              <a:rPr lang="en-US" sz="3200" dirty="0"/>
              <a:t>Robert Heller </a:t>
            </a:r>
          </a:p>
          <a:p>
            <a:pPr lvl="1"/>
            <a:r>
              <a:rPr lang="en-US" sz="2800" dirty="0"/>
              <a:t>Developed </a:t>
            </a: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hlinkClick r:id="rId3"/>
              </a:rPr>
              <a:t>Model Railroad System (Deepwoods Software)</a:t>
            </a:r>
            <a:r>
              <a:rPr lang="en-US" sz="2800" dirty="0"/>
              <a:t> </a:t>
            </a:r>
          </a:p>
          <a:p>
            <a:pPr lvl="1"/>
            <a:r>
              <a:rPr lang="en-US" sz="2800" dirty="0"/>
              <a:t>Contributed to Layout Command Control (LLC) </a:t>
            </a:r>
          </a:p>
          <a:p>
            <a:pPr lvl="2"/>
            <a:r>
              <a:rPr lang="en-US" sz="2600" dirty="0"/>
              <a:t>Layout device schematics and LLC software</a:t>
            </a:r>
          </a:p>
          <a:p>
            <a:pPr lvl="1"/>
            <a:r>
              <a:rPr lang="en-US" sz="2800" dirty="0"/>
              <a:t>Inspiration and working basis of hardware and software for layout automation</a:t>
            </a:r>
          </a:p>
          <a:p>
            <a:r>
              <a:rPr lang="en-US" sz="3200" dirty="0"/>
              <a:t>AI using ChatGPT </a:t>
            </a:r>
            <a:endParaRPr lang="en-US" sz="2800" dirty="0"/>
          </a:p>
          <a:p>
            <a:pPr lvl="1"/>
            <a:r>
              <a:rPr lang="en-US" sz="2800" dirty="0"/>
              <a:t>Much needed companion for helping with efficiency of this ‘technical’ hobby within a ‘model railroad’ hobby</a:t>
            </a:r>
          </a:p>
          <a:p>
            <a:pPr lvl="1"/>
            <a:r>
              <a:rPr lang="en-US" sz="2800" dirty="0"/>
              <a:t>Presentation assistance by p</a:t>
            </a:r>
            <a:r>
              <a:rPr lang="en-US" sz="2600" dirty="0"/>
              <a:t>roof reading and editing speaker notes</a:t>
            </a:r>
          </a:p>
          <a:p>
            <a:pPr lvl="1"/>
            <a:r>
              <a:rPr lang="en-US" sz="2800" dirty="0"/>
              <a:t>Research assistance of software programming, electronics, schematics, etc...</a:t>
            </a:r>
          </a:p>
          <a:p>
            <a:pPr lvl="1"/>
            <a:r>
              <a:rPr lang="en-US" sz="2800" dirty="0"/>
              <a:t>Willing to help anyone…</a:t>
            </a:r>
          </a:p>
          <a:p>
            <a:r>
              <a:rPr lang="en-US" sz="3200" dirty="0"/>
              <a:t>Fritzing Credit</a:t>
            </a:r>
          </a:p>
          <a:p>
            <a:pPr lvl="1"/>
            <a:r>
              <a:rPr lang="en-US" sz="2800" dirty="0"/>
              <a:t>All breadboard, schematic and PCB images were created with Fritzing</a:t>
            </a:r>
          </a:p>
          <a:p>
            <a:pPr lvl="1"/>
            <a:endParaRPr lang="en-US" sz="2800" dirty="0"/>
          </a:p>
          <a:p>
            <a:pPr lvl="1"/>
            <a:endParaRPr lang="en-US" sz="2800" dirty="0"/>
          </a:p>
        </p:txBody>
      </p:sp>
      <p:sp>
        <p:nvSpPr>
          <p:cNvPr id="8" name="Slide Number Placeholder 7">
            <a:extLst>
              <a:ext uri="{FF2B5EF4-FFF2-40B4-BE49-F238E27FC236}">
                <a16:creationId xmlns:a16="http://schemas.microsoft.com/office/drawing/2014/main" id="{5E6C9B8B-4268-1510-CFFE-AE215E0CC857}"/>
              </a:ext>
            </a:extLst>
          </p:cNvPr>
          <p:cNvSpPr>
            <a:spLocks noGrp="1"/>
          </p:cNvSpPr>
          <p:nvPr>
            <p:ph type="sldNum" sz="quarter" idx="4"/>
          </p:nvPr>
        </p:nvSpPr>
        <p:spPr/>
        <p:txBody>
          <a:bodyPr/>
          <a:lstStyle/>
          <a:p>
            <a:fld id="{03F4EA62-992E-4EB1-BA44-D49665C77250}" type="slidenum">
              <a:rPr lang="en-US" smtClean="0"/>
              <a:pPr/>
              <a:t>3</a:t>
            </a:fld>
            <a:endParaRPr lang="en-US" dirty="0"/>
          </a:p>
        </p:txBody>
      </p:sp>
      <p:sp>
        <p:nvSpPr>
          <p:cNvPr id="9" name="Footer Placeholder 8">
            <a:extLst>
              <a:ext uri="{FF2B5EF4-FFF2-40B4-BE49-F238E27FC236}">
                <a16:creationId xmlns:a16="http://schemas.microsoft.com/office/drawing/2014/main" id="{C4694752-9796-FC54-BD9E-F3479E665212}"/>
              </a:ext>
            </a:extLst>
          </p:cNvPr>
          <p:cNvSpPr>
            <a:spLocks noGrp="1"/>
          </p:cNvSpPr>
          <p:nvPr>
            <p:ph type="ftr" sz="quarter" idx="3"/>
          </p:nvPr>
        </p:nvSpPr>
        <p:spPr/>
        <p:txBody>
          <a:bodyPr/>
          <a:lstStyle/>
          <a:p>
            <a:r>
              <a:rPr lang="en-US" dirty="0"/>
              <a:t>NMRA Surfliner Convention</a:t>
            </a:r>
          </a:p>
        </p:txBody>
      </p:sp>
      <p:sp>
        <p:nvSpPr>
          <p:cNvPr id="10" name="Date Placeholder 9">
            <a:extLst>
              <a:ext uri="{FF2B5EF4-FFF2-40B4-BE49-F238E27FC236}">
                <a16:creationId xmlns:a16="http://schemas.microsoft.com/office/drawing/2014/main" id="{11CD678A-7901-0C0A-5CF5-1296AD9D2F61}"/>
              </a:ext>
            </a:extLst>
          </p:cNvPr>
          <p:cNvSpPr>
            <a:spLocks noGrp="1"/>
          </p:cNvSpPr>
          <p:nvPr>
            <p:ph type="dt" sz="half" idx="2"/>
          </p:nvPr>
        </p:nvSpPr>
        <p:spPr/>
        <p:txBody>
          <a:bodyPr/>
          <a:lstStyle/>
          <a:p>
            <a:fld id="{603EBC26-4DEA-4620-AE41-E40AE3AF18D9}" type="datetime1">
              <a:rPr lang="en-US" smtClean="0"/>
              <a:t>8/6/2024</a:t>
            </a:fld>
            <a:endParaRPr lang="en-US" dirty="0"/>
          </a:p>
        </p:txBody>
      </p:sp>
    </p:spTree>
    <p:extLst>
      <p:ext uri="{BB962C8B-B14F-4D97-AF65-F5344CB8AC3E}">
        <p14:creationId xmlns:p14="http://schemas.microsoft.com/office/powerpoint/2010/main" val="362890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259D854-98B8-8C5C-002B-C6BE1EF19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887" y="474120"/>
            <a:ext cx="3902822" cy="6319233"/>
          </a:xfrm>
          <a:prstGeom prst="rect">
            <a:avLst/>
          </a:prstGeom>
        </p:spPr>
      </p:pic>
      <p:pic>
        <p:nvPicPr>
          <p:cNvPr id="5" name="Picture 4">
            <a:extLst>
              <a:ext uri="{FF2B5EF4-FFF2-40B4-BE49-F238E27FC236}">
                <a16:creationId xmlns:a16="http://schemas.microsoft.com/office/drawing/2014/main" id="{F30D01DD-DBF9-B7D6-C4B8-697FBC8E6235}"/>
              </a:ext>
            </a:extLst>
          </p:cNvPr>
          <p:cNvPicPr>
            <a:picLocks noChangeAspect="1"/>
          </p:cNvPicPr>
          <p:nvPr/>
        </p:nvPicPr>
        <p:blipFill>
          <a:blip r:embed="rId4"/>
          <a:stretch>
            <a:fillRect/>
          </a:stretch>
        </p:blipFill>
        <p:spPr>
          <a:xfrm>
            <a:off x="8154858" y="600655"/>
            <a:ext cx="3751488" cy="6083702"/>
          </a:xfrm>
          <a:prstGeom prst="rect">
            <a:avLst/>
          </a:prstGeom>
        </p:spPr>
      </p:pic>
      <p:sp>
        <p:nvSpPr>
          <p:cNvPr id="2" name="Title 1">
            <a:extLst>
              <a:ext uri="{FF2B5EF4-FFF2-40B4-BE49-F238E27FC236}">
                <a16:creationId xmlns:a16="http://schemas.microsoft.com/office/drawing/2014/main" id="{A15CCDF4-7E52-C794-8D6C-5B0DA81DBC58}"/>
              </a:ext>
            </a:extLst>
          </p:cNvPr>
          <p:cNvSpPr>
            <a:spLocks noGrp="1"/>
          </p:cNvSpPr>
          <p:nvPr>
            <p:ph type="title"/>
          </p:nvPr>
        </p:nvSpPr>
        <p:spPr>
          <a:xfrm>
            <a:off x="749840" y="346122"/>
            <a:ext cx="10692319" cy="510364"/>
          </a:xfrm>
        </p:spPr>
        <p:txBody>
          <a:bodyPr>
            <a:normAutofit fontScale="90000"/>
          </a:bodyPr>
          <a:lstStyle/>
          <a:p>
            <a:r>
              <a:rPr lang="en-US" sz="4000" dirty="0"/>
              <a:t>Flasher Circuit Example</a:t>
            </a:r>
            <a:br>
              <a:rPr lang="en-US" dirty="0"/>
            </a:br>
            <a:r>
              <a:rPr lang="en-US" sz="2700" dirty="0"/>
              <a:t>PCB VIEW – part Placement (PTH)</a:t>
            </a:r>
            <a:endParaRPr lang="en-US" dirty="0"/>
          </a:p>
        </p:txBody>
      </p:sp>
      <p:sp>
        <p:nvSpPr>
          <p:cNvPr id="9" name="TextBox 8">
            <a:extLst>
              <a:ext uri="{FF2B5EF4-FFF2-40B4-BE49-F238E27FC236}">
                <a16:creationId xmlns:a16="http://schemas.microsoft.com/office/drawing/2014/main" id="{A52F71EB-11D8-DC7D-80A7-6A626D144B0A}"/>
              </a:ext>
            </a:extLst>
          </p:cNvPr>
          <p:cNvSpPr txBox="1"/>
          <p:nvPr/>
        </p:nvSpPr>
        <p:spPr>
          <a:xfrm>
            <a:off x="661480" y="1299384"/>
            <a:ext cx="7185348" cy="5355312"/>
          </a:xfrm>
          <a:prstGeom prst="rect">
            <a:avLst/>
          </a:prstGeom>
          <a:noFill/>
        </p:spPr>
        <p:txBody>
          <a:bodyPr wrap="square" rtlCol="0">
            <a:spAutoFit/>
          </a:bodyPr>
          <a:lstStyle/>
          <a:p>
            <a:pPr marL="342900" indent="-342900">
              <a:buFont typeface="+mj-lt"/>
              <a:buAutoNum type="arabicPeriod"/>
            </a:pPr>
            <a:r>
              <a:rPr lang="en-US" dirty="0"/>
              <a:t>PCB resized to 50mm x 30mm for  UM50 PCB housing</a:t>
            </a:r>
          </a:p>
          <a:p>
            <a:pPr marL="342900" indent="-342900">
              <a:buFont typeface="+mj-lt"/>
              <a:buAutoNum type="arabicPeriod"/>
            </a:pPr>
            <a:endParaRPr lang="en-US" dirty="0"/>
          </a:p>
          <a:p>
            <a:pPr marL="342900" indent="-342900">
              <a:buFont typeface="+mj-lt"/>
              <a:buAutoNum type="arabicPeriod"/>
            </a:pPr>
            <a:r>
              <a:rPr lang="en-US" dirty="0"/>
              <a:t>3.2mm drill holes in each corner for mounting</a:t>
            </a:r>
          </a:p>
          <a:p>
            <a:pPr marL="342900" indent="-342900">
              <a:buFont typeface="+mj-lt"/>
              <a:buAutoNum type="arabicPeriod"/>
            </a:pPr>
            <a:endParaRPr lang="en-US" dirty="0"/>
          </a:p>
          <a:p>
            <a:pPr marL="342900" indent="-342900">
              <a:buFont typeface="+mj-lt"/>
              <a:buAutoNum type="arabicPeriod"/>
            </a:pPr>
            <a:r>
              <a:rPr lang="en-US" dirty="0"/>
              <a:t>Connectors at top edge (wire insert from top)</a:t>
            </a:r>
          </a:p>
          <a:p>
            <a:pPr marL="342900" indent="-342900">
              <a:buFont typeface="+mj-lt"/>
              <a:buAutoNum type="arabicPeriod"/>
            </a:pPr>
            <a:endParaRPr lang="en-US" dirty="0"/>
          </a:p>
          <a:p>
            <a:pPr marL="342900" indent="-342900">
              <a:buFont typeface="+mj-lt"/>
              <a:buAutoNum type="arabicPeriod"/>
            </a:pPr>
            <a:r>
              <a:rPr lang="en-US" dirty="0"/>
              <a:t>555 Timer IC centered on right edge, rotated to shorten wires</a:t>
            </a:r>
          </a:p>
          <a:p>
            <a:pPr marL="342900" indent="-342900">
              <a:buFont typeface="+mj-lt"/>
              <a:buAutoNum type="arabicPeriod"/>
            </a:pPr>
            <a:endParaRPr lang="en-US" dirty="0"/>
          </a:p>
          <a:p>
            <a:pPr marL="342900" indent="-342900">
              <a:buFont typeface="+mj-lt"/>
              <a:buAutoNum type="arabicPeriod"/>
            </a:pPr>
            <a:r>
              <a:rPr lang="en-US" dirty="0"/>
              <a:t>Transistor placed on left edge, rotated</a:t>
            </a:r>
          </a:p>
          <a:p>
            <a:pPr marL="342900" indent="-342900">
              <a:buFont typeface="+mj-lt"/>
              <a:buAutoNum type="arabicPeriod"/>
            </a:pPr>
            <a:endParaRPr lang="en-US" dirty="0"/>
          </a:p>
          <a:p>
            <a:pPr marL="342900" indent="-342900">
              <a:buFont typeface="+mj-lt"/>
              <a:buAutoNum type="arabicPeriod"/>
            </a:pPr>
            <a:r>
              <a:rPr lang="en-US" dirty="0"/>
              <a:t>Trim pot placed at bottom for easy access, rotated</a:t>
            </a:r>
          </a:p>
          <a:p>
            <a:pPr marL="342900" indent="-342900">
              <a:buFont typeface="+mj-lt"/>
              <a:buAutoNum type="arabicPeriod"/>
            </a:pPr>
            <a:endParaRPr lang="en-US" dirty="0"/>
          </a:p>
          <a:p>
            <a:pPr marL="342900" indent="-342900">
              <a:buFont typeface="+mj-lt"/>
              <a:buAutoNum type="arabicPeriod"/>
            </a:pPr>
            <a:r>
              <a:rPr lang="en-US" dirty="0"/>
              <a:t>Part labels positioned upright /w identifier &amp; values</a:t>
            </a:r>
          </a:p>
          <a:p>
            <a:pPr marL="342900" indent="-342900">
              <a:buFont typeface="+mj-lt"/>
              <a:buAutoNum type="arabicPeriod"/>
            </a:pPr>
            <a:endParaRPr lang="en-US" dirty="0"/>
          </a:p>
          <a:p>
            <a:pPr marL="342900" indent="-342900">
              <a:buFont typeface="+mj-lt"/>
              <a:buAutoNum type="arabicPeriod"/>
            </a:pPr>
            <a:r>
              <a:rPr lang="en-US" dirty="0"/>
              <a:t>Top copper – vertical traces (yellow)</a:t>
            </a:r>
          </a:p>
          <a:p>
            <a:pPr marL="342900" indent="-342900">
              <a:buFont typeface="+mj-lt"/>
              <a:buAutoNum type="arabicPeriod"/>
            </a:pPr>
            <a:endParaRPr lang="en-US" dirty="0"/>
          </a:p>
          <a:p>
            <a:pPr marL="342900" indent="-342900">
              <a:buFont typeface="+mj-lt"/>
              <a:buAutoNum type="arabicPeriod"/>
            </a:pPr>
            <a:r>
              <a:rPr lang="en-US" dirty="0"/>
              <a:t>Bottom copper – horizontal traces (orange)</a:t>
            </a:r>
          </a:p>
          <a:p>
            <a:pPr marL="342900" indent="-342900">
              <a:buFont typeface="+mj-lt"/>
              <a:buAutoNum type="arabicPeriod"/>
            </a:pPr>
            <a:endParaRPr lang="en-US" dirty="0"/>
          </a:p>
          <a:p>
            <a:pPr marL="342900" indent="-342900">
              <a:buFont typeface="+mj-lt"/>
              <a:buAutoNum type="arabicPeriod"/>
            </a:pPr>
            <a:r>
              <a:rPr lang="en-US" dirty="0"/>
              <a:t>Text labels on back of board</a:t>
            </a:r>
          </a:p>
        </p:txBody>
      </p:sp>
      <p:sp>
        <p:nvSpPr>
          <p:cNvPr id="7" name="Rectangle: Rounded Corners 6">
            <a:extLst>
              <a:ext uri="{FF2B5EF4-FFF2-40B4-BE49-F238E27FC236}">
                <a16:creationId xmlns:a16="http://schemas.microsoft.com/office/drawing/2014/main" id="{5C6FA537-3535-87C0-9393-E74A47556110}"/>
              </a:ext>
            </a:extLst>
          </p:cNvPr>
          <p:cNvSpPr/>
          <p:nvPr/>
        </p:nvSpPr>
        <p:spPr>
          <a:xfrm>
            <a:off x="8728503" y="466274"/>
            <a:ext cx="2575282" cy="1410676"/>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14941385-9CF5-B760-F4E1-BE44FDCDE316}"/>
              </a:ext>
            </a:extLst>
          </p:cNvPr>
          <p:cNvSpPr/>
          <p:nvPr/>
        </p:nvSpPr>
        <p:spPr>
          <a:xfrm>
            <a:off x="8211876" y="641498"/>
            <a:ext cx="443024" cy="510364"/>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DA3EE0B8-9E6B-118E-BFA4-09BFEA07C2E3}"/>
              </a:ext>
            </a:extLst>
          </p:cNvPr>
          <p:cNvSpPr/>
          <p:nvPr/>
        </p:nvSpPr>
        <p:spPr>
          <a:xfrm>
            <a:off x="11456256" y="596623"/>
            <a:ext cx="443024" cy="490712"/>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EFE8F717-4188-7C5C-0184-3324C5ABB21F}"/>
              </a:ext>
            </a:extLst>
          </p:cNvPr>
          <p:cNvSpPr/>
          <p:nvPr/>
        </p:nvSpPr>
        <p:spPr>
          <a:xfrm>
            <a:off x="8194153" y="6189036"/>
            <a:ext cx="443024" cy="510364"/>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A0F8B6F9-4B72-3A80-0F12-F31ACC0BED30}"/>
              </a:ext>
            </a:extLst>
          </p:cNvPr>
          <p:cNvSpPr/>
          <p:nvPr/>
        </p:nvSpPr>
        <p:spPr>
          <a:xfrm>
            <a:off x="11448355" y="6173993"/>
            <a:ext cx="443024" cy="510364"/>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18059FCF-613C-B95D-AF3F-2688A7A57E30}"/>
              </a:ext>
            </a:extLst>
          </p:cNvPr>
          <p:cNvSpPr/>
          <p:nvPr/>
        </p:nvSpPr>
        <p:spPr>
          <a:xfrm>
            <a:off x="10292315" y="3405971"/>
            <a:ext cx="1550373" cy="1410676"/>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0D44D4B8-6ACC-ACD8-E885-E8A839624FBB}"/>
              </a:ext>
            </a:extLst>
          </p:cNvPr>
          <p:cNvSpPr/>
          <p:nvPr/>
        </p:nvSpPr>
        <p:spPr>
          <a:xfrm>
            <a:off x="8275671" y="3289011"/>
            <a:ext cx="868329" cy="1563869"/>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A484A960-8AA7-6A7D-384F-028E27B2F462}"/>
              </a:ext>
            </a:extLst>
          </p:cNvPr>
          <p:cNvSpPr/>
          <p:nvPr/>
        </p:nvSpPr>
        <p:spPr>
          <a:xfrm>
            <a:off x="10111563" y="5093020"/>
            <a:ext cx="1049081" cy="954260"/>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9B0922D2-793D-B86C-958F-27DA53B4FD3B}"/>
              </a:ext>
            </a:extLst>
          </p:cNvPr>
          <p:cNvSpPr/>
          <p:nvPr/>
        </p:nvSpPr>
        <p:spPr>
          <a:xfrm>
            <a:off x="9020669" y="4620411"/>
            <a:ext cx="771199" cy="498409"/>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Arrow: Right 26">
            <a:extLst>
              <a:ext uri="{FF2B5EF4-FFF2-40B4-BE49-F238E27FC236}">
                <a16:creationId xmlns:a16="http://schemas.microsoft.com/office/drawing/2014/main" id="{A98FA514-D4A1-90DC-CCAF-A3BD79A54F27}"/>
              </a:ext>
            </a:extLst>
          </p:cNvPr>
          <p:cNvSpPr/>
          <p:nvPr/>
        </p:nvSpPr>
        <p:spPr>
          <a:xfrm>
            <a:off x="9144000" y="5260662"/>
            <a:ext cx="771199" cy="3269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Arrow: Right 27">
            <a:extLst>
              <a:ext uri="{FF2B5EF4-FFF2-40B4-BE49-F238E27FC236}">
                <a16:creationId xmlns:a16="http://schemas.microsoft.com/office/drawing/2014/main" id="{9BAE2139-9E77-B4E7-5023-5F985C140FD6}"/>
              </a:ext>
            </a:extLst>
          </p:cNvPr>
          <p:cNvSpPr/>
          <p:nvPr/>
        </p:nvSpPr>
        <p:spPr>
          <a:xfrm>
            <a:off x="6668765" y="4456930"/>
            <a:ext cx="771199" cy="3269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rrow: Right 28">
            <a:extLst>
              <a:ext uri="{FF2B5EF4-FFF2-40B4-BE49-F238E27FC236}">
                <a16:creationId xmlns:a16="http://schemas.microsoft.com/office/drawing/2014/main" id="{9A26C26B-5FBF-C826-9CF8-8B275D38870B}"/>
              </a:ext>
            </a:extLst>
          </p:cNvPr>
          <p:cNvSpPr/>
          <p:nvPr/>
        </p:nvSpPr>
        <p:spPr>
          <a:xfrm>
            <a:off x="7644466" y="5644097"/>
            <a:ext cx="771199" cy="3269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Left Brace 31">
            <a:extLst>
              <a:ext uri="{FF2B5EF4-FFF2-40B4-BE49-F238E27FC236}">
                <a16:creationId xmlns:a16="http://schemas.microsoft.com/office/drawing/2014/main" id="{E504817B-3D08-4743-FEED-FAE6B450A1A3}"/>
              </a:ext>
            </a:extLst>
          </p:cNvPr>
          <p:cNvSpPr/>
          <p:nvPr/>
        </p:nvSpPr>
        <p:spPr>
          <a:xfrm>
            <a:off x="7582786" y="493122"/>
            <a:ext cx="677149" cy="6281228"/>
          </a:xfrm>
          <a:prstGeom prst="leftBrace">
            <a:avLst/>
          </a:prstGeom>
          <a:noFill/>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Left Brace 32">
            <a:extLst>
              <a:ext uri="{FF2B5EF4-FFF2-40B4-BE49-F238E27FC236}">
                <a16:creationId xmlns:a16="http://schemas.microsoft.com/office/drawing/2014/main" id="{929FB771-C9EC-8C1A-3763-4A3F93B0BABD}"/>
              </a:ext>
            </a:extLst>
          </p:cNvPr>
          <p:cNvSpPr/>
          <p:nvPr/>
        </p:nvSpPr>
        <p:spPr>
          <a:xfrm rot="5400000">
            <a:off x="9672486" y="-1354788"/>
            <a:ext cx="677149" cy="3902823"/>
          </a:xfrm>
          <a:prstGeom prst="leftBrace">
            <a:avLst/>
          </a:prstGeom>
          <a:noFill/>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TextBox 33">
            <a:extLst>
              <a:ext uri="{FF2B5EF4-FFF2-40B4-BE49-F238E27FC236}">
                <a16:creationId xmlns:a16="http://schemas.microsoft.com/office/drawing/2014/main" id="{AC62B39D-16CE-509F-D3DA-F435A30F637C}"/>
              </a:ext>
            </a:extLst>
          </p:cNvPr>
          <p:cNvSpPr txBox="1"/>
          <p:nvPr/>
        </p:nvSpPr>
        <p:spPr>
          <a:xfrm>
            <a:off x="6455737" y="3318239"/>
            <a:ext cx="1209995" cy="461665"/>
          </a:xfrm>
          <a:prstGeom prst="rect">
            <a:avLst/>
          </a:prstGeom>
          <a:noFill/>
        </p:spPr>
        <p:txBody>
          <a:bodyPr wrap="square" rtlCol="0">
            <a:spAutoFit/>
          </a:bodyPr>
          <a:lstStyle/>
          <a:p>
            <a:r>
              <a:rPr lang="en-US" sz="2400" b="1" dirty="0">
                <a:solidFill>
                  <a:srgbClr val="7030A0"/>
                </a:solidFill>
              </a:rPr>
              <a:t>50mm</a:t>
            </a:r>
            <a:endParaRPr lang="en-US" b="1" dirty="0">
              <a:solidFill>
                <a:srgbClr val="7030A0"/>
              </a:solidFill>
            </a:endParaRPr>
          </a:p>
        </p:txBody>
      </p:sp>
      <p:sp>
        <p:nvSpPr>
          <p:cNvPr id="35" name="TextBox 34">
            <a:extLst>
              <a:ext uri="{FF2B5EF4-FFF2-40B4-BE49-F238E27FC236}">
                <a16:creationId xmlns:a16="http://schemas.microsoft.com/office/drawing/2014/main" id="{5E4AABCE-0085-D03F-8693-E19B0537F271}"/>
              </a:ext>
            </a:extLst>
          </p:cNvPr>
          <p:cNvSpPr txBox="1"/>
          <p:nvPr/>
        </p:nvSpPr>
        <p:spPr>
          <a:xfrm>
            <a:off x="9948196" y="-105628"/>
            <a:ext cx="1209995" cy="461665"/>
          </a:xfrm>
          <a:prstGeom prst="rect">
            <a:avLst/>
          </a:prstGeom>
          <a:noFill/>
        </p:spPr>
        <p:txBody>
          <a:bodyPr wrap="square" rtlCol="0">
            <a:spAutoFit/>
          </a:bodyPr>
          <a:lstStyle/>
          <a:p>
            <a:r>
              <a:rPr lang="en-US" sz="2400" b="1" dirty="0">
                <a:solidFill>
                  <a:srgbClr val="7030A0"/>
                </a:solidFill>
              </a:rPr>
              <a:t>30mm</a:t>
            </a:r>
            <a:endParaRPr lang="en-US" b="1" dirty="0">
              <a:solidFill>
                <a:srgbClr val="7030A0"/>
              </a:solidFill>
            </a:endParaRPr>
          </a:p>
        </p:txBody>
      </p:sp>
      <p:pic>
        <p:nvPicPr>
          <p:cNvPr id="4" name="Picture 3">
            <a:extLst>
              <a:ext uri="{FF2B5EF4-FFF2-40B4-BE49-F238E27FC236}">
                <a16:creationId xmlns:a16="http://schemas.microsoft.com/office/drawing/2014/main" id="{EEBBA5F5-E31F-4D05-5EFB-EAEFBBD47DC7}"/>
              </a:ext>
            </a:extLst>
          </p:cNvPr>
          <p:cNvPicPr>
            <a:picLocks noChangeAspect="1"/>
          </p:cNvPicPr>
          <p:nvPr/>
        </p:nvPicPr>
        <p:blipFill>
          <a:blip r:embed="rId5"/>
          <a:stretch>
            <a:fillRect/>
          </a:stretch>
        </p:blipFill>
        <p:spPr>
          <a:xfrm rot="18303991">
            <a:off x="8269564" y="229364"/>
            <a:ext cx="409632" cy="333422"/>
          </a:xfrm>
          <a:prstGeom prst="rect">
            <a:avLst/>
          </a:prstGeom>
        </p:spPr>
      </p:pic>
      <p:pic>
        <p:nvPicPr>
          <p:cNvPr id="20" name="Picture 19">
            <a:extLst>
              <a:ext uri="{FF2B5EF4-FFF2-40B4-BE49-F238E27FC236}">
                <a16:creationId xmlns:a16="http://schemas.microsoft.com/office/drawing/2014/main" id="{70B748AD-37E2-8358-6960-014ACDC8C04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049629" y="13431"/>
            <a:ext cx="469676" cy="577310"/>
          </a:xfrm>
          <a:prstGeom prst="rect">
            <a:avLst/>
          </a:prstGeom>
        </p:spPr>
      </p:pic>
      <p:pic>
        <p:nvPicPr>
          <p:cNvPr id="23" name="Picture 22">
            <a:extLst>
              <a:ext uri="{FF2B5EF4-FFF2-40B4-BE49-F238E27FC236}">
                <a16:creationId xmlns:a16="http://schemas.microsoft.com/office/drawing/2014/main" id="{843E4131-E669-3771-423E-88F5E51B5B5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519902" y="7143"/>
            <a:ext cx="469676" cy="577310"/>
          </a:xfrm>
          <a:prstGeom prst="rect">
            <a:avLst/>
          </a:prstGeom>
        </p:spPr>
      </p:pic>
      <p:pic>
        <p:nvPicPr>
          <p:cNvPr id="26" name="Picture 25">
            <a:extLst>
              <a:ext uri="{FF2B5EF4-FFF2-40B4-BE49-F238E27FC236}">
                <a16:creationId xmlns:a16="http://schemas.microsoft.com/office/drawing/2014/main" id="{61814E1B-C785-046A-B540-BC9613AE9F7F}"/>
              </a:ext>
            </a:extLst>
          </p:cNvPr>
          <p:cNvPicPr>
            <a:picLocks noChangeAspect="1"/>
          </p:cNvPicPr>
          <p:nvPr/>
        </p:nvPicPr>
        <p:blipFill>
          <a:blip r:embed="rId7"/>
          <a:stretch>
            <a:fillRect/>
          </a:stretch>
        </p:blipFill>
        <p:spPr>
          <a:xfrm>
            <a:off x="10930081" y="2651854"/>
            <a:ext cx="792716" cy="677149"/>
          </a:xfrm>
          <a:prstGeom prst="rect">
            <a:avLst/>
          </a:prstGeom>
        </p:spPr>
      </p:pic>
      <p:pic>
        <p:nvPicPr>
          <p:cNvPr id="31" name="Picture 30">
            <a:extLst>
              <a:ext uri="{FF2B5EF4-FFF2-40B4-BE49-F238E27FC236}">
                <a16:creationId xmlns:a16="http://schemas.microsoft.com/office/drawing/2014/main" id="{8374F880-C108-1A65-EE70-F76A0A30DCF2}"/>
              </a:ext>
            </a:extLst>
          </p:cNvPr>
          <p:cNvPicPr>
            <a:picLocks noChangeAspect="1"/>
          </p:cNvPicPr>
          <p:nvPr/>
        </p:nvPicPr>
        <p:blipFill>
          <a:blip r:embed="rId8"/>
          <a:stretch>
            <a:fillRect/>
          </a:stretch>
        </p:blipFill>
        <p:spPr>
          <a:xfrm rot="18914232">
            <a:off x="7657210" y="3381466"/>
            <a:ext cx="514422" cy="762106"/>
          </a:xfrm>
          <a:prstGeom prst="rect">
            <a:avLst/>
          </a:prstGeom>
        </p:spPr>
      </p:pic>
      <p:pic>
        <p:nvPicPr>
          <p:cNvPr id="37" name="Picture 36">
            <a:extLst>
              <a:ext uri="{FF2B5EF4-FFF2-40B4-BE49-F238E27FC236}">
                <a16:creationId xmlns:a16="http://schemas.microsoft.com/office/drawing/2014/main" id="{3F7E51A6-DB0B-D2CF-AE89-A4CB9986E809}"/>
              </a:ext>
            </a:extLst>
          </p:cNvPr>
          <p:cNvPicPr>
            <a:picLocks noChangeAspect="1"/>
          </p:cNvPicPr>
          <p:nvPr/>
        </p:nvPicPr>
        <p:blipFill>
          <a:blip r:embed="rId9"/>
          <a:stretch>
            <a:fillRect/>
          </a:stretch>
        </p:blipFill>
        <p:spPr>
          <a:xfrm rot="10329378">
            <a:off x="9701539" y="5632015"/>
            <a:ext cx="427321" cy="763722"/>
          </a:xfrm>
          <a:prstGeom prst="rect">
            <a:avLst/>
          </a:prstGeom>
        </p:spPr>
      </p:pic>
      <p:sp>
        <p:nvSpPr>
          <p:cNvPr id="3" name="Arrow: Right 2">
            <a:extLst>
              <a:ext uri="{FF2B5EF4-FFF2-40B4-BE49-F238E27FC236}">
                <a16:creationId xmlns:a16="http://schemas.microsoft.com/office/drawing/2014/main" id="{5A3E82B8-8906-EA6D-1BA1-771BED5D2904}"/>
              </a:ext>
            </a:extLst>
          </p:cNvPr>
          <p:cNvSpPr/>
          <p:nvPr/>
        </p:nvSpPr>
        <p:spPr>
          <a:xfrm>
            <a:off x="7584550" y="4963337"/>
            <a:ext cx="771199" cy="3269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1">
            <a:extLst>
              <a:ext uri="{FF2B5EF4-FFF2-40B4-BE49-F238E27FC236}">
                <a16:creationId xmlns:a16="http://schemas.microsoft.com/office/drawing/2014/main" id="{C826378D-E09D-3A0B-C0A2-0C31C81C31BF}"/>
              </a:ext>
            </a:extLst>
          </p:cNvPr>
          <p:cNvSpPr>
            <a:spLocks noGrp="1"/>
          </p:cNvSpPr>
          <p:nvPr>
            <p:ph type="sldNum" sz="quarter" idx="4"/>
          </p:nvPr>
        </p:nvSpPr>
        <p:spPr/>
        <p:txBody>
          <a:bodyPr/>
          <a:lstStyle/>
          <a:p>
            <a:fld id="{03F4EA62-992E-4EB1-BA44-D49665C77250}" type="slidenum">
              <a:rPr lang="en-US" smtClean="0"/>
              <a:pPr/>
              <a:t>30</a:t>
            </a:fld>
            <a:endParaRPr lang="en-US" dirty="0"/>
          </a:p>
        </p:txBody>
      </p:sp>
      <p:sp>
        <p:nvSpPr>
          <p:cNvPr id="21" name="Footer Placeholder 20">
            <a:extLst>
              <a:ext uri="{FF2B5EF4-FFF2-40B4-BE49-F238E27FC236}">
                <a16:creationId xmlns:a16="http://schemas.microsoft.com/office/drawing/2014/main" id="{F5BD2ACC-BF27-7DBD-C260-B6E4E1B5A554}"/>
              </a:ext>
            </a:extLst>
          </p:cNvPr>
          <p:cNvSpPr>
            <a:spLocks noGrp="1"/>
          </p:cNvSpPr>
          <p:nvPr>
            <p:ph type="ftr" sz="quarter" idx="3"/>
          </p:nvPr>
        </p:nvSpPr>
        <p:spPr/>
        <p:txBody>
          <a:bodyPr/>
          <a:lstStyle/>
          <a:p>
            <a:r>
              <a:rPr lang="en-US" dirty="0"/>
              <a:t>NMRA Surfliner Convention</a:t>
            </a:r>
          </a:p>
        </p:txBody>
      </p:sp>
      <p:sp>
        <p:nvSpPr>
          <p:cNvPr id="25" name="Date Placeholder 24">
            <a:extLst>
              <a:ext uri="{FF2B5EF4-FFF2-40B4-BE49-F238E27FC236}">
                <a16:creationId xmlns:a16="http://schemas.microsoft.com/office/drawing/2014/main" id="{25D47AEC-190F-E59F-DCAC-BA276B792D5C}"/>
              </a:ext>
            </a:extLst>
          </p:cNvPr>
          <p:cNvSpPr>
            <a:spLocks noGrp="1"/>
          </p:cNvSpPr>
          <p:nvPr>
            <p:ph type="dt" sz="half" idx="2"/>
          </p:nvPr>
        </p:nvSpPr>
        <p:spPr/>
        <p:txBody>
          <a:bodyPr/>
          <a:lstStyle/>
          <a:p>
            <a:fld id="{F1BB86E3-4A45-46DC-B820-3AB133BC6CB8}" type="datetime1">
              <a:rPr lang="en-US" smtClean="0"/>
              <a:t>8/6/2024</a:t>
            </a:fld>
            <a:endParaRPr lang="en-US" dirty="0"/>
          </a:p>
        </p:txBody>
      </p:sp>
    </p:spTree>
    <p:extLst>
      <p:ext uri="{BB962C8B-B14F-4D97-AF65-F5344CB8AC3E}">
        <p14:creationId xmlns:p14="http://schemas.microsoft.com/office/powerpoint/2010/main" val="65024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fade">
                                      <p:cBhvr>
                                        <p:cTn id="29" dur="500"/>
                                        <p:tgtEl>
                                          <p:spTgt spid="9">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xit" presetSubtype="0" fill="hold" grpId="1" nodeType="withEffect">
                                  <p:stCondLst>
                                    <p:cond delay="0"/>
                                  </p:stCondLst>
                                  <p:childTnLst>
                                    <p:animEffect transition="out" filter="fade">
                                      <p:cBhvr>
                                        <p:cTn id="46" dur="500"/>
                                        <p:tgtEl>
                                          <p:spTgt spid="33"/>
                                        </p:tgtEl>
                                      </p:cBhvr>
                                    </p:animEffect>
                                    <p:set>
                                      <p:cBhvr>
                                        <p:cTn id="47" dur="1" fill="hold">
                                          <p:stCondLst>
                                            <p:cond delay="499"/>
                                          </p:stCondLst>
                                        </p:cTn>
                                        <p:tgtEl>
                                          <p:spTgt spid="3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35"/>
                                        </p:tgtEl>
                                      </p:cBhvr>
                                    </p:animEffect>
                                    <p:set>
                                      <p:cBhvr>
                                        <p:cTn id="50" dur="1" fill="hold">
                                          <p:stCondLst>
                                            <p:cond delay="499"/>
                                          </p:stCondLst>
                                        </p:cTn>
                                        <p:tgtEl>
                                          <p:spTgt spid="35"/>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34"/>
                                        </p:tgtEl>
                                      </p:cBhvr>
                                    </p:animEffect>
                                    <p:set>
                                      <p:cBhvr>
                                        <p:cTn id="53" dur="1" fill="hold">
                                          <p:stCondLst>
                                            <p:cond delay="499"/>
                                          </p:stCondLst>
                                        </p:cTn>
                                        <p:tgtEl>
                                          <p:spTgt spid="3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32"/>
                                        </p:tgtEl>
                                      </p:cBhvr>
                                    </p:animEffect>
                                    <p:set>
                                      <p:cBhvr>
                                        <p:cTn id="56" dur="1" fill="hold">
                                          <p:stCondLst>
                                            <p:cond delay="499"/>
                                          </p:stCondLst>
                                        </p:cTn>
                                        <p:tgtEl>
                                          <p:spTgt spid="3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9">
                                            <p:txEl>
                                              <p:pRg st="4" end="4"/>
                                            </p:txEl>
                                          </p:spTgt>
                                        </p:tgtEl>
                                        <p:attrNameLst>
                                          <p:attrName>style.visibility</p:attrName>
                                        </p:attrNameLst>
                                      </p:cBhvr>
                                      <p:to>
                                        <p:strVal val="visible"/>
                                      </p:to>
                                    </p:set>
                                    <p:animEffect transition="in" filter="fade">
                                      <p:cBhvr>
                                        <p:cTn id="61" dur="500"/>
                                        <p:tgtEl>
                                          <p:spTgt spid="9">
                                            <p:txEl>
                                              <p:pRg st="4" end="4"/>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par>
                                <p:cTn id="65" presetID="10"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par>
                                <p:cTn id="71" presetID="10" presetClass="exit" presetSubtype="0" fill="hold" nodeType="withEffect">
                                  <p:stCondLst>
                                    <p:cond delay="0"/>
                                  </p:stCondLst>
                                  <p:childTnLst>
                                    <p:animEffect transition="out" filter="fade">
                                      <p:cBhvr>
                                        <p:cTn id="72" dur="500"/>
                                        <p:tgtEl>
                                          <p:spTgt spid="4"/>
                                        </p:tgtEl>
                                      </p:cBhvr>
                                    </p:animEffect>
                                    <p:set>
                                      <p:cBhvr>
                                        <p:cTn id="73" dur="1" fill="hold">
                                          <p:stCondLst>
                                            <p:cond delay="499"/>
                                          </p:stCondLst>
                                        </p:cTn>
                                        <p:tgtEl>
                                          <p:spTgt spid="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4"/>
                                        </p:tgtEl>
                                      </p:cBhvr>
                                    </p:animEffect>
                                    <p:set>
                                      <p:cBhvr>
                                        <p:cTn id="79" dur="1" fill="hold">
                                          <p:stCondLst>
                                            <p:cond delay="499"/>
                                          </p:stCondLst>
                                        </p:cTn>
                                        <p:tgtEl>
                                          <p:spTgt spid="1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9">
                                            <p:txEl>
                                              <p:pRg st="6" end="6"/>
                                            </p:txEl>
                                          </p:spTgt>
                                        </p:tgtEl>
                                        <p:attrNameLst>
                                          <p:attrName>style.visibility</p:attrName>
                                        </p:attrNameLst>
                                      </p:cBhvr>
                                      <p:to>
                                        <p:strVal val="visible"/>
                                      </p:to>
                                    </p:set>
                                    <p:animEffect transition="in" filter="fade">
                                      <p:cBhvr>
                                        <p:cTn id="90" dur="500"/>
                                        <p:tgtEl>
                                          <p:spTgt spid="9">
                                            <p:txEl>
                                              <p:pRg st="6" end="6"/>
                                            </p:txEl>
                                          </p:spTgt>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500"/>
                                        <p:tgtEl>
                                          <p:spTgt spid="17"/>
                                        </p:tgtEl>
                                      </p:cBhvr>
                                    </p:animEffect>
                                  </p:childTnLst>
                                </p:cTn>
                              </p:par>
                              <p:par>
                                <p:cTn id="94" presetID="10" presetClass="entr" presetSubtype="0" fill="hold" nodeType="with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500"/>
                                        <p:tgtEl>
                                          <p:spTgt spid="26"/>
                                        </p:tgtEl>
                                      </p:cBhvr>
                                    </p:animEffect>
                                  </p:childTnLst>
                                </p:cTn>
                              </p:par>
                              <p:par>
                                <p:cTn id="97" presetID="10" presetClass="exit" presetSubtype="0" fill="hold" grpId="1" nodeType="withEffect">
                                  <p:stCondLst>
                                    <p:cond delay="0"/>
                                  </p:stCondLst>
                                  <p:childTnLst>
                                    <p:animEffect transition="out" filter="fade">
                                      <p:cBhvr>
                                        <p:cTn id="98" dur="500"/>
                                        <p:tgtEl>
                                          <p:spTgt spid="7"/>
                                        </p:tgtEl>
                                      </p:cBhvr>
                                    </p:animEffect>
                                    <p:set>
                                      <p:cBhvr>
                                        <p:cTn id="99" dur="1" fill="hold">
                                          <p:stCondLst>
                                            <p:cond delay="499"/>
                                          </p:stCondLst>
                                        </p:cTn>
                                        <p:tgtEl>
                                          <p:spTgt spid="7"/>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23"/>
                                        </p:tgtEl>
                                      </p:cBhvr>
                                    </p:animEffect>
                                    <p:set>
                                      <p:cBhvr>
                                        <p:cTn id="102" dur="1" fill="hold">
                                          <p:stCondLst>
                                            <p:cond delay="499"/>
                                          </p:stCondLst>
                                        </p:cTn>
                                        <p:tgtEl>
                                          <p:spTgt spid="23"/>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20"/>
                                        </p:tgtEl>
                                      </p:cBhvr>
                                    </p:animEffect>
                                    <p:set>
                                      <p:cBhvr>
                                        <p:cTn id="105" dur="1" fill="hold">
                                          <p:stCondLst>
                                            <p:cond delay="499"/>
                                          </p:stCondLst>
                                        </p:cTn>
                                        <p:tgtEl>
                                          <p:spTgt spid="20"/>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9">
                                            <p:txEl>
                                              <p:pRg st="8" end="8"/>
                                            </p:txEl>
                                          </p:spTgt>
                                        </p:tgtEl>
                                        <p:attrNameLst>
                                          <p:attrName>style.visibility</p:attrName>
                                        </p:attrNameLst>
                                      </p:cBhvr>
                                      <p:to>
                                        <p:strVal val="visible"/>
                                      </p:to>
                                    </p:set>
                                    <p:animEffect transition="in" filter="fade">
                                      <p:cBhvr>
                                        <p:cTn id="110" dur="500"/>
                                        <p:tgtEl>
                                          <p:spTgt spid="9">
                                            <p:txEl>
                                              <p:pRg st="8" end="8"/>
                                            </p:txEl>
                                          </p:spTgt>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500"/>
                                        <p:tgtEl>
                                          <p:spTgt spid="18"/>
                                        </p:tgtEl>
                                      </p:cBhvr>
                                    </p:animEffect>
                                  </p:childTnLst>
                                </p:cTn>
                              </p:par>
                              <p:par>
                                <p:cTn id="114" presetID="10" presetClass="entr" presetSubtype="0" fill="hold" grpId="1" nodeType="withEffect">
                                  <p:stCondLst>
                                    <p:cond delay="0"/>
                                  </p:stCondLst>
                                  <p:childTnLst>
                                    <p:set>
                                      <p:cBhvr>
                                        <p:cTn id="115" dur="1" fill="hold">
                                          <p:stCondLst>
                                            <p:cond delay="0"/>
                                          </p:stCondLst>
                                        </p:cTn>
                                        <p:tgtEl>
                                          <p:spTgt spid="18"/>
                                        </p:tgtEl>
                                        <p:attrNameLst>
                                          <p:attrName>style.visibility</p:attrName>
                                        </p:attrNameLst>
                                      </p:cBhvr>
                                      <p:to>
                                        <p:strVal val="visible"/>
                                      </p:to>
                                    </p:set>
                                    <p:animEffect transition="in" filter="fade">
                                      <p:cBhvr>
                                        <p:cTn id="116" dur="500"/>
                                        <p:tgtEl>
                                          <p:spTgt spid="18"/>
                                        </p:tgtEl>
                                      </p:cBhvr>
                                    </p:animEffect>
                                  </p:childTnLst>
                                </p:cTn>
                              </p:par>
                              <p:par>
                                <p:cTn id="117" presetID="10" presetClass="entr" presetSubtype="0" fill="hold" nodeType="withEffect">
                                  <p:stCondLst>
                                    <p:cond delay="0"/>
                                  </p:stCondLst>
                                  <p:childTnLst>
                                    <p:set>
                                      <p:cBhvr>
                                        <p:cTn id="118" dur="1" fill="hold">
                                          <p:stCondLst>
                                            <p:cond delay="0"/>
                                          </p:stCondLst>
                                        </p:cTn>
                                        <p:tgtEl>
                                          <p:spTgt spid="31"/>
                                        </p:tgtEl>
                                        <p:attrNameLst>
                                          <p:attrName>style.visibility</p:attrName>
                                        </p:attrNameLst>
                                      </p:cBhvr>
                                      <p:to>
                                        <p:strVal val="visible"/>
                                      </p:to>
                                    </p:set>
                                    <p:animEffect transition="in" filter="fade">
                                      <p:cBhvr>
                                        <p:cTn id="119" dur="500"/>
                                        <p:tgtEl>
                                          <p:spTgt spid="31"/>
                                        </p:tgtEl>
                                      </p:cBhvr>
                                    </p:animEffect>
                                  </p:childTnLst>
                                </p:cTn>
                              </p:par>
                              <p:par>
                                <p:cTn id="120" presetID="10" presetClass="exit" presetSubtype="0" fill="hold" nodeType="withEffect">
                                  <p:stCondLst>
                                    <p:cond delay="0"/>
                                  </p:stCondLst>
                                  <p:childTnLst>
                                    <p:animEffect transition="out" filter="fade">
                                      <p:cBhvr>
                                        <p:cTn id="121" dur="500"/>
                                        <p:tgtEl>
                                          <p:spTgt spid="26"/>
                                        </p:tgtEl>
                                      </p:cBhvr>
                                    </p:animEffect>
                                    <p:set>
                                      <p:cBhvr>
                                        <p:cTn id="122" dur="1" fill="hold">
                                          <p:stCondLst>
                                            <p:cond delay="499"/>
                                          </p:stCondLst>
                                        </p:cTn>
                                        <p:tgtEl>
                                          <p:spTgt spid="26"/>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17"/>
                                        </p:tgtEl>
                                      </p:cBhvr>
                                    </p:animEffect>
                                    <p:set>
                                      <p:cBhvr>
                                        <p:cTn id="125" dur="1" fill="hold">
                                          <p:stCondLst>
                                            <p:cond delay="499"/>
                                          </p:stCondLst>
                                        </p:cTn>
                                        <p:tgtEl>
                                          <p:spTgt spid="17"/>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9">
                                            <p:txEl>
                                              <p:pRg st="10" end="10"/>
                                            </p:txEl>
                                          </p:spTgt>
                                        </p:tgtEl>
                                        <p:attrNameLst>
                                          <p:attrName>style.visibility</p:attrName>
                                        </p:attrNameLst>
                                      </p:cBhvr>
                                      <p:to>
                                        <p:strVal val="visible"/>
                                      </p:to>
                                    </p:set>
                                    <p:animEffect transition="in" filter="fade">
                                      <p:cBhvr>
                                        <p:cTn id="130" dur="500"/>
                                        <p:tgtEl>
                                          <p:spTgt spid="9">
                                            <p:txEl>
                                              <p:pRg st="10" end="10"/>
                                            </p:txEl>
                                          </p:spTgt>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9"/>
                                        </p:tgtEl>
                                        <p:attrNameLst>
                                          <p:attrName>style.visibility</p:attrName>
                                        </p:attrNameLst>
                                      </p:cBhvr>
                                      <p:to>
                                        <p:strVal val="visible"/>
                                      </p:to>
                                    </p:set>
                                    <p:animEffect transition="in" filter="fade">
                                      <p:cBhvr>
                                        <p:cTn id="133" dur="500"/>
                                        <p:tgtEl>
                                          <p:spTgt spid="19"/>
                                        </p:tgtEl>
                                      </p:cBhvr>
                                    </p:animEffect>
                                  </p:childTnLst>
                                </p:cTn>
                              </p:par>
                              <p:par>
                                <p:cTn id="134" presetID="10" presetClass="exit" presetSubtype="0" fill="hold" grpId="2" nodeType="withEffect">
                                  <p:stCondLst>
                                    <p:cond delay="0"/>
                                  </p:stCondLst>
                                  <p:childTnLst>
                                    <p:animEffect transition="out" filter="fade">
                                      <p:cBhvr>
                                        <p:cTn id="135" dur="500"/>
                                        <p:tgtEl>
                                          <p:spTgt spid="18"/>
                                        </p:tgtEl>
                                      </p:cBhvr>
                                    </p:animEffect>
                                    <p:set>
                                      <p:cBhvr>
                                        <p:cTn id="136" dur="1" fill="hold">
                                          <p:stCondLst>
                                            <p:cond delay="499"/>
                                          </p:stCondLst>
                                        </p:cTn>
                                        <p:tgtEl>
                                          <p:spTgt spid="18"/>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31"/>
                                        </p:tgtEl>
                                      </p:cBhvr>
                                    </p:animEffect>
                                    <p:set>
                                      <p:cBhvr>
                                        <p:cTn id="139" dur="1" fill="hold">
                                          <p:stCondLst>
                                            <p:cond delay="499"/>
                                          </p:stCondLst>
                                        </p:cTn>
                                        <p:tgtEl>
                                          <p:spTgt spid="31"/>
                                        </p:tgtEl>
                                        <p:attrNameLst>
                                          <p:attrName>style.visibility</p:attrName>
                                        </p:attrNameLst>
                                      </p:cBhvr>
                                      <p:to>
                                        <p:strVal val="hidden"/>
                                      </p:to>
                                    </p:set>
                                  </p:childTnLst>
                                </p:cTn>
                              </p:par>
                              <p:par>
                                <p:cTn id="140" presetID="10" presetClass="entr" presetSubtype="0" fill="hold" nodeType="withEffect">
                                  <p:stCondLst>
                                    <p:cond delay="0"/>
                                  </p:stCondLst>
                                  <p:childTnLst>
                                    <p:set>
                                      <p:cBhvr>
                                        <p:cTn id="141" dur="1" fill="hold">
                                          <p:stCondLst>
                                            <p:cond delay="0"/>
                                          </p:stCondLst>
                                        </p:cTn>
                                        <p:tgtEl>
                                          <p:spTgt spid="37"/>
                                        </p:tgtEl>
                                        <p:attrNameLst>
                                          <p:attrName>style.visibility</p:attrName>
                                        </p:attrNameLst>
                                      </p:cBhvr>
                                      <p:to>
                                        <p:strVal val="visible"/>
                                      </p:to>
                                    </p:set>
                                    <p:animEffect transition="in" filter="fade">
                                      <p:cBhvr>
                                        <p:cTn id="142" dur="500"/>
                                        <p:tgtEl>
                                          <p:spTgt spid="37"/>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9">
                                            <p:txEl>
                                              <p:pRg st="12" end="12"/>
                                            </p:txEl>
                                          </p:spTgt>
                                        </p:tgtEl>
                                        <p:attrNameLst>
                                          <p:attrName>style.visibility</p:attrName>
                                        </p:attrNameLst>
                                      </p:cBhvr>
                                      <p:to>
                                        <p:strVal val="visible"/>
                                      </p:to>
                                    </p:set>
                                    <p:animEffect transition="in" filter="fade">
                                      <p:cBhvr>
                                        <p:cTn id="147" dur="500"/>
                                        <p:tgtEl>
                                          <p:spTgt spid="9">
                                            <p:txEl>
                                              <p:pRg st="12" end="12"/>
                                            </p:txEl>
                                          </p:spTgt>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22"/>
                                        </p:tgtEl>
                                        <p:attrNameLst>
                                          <p:attrName>style.visibility</p:attrName>
                                        </p:attrNameLst>
                                      </p:cBhvr>
                                      <p:to>
                                        <p:strVal val="visible"/>
                                      </p:to>
                                    </p:set>
                                    <p:animEffect transition="in" filter="fade">
                                      <p:cBhvr>
                                        <p:cTn id="150" dur="500"/>
                                        <p:tgtEl>
                                          <p:spTgt spid="22"/>
                                        </p:tgtEl>
                                      </p:cBhvr>
                                    </p:animEffect>
                                  </p:childTnLst>
                                </p:cTn>
                              </p:par>
                              <p:par>
                                <p:cTn id="151" presetID="10" presetClass="exit" presetSubtype="0" fill="hold" grpId="1" nodeType="withEffect">
                                  <p:stCondLst>
                                    <p:cond delay="0"/>
                                  </p:stCondLst>
                                  <p:childTnLst>
                                    <p:animEffect transition="out" filter="fade">
                                      <p:cBhvr>
                                        <p:cTn id="152" dur="500"/>
                                        <p:tgtEl>
                                          <p:spTgt spid="19"/>
                                        </p:tgtEl>
                                      </p:cBhvr>
                                    </p:animEffect>
                                    <p:set>
                                      <p:cBhvr>
                                        <p:cTn id="153" dur="1" fill="hold">
                                          <p:stCondLst>
                                            <p:cond delay="499"/>
                                          </p:stCondLst>
                                        </p:cTn>
                                        <p:tgtEl>
                                          <p:spTgt spid="19"/>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500"/>
                                        <p:tgtEl>
                                          <p:spTgt spid="37"/>
                                        </p:tgtEl>
                                      </p:cBhvr>
                                    </p:animEffect>
                                    <p:set>
                                      <p:cBhvr>
                                        <p:cTn id="156" dur="1" fill="hold">
                                          <p:stCondLst>
                                            <p:cond delay="499"/>
                                          </p:stCondLst>
                                        </p:cTn>
                                        <p:tgtEl>
                                          <p:spTgt spid="37"/>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nodeType="clickEffect">
                                  <p:stCondLst>
                                    <p:cond delay="0"/>
                                  </p:stCondLst>
                                  <p:childTnLst>
                                    <p:set>
                                      <p:cBhvr>
                                        <p:cTn id="160" dur="1" fill="hold">
                                          <p:stCondLst>
                                            <p:cond delay="0"/>
                                          </p:stCondLst>
                                        </p:cTn>
                                        <p:tgtEl>
                                          <p:spTgt spid="9">
                                            <p:txEl>
                                              <p:pRg st="14" end="14"/>
                                            </p:txEl>
                                          </p:spTgt>
                                        </p:tgtEl>
                                        <p:attrNameLst>
                                          <p:attrName>style.visibility</p:attrName>
                                        </p:attrNameLst>
                                      </p:cBhvr>
                                      <p:to>
                                        <p:strVal val="visible"/>
                                      </p:to>
                                    </p:set>
                                    <p:animEffect transition="in" filter="fade">
                                      <p:cBhvr>
                                        <p:cTn id="161" dur="500"/>
                                        <p:tgtEl>
                                          <p:spTgt spid="9">
                                            <p:txEl>
                                              <p:pRg st="14" end="14"/>
                                            </p:txEl>
                                          </p:spTgt>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27"/>
                                        </p:tgtEl>
                                        <p:attrNameLst>
                                          <p:attrName>style.visibility</p:attrName>
                                        </p:attrNameLst>
                                      </p:cBhvr>
                                      <p:to>
                                        <p:strVal val="visible"/>
                                      </p:to>
                                    </p:set>
                                    <p:animEffect transition="in" filter="fade">
                                      <p:cBhvr>
                                        <p:cTn id="164" dur="500"/>
                                        <p:tgtEl>
                                          <p:spTgt spid="27"/>
                                        </p:tgtEl>
                                      </p:cBhvr>
                                    </p:animEffect>
                                  </p:childTnLst>
                                </p:cTn>
                              </p:par>
                              <p:par>
                                <p:cTn id="165" presetID="10" presetClass="exit" presetSubtype="0" fill="hold" grpId="1" nodeType="withEffect">
                                  <p:stCondLst>
                                    <p:cond delay="0"/>
                                  </p:stCondLst>
                                  <p:childTnLst>
                                    <p:animEffect transition="out" filter="fade">
                                      <p:cBhvr>
                                        <p:cTn id="166" dur="500"/>
                                        <p:tgtEl>
                                          <p:spTgt spid="22"/>
                                        </p:tgtEl>
                                      </p:cBhvr>
                                    </p:animEffect>
                                    <p:set>
                                      <p:cBhvr>
                                        <p:cTn id="167" dur="1" fill="hold">
                                          <p:stCondLst>
                                            <p:cond delay="499"/>
                                          </p:stCondLst>
                                        </p:cTn>
                                        <p:tgtEl>
                                          <p:spTgt spid="22"/>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9">
                                            <p:txEl>
                                              <p:pRg st="16" end="16"/>
                                            </p:txEl>
                                          </p:spTgt>
                                        </p:tgtEl>
                                        <p:attrNameLst>
                                          <p:attrName>style.visibility</p:attrName>
                                        </p:attrNameLst>
                                      </p:cBhvr>
                                      <p:to>
                                        <p:strVal val="visible"/>
                                      </p:to>
                                    </p:set>
                                    <p:animEffect transition="in" filter="fade">
                                      <p:cBhvr>
                                        <p:cTn id="172" dur="500"/>
                                        <p:tgtEl>
                                          <p:spTgt spid="9">
                                            <p:txEl>
                                              <p:pRg st="16" end="16"/>
                                            </p:txEl>
                                          </p:spTgt>
                                        </p:tgtEl>
                                      </p:cBhvr>
                                    </p:animEffect>
                                  </p:childTnLst>
                                </p:cTn>
                              </p:par>
                              <p:par>
                                <p:cTn id="173" presetID="10" presetClass="exit" presetSubtype="0" fill="hold" grpId="1" nodeType="withEffect">
                                  <p:stCondLst>
                                    <p:cond delay="0"/>
                                  </p:stCondLst>
                                  <p:childTnLst>
                                    <p:animEffect transition="out" filter="fade">
                                      <p:cBhvr>
                                        <p:cTn id="174" dur="500"/>
                                        <p:tgtEl>
                                          <p:spTgt spid="27"/>
                                        </p:tgtEl>
                                      </p:cBhvr>
                                    </p:animEffect>
                                    <p:set>
                                      <p:cBhvr>
                                        <p:cTn id="175" dur="1" fill="hold">
                                          <p:stCondLst>
                                            <p:cond delay="499"/>
                                          </p:stCondLst>
                                        </p:cTn>
                                        <p:tgtEl>
                                          <p:spTgt spid="27"/>
                                        </p:tgtEl>
                                        <p:attrNameLst>
                                          <p:attrName>style.visibility</p:attrName>
                                        </p:attrNameLst>
                                      </p:cBhvr>
                                      <p:to>
                                        <p:strVal val="hidden"/>
                                      </p:to>
                                    </p:set>
                                  </p:childTnLst>
                                </p:cTn>
                              </p:par>
                              <p:par>
                                <p:cTn id="176" presetID="10" presetClass="entr" presetSubtype="0" fill="hold" grpId="0" nodeType="withEffect">
                                  <p:stCondLst>
                                    <p:cond delay="0"/>
                                  </p:stCondLst>
                                  <p:childTnLst>
                                    <p:set>
                                      <p:cBhvr>
                                        <p:cTn id="177" dur="1" fill="hold">
                                          <p:stCondLst>
                                            <p:cond delay="0"/>
                                          </p:stCondLst>
                                        </p:cTn>
                                        <p:tgtEl>
                                          <p:spTgt spid="3"/>
                                        </p:tgtEl>
                                        <p:attrNameLst>
                                          <p:attrName>style.visibility</p:attrName>
                                        </p:attrNameLst>
                                      </p:cBhvr>
                                      <p:to>
                                        <p:strVal val="visible"/>
                                      </p:to>
                                    </p:set>
                                    <p:animEffect transition="in" filter="fade">
                                      <p:cBhvr>
                                        <p:cTn id="178" dur="500"/>
                                        <p:tgtEl>
                                          <p:spTgt spid="3"/>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nodeType="clickEffect">
                                  <p:stCondLst>
                                    <p:cond delay="0"/>
                                  </p:stCondLst>
                                  <p:childTnLst>
                                    <p:set>
                                      <p:cBhvr>
                                        <p:cTn id="182" dur="1" fill="hold">
                                          <p:stCondLst>
                                            <p:cond delay="0"/>
                                          </p:stCondLst>
                                        </p:cTn>
                                        <p:tgtEl>
                                          <p:spTgt spid="9">
                                            <p:txEl>
                                              <p:pRg st="18" end="18"/>
                                            </p:txEl>
                                          </p:spTgt>
                                        </p:tgtEl>
                                        <p:attrNameLst>
                                          <p:attrName>style.visibility</p:attrName>
                                        </p:attrNameLst>
                                      </p:cBhvr>
                                      <p:to>
                                        <p:strVal val="visible"/>
                                      </p:to>
                                    </p:set>
                                    <p:animEffect transition="in" filter="fade">
                                      <p:cBhvr>
                                        <p:cTn id="183" dur="500"/>
                                        <p:tgtEl>
                                          <p:spTgt spid="9">
                                            <p:txEl>
                                              <p:pRg st="18" end="18"/>
                                            </p:txEl>
                                          </p:spTgt>
                                        </p:tgtEl>
                                      </p:cBhvr>
                                    </p:animEffect>
                                  </p:childTnLst>
                                </p:cTn>
                              </p:par>
                              <p:par>
                                <p:cTn id="184" presetID="10" presetClass="exit" presetSubtype="0" fill="hold" grpId="1" nodeType="withEffect">
                                  <p:stCondLst>
                                    <p:cond delay="0"/>
                                  </p:stCondLst>
                                  <p:childTnLst>
                                    <p:animEffect transition="out" filter="fade">
                                      <p:cBhvr>
                                        <p:cTn id="185" dur="500"/>
                                        <p:tgtEl>
                                          <p:spTgt spid="3"/>
                                        </p:tgtEl>
                                      </p:cBhvr>
                                    </p:animEffect>
                                    <p:set>
                                      <p:cBhvr>
                                        <p:cTn id="186" dur="1" fill="hold">
                                          <p:stCondLst>
                                            <p:cond delay="499"/>
                                          </p:stCondLst>
                                        </p:cTn>
                                        <p:tgtEl>
                                          <p:spTgt spid="3"/>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4"/>
                                        </p:tgtEl>
                                        <p:attrNameLst>
                                          <p:attrName>style.visibility</p:attrName>
                                        </p:attrNameLst>
                                      </p:cBhvr>
                                      <p:to>
                                        <p:strVal val="visible"/>
                                      </p:to>
                                    </p:set>
                                    <p:animEffect transition="in" filter="fade">
                                      <p:cBhvr>
                                        <p:cTn id="189" dur="500"/>
                                        <p:tgtEl>
                                          <p:spTgt spid="24"/>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28"/>
                                        </p:tgtEl>
                                        <p:attrNameLst>
                                          <p:attrName>style.visibility</p:attrName>
                                        </p:attrNameLst>
                                      </p:cBhvr>
                                      <p:to>
                                        <p:strVal val="visible"/>
                                      </p:to>
                                    </p:set>
                                    <p:animEffect transition="in" filter="fade">
                                      <p:cBhvr>
                                        <p:cTn id="192" dur="500"/>
                                        <p:tgtEl>
                                          <p:spTgt spid="28"/>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29"/>
                                        </p:tgtEl>
                                        <p:attrNameLst>
                                          <p:attrName>style.visibility</p:attrName>
                                        </p:attrNameLst>
                                      </p:cBhvr>
                                      <p:to>
                                        <p:strVal val="visible"/>
                                      </p:to>
                                    </p:set>
                                    <p:animEffect transition="in" filter="fade">
                                      <p:cBhvr>
                                        <p:cTn id="195" dur="10"/>
                                        <p:tgtEl>
                                          <p:spTgt spid="29"/>
                                        </p:tgtEl>
                                      </p:cBhvr>
                                    </p:animEffect>
                                  </p:childTnLst>
                                </p:cTn>
                              </p:par>
                              <p:par>
                                <p:cTn id="196" presetID="10" presetClass="exit" presetSubtype="0" fill="hold" grpId="1" nodeType="withEffect">
                                  <p:stCondLst>
                                    <p:cond delay="0"/>
                                  </p:stCondLst>
                                  <p:childTnLst>
                                    <p:animEffect transition="out" filter="fade">
                                      <p:cBhvr>
                                        <p:cTn id="197" dur="500"/>
                                        <p:tgtEl>
                                          <p:spTgt spid="28"/>
                                        </p:tgtEl>
                                      </p:cBhvr>
                                    </p:animEffect>
                                    <p:set>
                                      <p:cBhvr>
                                        <p:cTn id="198" dur="1" fill="hold">
                                          <p:stCondLst>
                                            <p:cond delay="499"/>
                                          </p:stCondLst>
                                        </p:cTn>
                                        <p:tgtEl>
                                          <p:spTgt spid="28"/>
                                        </p:tgtEl>
                                        <p:attrNameLst>
                                          <p:attrName>style.visibility</p:attrName>
                                        </p:attrNameLst>
                                      </p:cBhvr>
                                      <p:to>
                                        <p:strVal val="hidden"/>
                                      </p:to>
                                    </p:set>
                                  </p:childTnLst>
                                </p:cTn>
                              </p:par>
                              <p:par>
                                <p:cTn id="199" presetID="10" presetClass="exit" presetSubtype="0" fill="hold" nodeType="withEffect">
                                  <p:stCondLst>
                                    <p:cond delay="0"/>
                                  </p:stCondLst>
                                  <p:childTnLst>
                                    <p:animEffect transition="out" filter="fade">
                                      <p:cBhvr>
                                        <p:cTn id="200" dur="500"/>
                                        <p:tgtEl>
                                          <p:spTgt spid="5"/>
                                        </p:tgtEl>
                                      </p:cBhvr>
                                    </p:animEffect>
                                    <p:set>
                                      <p:cBhvr>
                                        <p:cTn id="20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2" animBg="1"/>
      <p:bldP spid="18" grpId="0" animBg="1"/>
      <p:bldP spid="18" grpId="1" animBg="1"/>
      <p:bldP spid="18" grpId="2" animBg="1"/>
      <p:bldP spid="19" grpId="0" animBg="1"/>
      <p:bldP spid="19" grpId="1" animBg="1"/>
      <p:bldP spid="22" grpId="0" animBg="1"/>
      <p:bldP spid="22" grpId="1" animBg="1"/>
      <p:bldP spid="27" grpId="0" animBg="1"/>
      <p:bldP spid="27" grpId="1" animBg="1"/>
      <p:bldP spid="28" grpId="0" animBg="1"/>
      <p:bldP spid="28" grpId="1" animBg="1"/>
      <p:bldP spid="29" grpId="0" animBg="1"/>
      <p:bldP spid="32" grpId="0" animBg="1"/>
      <p:bldP spid="32" grpId="1" animBg="1"/>
      <p:bldP spid="33" grpId="0" animBg="1"/>
      <p:bldP spid="33" grpId="1" animBg="1"/>
      <p:bldP spid="34" grpId="0"/>
      <p:bldP spid="34" grpId="1"/>
      <p:bldP spid="35" grpId="0"/>
      <p:bldP spid="35" grpId="1"/>
      <p:bldP spid="3" grpId="0" animBg="1"/>
      <p:bldP spid="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CDF4-7E52-C794-8D6C-5B0DA81DBC58}"/>
              </a:ext>
            </a:extLst>
          </p:cNvPr>
          <p:cNvSpPr>
            <a:spLocks noGrp="1"/>
          </p:cNvSpPr>
          <p:nvPr>
            <p:ph type="title"/>
          </p:nvPr>
        </p:nvSpPr>
        <p:spPr>
          <a:xfrm>
            <a:off x="661481" y="365125"/>
            <a:ext cx="10692319" cy="510364"/>
          </a:xfrm>
        </p:spPr>
        <p:txBody>
          <a:bodyPr>
            <a:normAutofit fontScale="90000"/>
          </a:bodyPr>
          <a:lstStyle/>
          <a:p>
            <a:r>
              <a:rPr lang="en-US" sz="4000" dirty="0"/>
              <a:t>Flasher Circuit Example</a:t>
            </a:r>
            <a:br>
              <a:rPr lang="en-US" dirty="0"/>
            </a:br>
            <a:r>
              <a:rPr lang="en-US" sz="2700" dirty="0"/>
              <a:t>CODE VIEW</a:t>
            </a:r>
            <a:endParaRPr lang="en-US" dirty="0"/>
          </a:p>
        </p:txBody>
      </p:sp>
      <p:pic>
        <p:nvPicPr>
          <p:cNvPr id="6" name="Picture 5">
            <a:extLst>
              <a:ext uri="{FF2B5EF4-FFF2-40B4-BE49-F238E27FC236}">
                <a16:creationId xmlns:a16="http://schemas.microsoft.com/office/drawing/2014/main" id="{C75A9FB2-0192-C90C-89FE-A694D8E5396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979372" y="563507"/>
            <a:ext cx="6103620" cy="3694591"/>
          </a:xfrm>
          <a:prstGeom prst="rect">
            <a:avLst/>
          </a:prstGeom>
        </p:spPr>
      </p:pic>
      <p:sp>
        <p:nvSpPr>
          <p:cNvPr id="9" name="TextBox 8">
            <a:extLst>
              <a:ext uri="{FF2B5EF4-FFF2-40B4-BE49-F238E27FC236}">
                <a16:creationId xmlns:a16="http://schemas.microsoft.com/office/drawing/2014/main" id="{A52F71EB-11D8-DC7D-80A7-6A626D144B0A}"/>
              </a:ext>
            </a:extLst>
          </p:cNvPr>
          <p:cNvSpPr txBox="1"/>
          <p:nvPr/>
        </p:nvSpPr>
        <p:spPr>
          <a:xfrm>
            <a:off x="661480" y="1299384"/>
            <a:ext cx="4998656" cy="4247317"/>
          </a:xfrm>
          <a:prstGeom prst="rect">
            <a:avLst/>
          </a:prstGeom>
          <a:noFill/>
        </p:spPr>
        <p:txBody>
          <a:bodyPr wrap="square" rtlCol="0">
            <a:spAutoFit/>
          </a:bodyPr>
          <a:lstStyle/>
          <a:p>
            <a:pPr marL="285750" indent="-285750">
              <a:buFont typeface="Arial" panose="020B0604020202020204" pitchFamily="34" charset="0"/>
              <a:buChar char="•"/>
            </a:pPr>
            <a:r>
              <a:rPr lang="en-US" dirty="0"/>
              <a:t>Code tab provides a basic Arduino IDE</a:t>
            </a:r>
          </a:p>
          <a:p>
            <a:pPr marL="285750" indent="-285750">
              <a:buFont typeface="Arial" panose="020B0604020202020204" pitchFamily="34" charset="0"/>
              <a:buChar char="•"/>
            </a:pPr>
            <a:r>
              <a:rPr lang="en-US" dirty="0"/>
              <a:t>Buttons</a:t>
            </a:r>
          </a:p>
          <a:p>
            <a:pPr marL="742950" lvl="1" indent="-285750">
              <a:buFont typeface="Arial" panose="020B0604020202020204" pitchFamily="34" charset="0"/>
              <a:buChar char="•"/>
            </a:pPr>
            <a:r>
              <a:rPr lang="en-US" dirty="0"/>
              <a:t>New / Open - create Arduino code (sketch)</a:t>
            </a:r>
          </a:p>
          <a:p>
            <a:pPr marL="742950" lvl="1" indent="-285750">
              <a:buFont typeface="Arial" panose="020B0604020202020204" pitchFamily="34" charset="0"/>
              <a:buChar char="•"/>
            </a:pPr>
            <a:r>
              <a:rPr lang="en-US" dirty="0"/>
              <a:t>Save - save and name *.ino file</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Arduino Options</a:t>
            </a:r>
          </a:p>
          <a:p>
            <a:pPr marL="742950" lvl="1" indent="-285750">
              <a:buFont typeface="Arial" panose="020B0604020202020204" pitchFamily="34" charset="0"/>
              <a:buChar char="•"/>
            </a:pPr>
            <a:r>
              <a:rPr lang="en-US" dirty="0"/>
              <a:t>Platform </a:t>
            </a:r>
          </a:p>
          <a:p>
            <a:pPr marL="742950" lvl="1" indent="-285750">
              <a:buFont typeface="Arial" panose="020B0604020202020204" pitchFamily="34" charset="0"/>
              <a:buChar char="•"/>
            </a:pPr>
            <a:r>
              <a:rPr lang="en-US" dirty="0"/>
              <a:t>Board</a:t>
            </a:r>
          </a:p>
          <a:p>
            <a:pPr marL="742950" lvl="1" indent="-285750">
              <a:buFont typeface="Arial" panose="020B0604020202020204" pitchFamily="34" charset="0"/>
              <a:buChar char="•"/>
            </a:pPr>
            <a:r>
              <a:rPr lang="en-US" dirty="0"/>
              <a:t>Port</a:t>
            </a:r>
          </a:p>
          <a:p>
            <a:pPr marL="742950" lvl="1" indent="-285750">
              <a:buFont typeface="Arial" panose="020B0604020202020204" pitchFamily="34" charset="0"/>
              <a:buChar char="•"/>
            </a:pPr>
            <a:r>
              <a:rPr lang="en-US" dirty="0"/>
              <a:t>Serial Monitor</a:t>
            </a:r>
          </a:p>
          <a:p>
            <a:pPr marL="1200150" lvl="2" indent="-285750">
              <a:buFont typeface="Arial" panose="020B0604020202020204" pitchFamily="34" charset="0"/>
              <a:buChar char="•"/>
            </a:pPr>
            <a:r>
              <a:rPr lang="en-US" dirty="0"/>
              <a:t>click to view Arduino serial monitor input/output</a:t>
            </a:r>
          </a:p>
          <a:p>
            <a:pPr marL="742950" lvl="1" indent="-285750">
              <a:buFont typeface="Arial" panose="020B0604020202020204" pitchFamily="34" charset="0"/>
              <a:buChar char="•"/>
            </a:pPr>
            <a:r>
              <a:rPr lang="en-US" dirty="0"/>
              <a:t>Upload</a:t>
            </a:r>
          </a:p>
          <a:p>
            <a:pPr marL="1200150" lvl="2" indent="-285750">
              <a:buFont typeface="Arial" panose="020B0604020202020204" pitchFamily="34" charset="0"/>
              <a:buChar char="•"/>
            </a:pPr>
            <a:r>
              <a:rPr lang="en-US" dirty="0"/>
              <a:t>Compile/Upload firmware to Arduino</a:t>
            </a:r>
          </a:p>
          <a:p>
            <a:endParaRPr lang="en-US" dirty="0"/>
          </a:p>
        </p:txBody>
      </p:sp>
      <p:sp>
        <p:nvSpPr>
          <p:cNvPr id="7" name="Rectangle: Rounded Corners 6">
            <a:extLst>
              <a:ext uri="{FF2B5EF4-FFF2-40B4-BE49-F238E27FC236}">
                <a16:creationId xmlns:a16="http://schemas.microsoft.com/office/drawing/2014/main" id="{5C6FA537-3535-87C0-9393-E74A47556110}"/>
              </a:ext>
            </a:extLst>
          </p:cNvPr>
          <p:cNvSpPr/>
          <p:nvPr/>
        </p:nvSpPr>
        <p:spPr>
          <a:xfrm>
            <a:off x="5979372" y="3565074"/>
            <a:ext cx="1826916" cy="603504"/>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608B9B56-15D0-5AC3-30E3-EF1F26E97494}"/>
              </a:ext>
            </a:extLst>
          </p:cNvPr>
          <p:cNvSpPr/>
          <p:nvPr/>
        </p:nvSpPr>
        <p:spPr>
          <a:xfrm>
            <a:off x="7899612" y="3565074"/>
            <a:ext cx="4090056" cy="603504"/>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FA2C6DAC-A690-8E52-1FC5-078CF29E40E8}"/>
              </a:ext>
            </a:extLst>
          </p:cNvPr>
          <p:cNvSpPr/>
          <p:nvPr/>
        </p:nvSpPr>
        <p:spPr>
          <a:xfrm>
            <a:off x="5886048" y="1159034"/>
            <a:ext cx="5687504" cy="2021992"/>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66FFFE0-A626-D135-E409-DE63753F0C57}"/>
              </a:ext>
            </a:extLst>
          </p:cNvPr>
          <p:cNvSpPr txBox="1"/>
          <p:nvPr/>
        </p:nvSpPr>
        <p:spPr>
          <a:xfrm>
            <a:off x="5886048" y="4258098"/>
            <a:ext cx="6103620" cy="2339102"/>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n-US" sz="1600" dirty="0"/>
              <a:t>Example shown:</a:t>
            </a:r>
          </a:p>
          <a:p>
            <a:pPr marL="742950" lvl="1" indent="-285750">
              <a:buFont typeface="Arial" panose="020B0604020202020204" pitchFamily="34" charset="0"/>
              <a:buChar char="•"/>
            </a:pPr>
            <a:r>
              <a:rPr lang="en-US" sz="1600" dirty="0"/>
              <a:t>Sketch for Flasher Circuit</a:t>
            </a:r>
          </a:p>
          <a:p>
            <a:pPr marL="742950" lvl="1" indent="-285750">
              <a:buFont typeface="Arial" panose="020B0604020202020204" pitchFamily="34" charset="0"/>
              <a:buChar char="•"/>
            </a:pPr>
            <a:r>
              <a:rPr lang="en-US" sz="1600" dirty="0"/>
              <a:t>Defines input pin for a button</a:t>
            </a:r>
          </a:p>
          <a:p>
            <a:pPr marL="742950" lvl="1" indent="-285750">
              <a:buFont typeface="Arial" panose="020B0604020202020204" pitchFamily="34" charset="0"/>
              <a:buChar char="•"/>
            </a:pPr>
            <a:r>
              <a:rPr lang="en-US" sz="1600" dirty="0"/>
              <a:t>Defines output pin connected to trigger</a:t>
            </a:r>
          </a:p>
          <a:p>
            <a:pPr marL="742950" lvl="1" indent="-285750">
              <a:buFont typeface="Arial" panose="020B0604020202020204" pitchFamily="34" charset="0"/>
              <a:buChar char="•"/>
            </a:pPr>
            <a:r>
              <a:rPr lang="en-US" sz="1600" dirty="0"/>
              <a:t>setup()</a:t>
            </a:r>
          </a:p>
          <a:p>
            <a:pPr marL="1200150" lvl="2" indent="-285750">
              <a:buFont typeface="Arial" panose="020B0604020202020204" pitchFamily="34" charset="0"/>
              <a:buChar char="•"/>
            </a:pPr>
            <a:r>
              <a:rPr lang="en-US" sz="1600" dirty="0"/>
              <a:t>sets input / output mode of pins</a:t>
            </a:r>
          </a:p>
          <a:p>
            <a:pPr marL="742950" lvl="1" indent="-285750">
              <a:buFont typeface="Arial" panose="020B0604020202020204" pitchFamily="34" charset="0"/>
              <a:buChar char="•"/>
            </a:pPr>
            <a:r>
              <a:rPr lang="en-US" sz="1600" dirty="0"/>
              <a:t>loop()</a:t>
            </a:r>
          </a:p>
          <a:p>
            <a:pPr marL="1200150" lvl="2" indent="-285750">
              <a:buFont typeface="Arial" panose="020B0604020202020204" pitchFamily="34" charset="0"/>
              <a:buChar char="•"/>
            </a:pPr>
            <a:r>
              <a:rPr lang="en-US" sz="1600" dirty="0"/>
              <a:t>Checks for button being pressed</a:t>
            </a:r>
          </a:p>
          <a:p>
            <a:pPr marL="1200150" lvl="2" indent="-285750">
              <a:buFont typeface="Arial" panose="020B0604020202020204" pitchFamily="34" charset="0"/>
              <a:buChar char="•"/>
            </a:pPr>
            <a:r>
              <a:rPr lang="en-US" sz="1600" dirty="0"/>
              <a:t>Set output pin High while pressed</a:t>
            </a:r>
          </a:p>
        </p:txBody>
      </p:sp>
      <p:sp>
        <p:nvSpPr>
          <p:cNvPr id="13" name="Slide Number Placeholder 12">
            <a:extLst>
              <a:ext uri="{FF2B5EF4-FFF2-40B4-BE49-F238E27FC236}">
                <a16:creationId xmlns:a16="http://schemas.microsoft.com/office/drawing/2014/main" id="{3D450D92-EE9A-D6FA-6322-AF3EA2F0000D}"/>
              </a:ext>
            </a:extLst>
          </p:cNvPr>
          <p:cNvSpPr>
            <a:spLocks noGrp="1"/>
          </p:cNvSpPr>
          <p:nvPr>
            <p:ph type="sldNum" sz="quarter" idx="4"/>
          </p:nvPr>
        </p:nvSpPr>
        <p:spPr/>
        <p:txBody>
          <a:bodyPr/>
          <a:lstStyle/>
          <a:p>
            <a:fld id="{03F4EA62-992E-4EB1-BA44-D49665C77250}" type="slidenum">
              <a:rPr lang="en-US" smtClean="0"/>
              <a:pPr/>
              <a:t>31</a:t>
            </a:fld>
            <a:endParaRPr lang="en-US" dirty="0"/>
          </a:p>
        </p:txBody>
      </p:sp>
      <p:sp>
        <p:nvSpPr>
          <p:cNvPr id="14" name="Footer Placeholder 13">
            <a:extLst>
              <a:ext uri="{FF2B5EF4-FFF2-40B4-BE49-F238E27FC236}">
                <a16:creationId xmlns:a16="http://schemas.microsoft.com/office/drawing/2014/main" id="{CB1E46EF-175E-CE30-6E85-3D25258AA519}"/>
              </a:ext>
            </a:extLst>
          </p:cNvPr>
          <p:cNvSpPr>
            <a:spLocks noGrp="1"/>
          </p:cNvSpPr>
          <p:nvPr>
            <p:ph type="ftr" sz="quarter" idx="3"/>
          </p:nvPr>
        </p:nvSpPr>
        <p:spPr/>
        <p:txBody>
          <a:bodyPr/>
          <a:lstStyle/>
          <a:p>
            <a:r>
              <a:rPr lang="en-US" dirty="0"/>
              <a:t>NMRA Surfliner Convention</a:t>
            </a:r>
          </a:p>
        </p:txBody>
      </p:sp>
      <p:sp>
        <p:nvSpPr>
          <p:cNvPr id="15" name="Date Placeholder 14">
            <a:extLst>
              <a:ext uri="{FF2B5EF4-FFF2-40B4-BE49-F238E27FC236}">
                <a16:creationId xmlns:a16="http://schemas.microsoft.com/office/drawing/2014/main" id="{4BC3BFDF-E03A-E950-D959-3426D669DEA8}"/>
              </a:ext>
            </a:extLst>
          </p:cNvPr>
          <p:cNvSpPr>
            <a:spLocks noGrp="1"/>
          </p:cNvSpPr>
          <p:nvPr>
            <p:ph type="dt" sz="half" idx="2"/>
          </p:nvPr>
        </p:nvSpPr>
        <p:spPr/>
        <p:txBody>
          <a:bodyPr/>
          <a:lstStyle/>
          <a:p>
            <a:fld id="{A31751E8-1C50-46DB-B44A-D8BF4490D703}" type="datetime1">
              <a:rPr lang="en-US" smtClean="0"/>
              <a:t>8/6/2024</a:t>
            </a:fld>
            <a:endParaRPr lang="en-US" dirty="0"/>
          </a:p>
        </p:txBody>
      </p:sp>
    </p:spTree>
    <p:extLst>
      <p:ext uri="{BB962C8B-B14F-4D97-AF65-F5344CB8AC3E}">
        <p14:creationId xmlns:p14="http://schemas.microsoft.com/office/powerpoint/2010/main" val="125706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9"/>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
                                          </p:stCondLst>
                                        </p:cTn>
                                        <p:tgtEl>
                                          <p:spTgt spid="10"/>
                                        </p:tgtEl>
                                        <p:attrNameLst>
                                          <p:attrName>style.visibility</p:attrName>
                                        </p:attrNameLst>
                                      </p:cBhvr>
                                      <p:to>
                                        <p:strVal val="visible"/>
                                      </p:to>
                                    </p:se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C8D740-A7B5-6683-E7B0-07E3D6574AE1}"/>
              </a:ext>
            </a:extLst>
          </p:cNvPr>
          <p:cNvSpPr>
            <a:spLocks noGrp="1"/>
          </p:cNvSpPr>
          <p:nvPr>
            <p:ph type="title"/>
          </p:nvPr>
        </p:nvSpPr>
        <p:spPr>
          <a:xfrm>
            <a:off x="655028" y="2840477"/>
            <a:ext cx="9906000" cy="692184"/>
          </a:xfrm>
        </p:spPr>
        <p:txBody>
          <a:bodyPr/>
          <a:lstStyle/>
          <a:p>
            <a:r>
              <a:rPr lang="en-US" dirty="0"/>
              <a:t>Ordering a PCB</a:t>
            </a:r>
          </a:p>
        </p:txBody>
      </p:sp>
      <p:sp>
        <p:nvSpPr>
          <p:cNvPr id="7" name="Slide Number Placeholder 6">
            <a:extLst>
              <a:ext uri="{FF2B5EF4-FFF2-40B4-BE49-F238E27FC236}">
                <a16:creationId xmlns:a16="http://schemas.microsoft.com/office/drawing/2014/main" id="{55DA20B8-D5AE-D930-F92B-05DE42E803E8}"/>
              </a:ext>
            </a:extLst>
          </p:cNvPr>
          <p:cNvSpPr>
            <a:spLocks noGrp="1"/>
          </p:cNvSpPr>
          <p:nvPr>
            <p:ph type="sldNum" sz="quarter" idx="4"/>
          </p:nvPr>
        </p:nvSpPr>
        <p:spPr/>
        <p:txBody>
          <a:bodyPr/>
          <a:lstStyle/>
          <a:p>
            <a:fld id="{03F4EA62-992E-4EB1-BA44-D49665C77250}" type="slidenum">
              <a:rPr lang="en-US" smtClean="0"/>
              <a:pPr/>
              <a:t>32</a:t>
            </a:fld>
            <a:endParaRPr lang="en-US" dirty="0"/>
          </a:p>
        </p:txBody>
      </p:sp>
      <p:sp>
        <p:nvSpPr>
          <p:cNvPr id="8" name="Footer Placeholder 7">
            <a:extLst>
              <a:ext uri="{FF2B5EF4-FFF2-40B4-BE49-F238E27FC236}">
                <a16:creationId xmlns:a16="http://schemas.microsoft.com/office/drawing/2014/main" id="{C9D044FC-E85D-DD75-B86A-0D97389F8AE4}"/>
              </a:ext>
            </a:extLst>
          </p:cNvPr>
          <p:cNvSpPr>
            <a:spLocks noGrp="1"/>
          </p:cNvSpPr>
          <p:nvPr>
            <p:ph type="ftr" sz="quarter" idx="3"/>
          </p:nvPr>
        </p:nvSpPr>
        <p:spPr/>
        <p:txBody>
          <a:bodyPr/>
          <a:lstStyle/>
          <a:p>
            <a:r>
              <a:rPr lang="en-US" dirty="0"/>
              <a:t>NMRA Surfliner Convention</a:t>
            </a:r>
          </a:p>
        </p:txBody>
      </p:sp>
      <p:sp>
        <p:nvSpPr>
          <p:cNvPr id="9" name="Date Placeholder 8">
            <a:extLst>
              <a:ext uri="{FF2B5EF4-FFF2-40B4-BE49-F238E27FC236}">
                <a16:creationId xmlns:a16="http://schemas.microsoft.com/office/drawing/2014/main" id="{0B2BEA29-759E-416E-4F0D-B920B6B53DA3}"/>
              </a:ext>
            </a:extLst>
          </p:cNvPr>
          <p:cNvSpPr>
            <a:spLocks noGrp="1"/>
          </p:cNvSpPr>
          <p:nvPr>
            <p:ph type="dt" sz="half" idx="2"/>
          </p:nvPr>
        </p:nvSpPr>
        <p:spPr/>
        <p:txBody>
          <a:bodyPr/>
          <a:lstStyle/>
          <a:p>
            <a:fld id="{9E067A2D-D23C-4A68-94DA-E0664A4D6CC9}" type="datetime1">
              <a:rPr lang="en-US" smtClean="0"/>
              <a:t>8/6/2024</a:t>
            </a:fld>
            <a:endParaRPr lang="en-US" dirty="0"/>
          </a:p>
        </p:txBody>
      </p:sp>
    </p:spTree>
    <p:extLst>
      <p:ext uri="{BB962C8B-B14F-4D97-AF65-F5344CB8AC3E}">
        <p14:creationId xmlns:p14="http://schemas.microsoft.com/office/powerpoint/2010/main" val="386661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746E8-E7D9-D266-FB1A-A717A31E8647}"/>
              </a:ext>
            </a:extLst>
          </p:cNvPr>
          <p:cNvSpPr>
            <a:spLocks noGrp="1"/>
          </p:cNvSpPr>
          <p:nvPr>
            <p:ph type="title"/>
          </p:nvPr>
        </p:nvSpPr>
        <p:spPr>
          <a:xfrm>
            <a:off x="680936" y="111915"/>
            <a:ext cx="9539694" cy="880306"/>
          </a:xfrm>
        </p:spPr>
        <p:txBody>
          <a:bodyPr>
            <a:normAutofit fontScale="90000"/>
          </a:bodyPr>
          <a:lstStyle/>
          <a:p>
            <a:r>
              <a:rPr lang="en-US" sz="4000" dirty="0"/>
              <a:t>Ordering a PCB</a:t>
            </a:r>
            <a:br>
              <a:rPr lang="en-US" dirty="0"/>
            </a:br>
            <a:r>
              <a:rPr lang="en-US" sz="2700" dirty="0"/>
              <a:t>verification</a:t>
            </a:r>
            <a:endParaRPr lang="en-US" dirty="0"/>
          </a:p>
        </p:txBody>
      </p:sp>
      <p:sp>
        <p:nvSpPr>
          <p:cNvPr id="6" name="TextBox 5">
            <a:extLst>
              <a:ext uri="{FF2B5EF4-FFF2-40B4-BE49-F238E27FC236}">
                <a16:creationId xmlns:a16="http://schemas.microsoft.com/office/drawing/2014/main" id="{FB1D0911-DF30-5AFD-6C46-CE483134F260}"/>
              </a:ext>
            </a:extLst>
          </p:cNvPr>
          <p:cNvSpPr txBox="1"/>
          <p:nvPr/>
        </p:nvSpPr>
        <p:spPr>
          <a:xfrm>
            <a:off x="680936" y="1200399"/>
            <a:ext cx="5415064" cy="5292476"/>
          </a:xfrm>
          <a:prstGeom prst="rect">
            <a:avLst/>
          </a:prstGeom>
        </p:spPr>
        <p:txBody>
          <a:bodyPr vert="horz" lIns="91440" tIns="45720" rIns="91440" bIns="45720" rtlCol="0">
            <a:normAutofit/>
          </a:bodyPr>
          <a:lstStyle>
            <a:lvl1pPr marL="228600" indent="-228600" defTabSz="914400">
              <a:lnSpc>
                <a:spcPct val="120000"/>
              </a:lnSpc>
              <a:spcBef>
                <a:spcPts val="1000"/>
              </a:spcBef>
              <a:buSzPct val="125000"/>
              <a:buFont typeface="Arial" panose="020B0604020202020204" pitchFamily="34" charset="0"/>
              <a:buChar char="•"/>
              <a:defRPr sz="2400"/>
            </a:lvl1pPr>
            <a:lvl2pPr marL="685800" indent="-228600" defTabSz="914400">
              <a:lnSpc>
                <a:spcPct val="120000"/>
              </a:lnSpc>
              <a:spcBef>
                <a:spcPts val="500"/>
              </a:spcBef>
              <a:buSzPct val="125000"/>
              <a:buFont typeface="Arial" panose="020B0604020202020204" pitchFamily="34" charset="0"/>
              <a:buChar char="•"/>
              <a:defRPr sz="2000"/>
            </a:lvl2pPr>
            <a:lvl3pPr marL="1143000" indent="-228600" defTabSz="914400">
              <a:lnSpc>
                <a:spcPct val="120000"/>
              </a:lnSpc>
              <a:spcBef>
                <a:spcPts val="500"/>
              </a:spcBef>
              <a:buSzPct val="125000"/>
              <a:buFont typeface="Arial" panose="020B0604020202020204" pitchFamily="34" charset="0"/>
              <a:buChar char="•"/>
            </a:lvl3pPr>
            <a:lvl4pPr marL="1600200" indent="-228600" defTabSz="914400">
              <a:lnSpc>
                <a:spcPct val="120000"/>
              </a:lnSpc>
              <a:spcBef>
                <a:spcPts val="500"/>
              </a:spcBef>
              <a:buSzPct val="125000"/>
              <a:buFont typeface="Arial" panose="020B0604020202020204" pitchFamily="34" charset="0"/>
              <a:buChar char="•"/>
              <a:defRPr sz="1600"/>
            </a:lvl4pPr>
            <a:lvl5pPr marL="2057400" indent="-228600" defTabSz="914400">
              <a:lnSpc>
                <a:spcPct val="120000"/>
              </a:lnSpc>
              <a:spcBef>
                <a:spcPts val="500"/>
              </a:spcBef>
              <a:buSzPct val="125000"/>
              <a:buFont typeface="Arial" panose="020B0604020202020204" pitchFamily="34" charset="0"/>
              <a:buChar char="•"/>
              <a:defRPr sz="1600"/>
            </a:lvl5pPr>
            <a:lvl6pPr marL="2514600" indent="-228600" defTabSz="914400">
              <a:lnSpc>
                <a:spcPct val="120000"/>
              </a:lnSpc>
              <a:spcBef>
                <a:spcPts val="500"/>
              </a:spcBef>
              <a:buSzPct val="125000"/>
              <a:buFont typeface="Arial" panose="020B0604020202020204" pitchFamily="34" charset="0"/>
              <a:buChar char="•"/>
              <a:defRPr sz="1400"/>
            </a:lvl6pPr>
            <a:lvl7pPr marL="2971800" indent="-228600" defTabSz="914400">
              <a:lnSpc>
                <a:spcPct val="120000"/>
              </a:lnSpc>
              <a:spcBef>
                <a:spcPts val="500"/>
              </a:spcBef>
              <a:buSzPct val="125000"/>
              <a:buFont typeface="Arial" panose="020B0604020202020204" pitchFamily="34" charset="0"/>
              <a:buChar char="•"/>
              <a:defRPr sz="1400"/>
            </a:lvl7pPr>
            <a:lvl8pPr marL="3429000" indent="-228600" defTabSz="914400">
              <a:lnSpc>
                <a:spcPct val="120000"/>
              </a:lnSpc>
              <a:spcBef>
                <a:spcPts val="500"/>
              </a:spcBef>
              <a:buSzPct val="125000"/>
              <a:buFont typeface="Arial" panose="020B0604020202020204" pitchFamily="34" charset="0"/>
              <a:buChar char="•"/>
              <a:defRPr sz="1400"/>
            </a:lvl8pPr>
            <a:lvl9pPr marL="3886200" indent="-228600" defTabSz="914400">
              <a:lnSpc>
                <a:spcPct val="120000"/>
              </a:lnSpc>
              <a:spcBef>
                <a:spcPts val="500"/>
              </a:spcBef>
              <a:buSzPct val="125000"/>
              <a:buFont typeface="Arial" panose="020B0604020202020204" pitchFamily="34" charset="0"/>
              <a:buChar char="•"/>
              <a:defRPr sz="1400"/>
            </a:lvl9pPr>
          </a:lstStyle>
          <a:p>
            <a:r>
              <a:rPr lang="en-US" dirty="0"/>
              <a:t>Before ordering</a:t>
            </a:r>
          </a:p>
          <a:p>
            <a:pPr lvl="1"/>
            <a:r>
              <a:rPr lang="en-US" dirty="0"/>
              <a:t>Print PCB (from Fritzing menu: File -&gt; Print)</a:t>
            </a:r>
          </a:p>
          <a:p>
            <a:pPr lvl="1"/>
            <a:r>
              <a:rPr lang="en-US" dirty="0"/>
              <a:t>Prints to actual size</a:t>
            </a:r>
          </a:p>
          <a:p>
            <a:pPr lvl="1"/>
            <a:r>
              <a:rPr lang="en-US" dirty="0"/>
              <a:t>Check component placement (clearances)</a:t>
            </a:r>
          </a:p>
          <a:p>
            <a:pPr lvl="1"/>
            <a:r>
              <a:rPr lang="en-US" dirty="0"/>
              <a:t>Include screws in holes, terminals, etc...</a:t>
            </a:r>
          </a:p>
          <a:p>
            <a:r>
              <a:rPr lang="en-US" dirty="0"/>
              <a:t>Select a fabricator</a:t>
            </a:r>
          </a:p>
          <a:p>
            <a:pPr lvl="1"/>
            <a:r>
              <a:rPr lang="en-US" dirty="0"/>
              <a:t>Multiple options for PCB fabrication: JLCPCB, PCBWay, etc....</a:t>
            </a:r>
          </a:p>
          <a:p>
            <a:pPr lvl="1"/>
            <a:r>
              <a:rPr lang="en-US" dirty="0"/>
              <a:t>JLCPCB provides high quality and low cost fabrication of PCBs</a:t>
            </a:r>
          </a:p>
          <a:p>
            <a:pPr lvl="2"/>
            <a:r>
              <a:rPr lang="en-US" dirty="0"/>
              <a:t>Cost vs time: 2-3 week delivery</a:t>
            </a:r>
          </a:p>
        </p:txBody>
      </p:sp>
      <p:pic>
        <p:nvPicPr>
          <p:cNvPr id="10" name="Picture 9">
            <a:extLst>
              <a:ext uri="{FF2B5EF4-FFF2-40B4-BE49-F238E27FC236}">
                <a16:creationId xmlns:a16="http://schemas.microsoft.com/office/drawing/2014/main" id="{313717E7-CD88-8AD1-B6A3-5E22957FC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308" y="1460257"/>
            <a:ext cx="5636946" cy="5021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AB5B8FA9-284A-C8AF-067C-C3D4345BCBA1}"/>
              </a:ext>
            </a:extLst>
          </p:cNvPr>
          <p:cNvPicPr>
            <a:picLocks noChangeAspect="1"/>
          </p:cNvPicPr>
          <p:nvPr/>
        </p:nvPicPr>
        <p:blipFill>
          <a:blip r:embed="rId4"/>
          <a:stretch>
            <a:fillRect/>
          </a:stretch>
        </p:blipFill>
        <p:spPr>
          <a:xfrm>
            <a:off x="6244149" y="1006762"/>
            <a:ext cx="4214225" cy="2964437"/>
          </a:xfrm>
          <a:prstGeom prst="rect">
            <a:avLst/>
          </a:prstGeom>
        </p:spPr>
      </p:pic>
      <p:sp>
        <p:nvSpPr>
          <p:cNvPr id="9" name="Slide Number Placeholder 8">
            <a:extLst>
              <a:ext uri="{FF2B5EF4-FFF2-40B4-BE49-F238E27FC236}">
                <a16:creationId xmlns:a16="http://schemas.microsoft.com/office/drawing/2014/main" id="{CF94408E-8040-B9F4-E685-3FF71CCF0D9D}"/>
              </a:ext>
            </a:extLst>
          </p:cNvPr>
          <p:cNvSpPr>
            <a:spLocks noGrp="1"/>
          </p:cNvSpPr>
          <p:nvPr>
            <p:ph type="sldNum" sz="quarter" idx="4"/>
          </p:nvPr>
        </p:nvSpPr>
        <p:spPr/>
        <p:txBody>
          <a:bodyPr/>
          <a:lstStyle/>
          <a:p>
            <a:fld id="{03F4EA62-992E-4EB1-BA44-D49665C77250}" type="slidenum">
              <a:rPr lang="en-US" smtClean="0"/>
              <a:pPr/>
              <a:t>33</a:t>
            </a:fld>
            <a:endParaRPr lang="en-US" dirty="0"/>
          </a:p>
        </p:txBody>
      </p:sp>
      <p:sp>
        <p:nvSpPr>
          <p:cNvPr id="11" name="Footer Placeholder 10">
            <a:extLst>
              <a:ext uri="{FF2B5EF4-FFF2-40B4-BE49-F238E27FC236}">
                <a16:creationId xmlns:a16="http://schemas.microsoft.com/office/drawing/2014/main" id="{626D203D-3978-F20D-841D-4AE0E3A9FF96}"/>
              </a:ext>
            </a:extLst>
          </p:cNvPr>
          <p:cNvSpPr>
            <a:spLocks noGrp="1"/>
          </p:cNvSpPr>
          <p:nvPr>
            <p:ph type="ftr" sz="quarter" idx="3"/>
          </p:nvPr>
        </p:nvSpPr>
        <p:spPr/>
        <p:txBody>
          <a:bodyPr/>
          <a:lstStyle/>
          <a:p>
            <a:r>
              <a:rPr lang="en-US" dirty="0"/>
              <a:t>NMRA Surfliner Convention</a:t>
            </a:r>
          </a:p>
        </p:txBody>
      </p:sp>
      <p:sp>
        <p:nvSpPr>
          <p:cNvPr id="12" name="Date Placeholder 11">
            <a:extLst>
              <a:ext uri="{FF2B5EF4-FFF2-40B4-BE49-F238E27FC236}">
                <a16:creationId xmlns:a16="http://schemas.microsoft.com/office/drawing/2014/main" id="{90D8660D-B613-A7FD-ECAB-A59C0CB54A31}"/>
              </a:ext>
            </a:extLst>
          </p:cNvPr>
          <p:cNvSpPr>
            <a:spLocks noGrp="1"/>
          </p:cNvSpPr>
          <p:nvPr>
            <p:ph type="dt" sz="half" idx="2"/>
          </p:nvPr>
        </p:nvSpPr>
        <p:spPr/>
        <p:txBody>
          <a:bodyPr/>
          <a:lstStyle/>
          <a:p>
            <a:fld id="{23D06914-2EE3-42EE-9925-8B445F2C1FAD}" type="datetime1">
              <a:rPr lang="en-US" smtClean="0"/>
              <a:t>8/6/2024</a:t>
            </a:fld>
            <a:endParaRPr lang="en-US" dirty="0"/>
          </a:p>
        </p:txBody>
      </p:sp>
    </p:spTree>
    <p:extLst>
      <p:ext uri="{BB962C8B-B14F-4D97-AF65-F5344CB8AC3E}">
        <p14:creationId xmlns:p14="http://schemas.microsoft.com/office/powerpoint/2010/main" val="319323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500"/>
                                        <p:tgtEl>
                                          <p:spTgt spid="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500"/>
                                        <p:tgtEl>
                                          <p:spTgt spid="6">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animEffect transition="in" filter="fade">
                                      <p:cBhvr>
                                        <p:cTn id="34" dur="500"/>
                                        <p:tgtEl>
                                          <p:spTgt spid="6">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xEl>
                                              <p:pRg st="8" end="8"/>
                                            </p:txEl>
                                          </p:spTgt>
                                        </p:tgtEl>
                                        <p:attrNameLst>
                                          <p:attrName>style.visibility</p:attrName>
                                        </p:attrNameLst>
                                      </p:cBhvr>
                                      <p:to>
                                        <p:strVal val="visible"/>
                                      </p:to>
                                    </p:set>
                                    <p:animEffect transition="in" filter="fade">
                                      <p:cBhvr>
                                        <p:cTn id="40"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18BF2-F153-3EC0-3341-CE6D7E6112BA}"/>
              </a:ext>
            </a:extLst>
          </p:cNvPr>
          <p:cNvSpPr>
            <a:spLocks noGrp="1"/>
          </p:cNvSpPr>
          <p:nvPr>
            <p:ph type="title"/>
          </p:nvPr>
        </p:nvSpPr>
        <p:spPr>
          <a:xfrm>
            <a:off x="680936" y="365126"/>
            <a:ext cx="10672864" cy="471454"/>
          </a:xfrm>
        </p:spPr>
        <p:txBody>
          <a:bodyPr>
            <a:normAutofit fontScale="90000"/>
          </a:bodyPr>
          <a:lstStyle/>
          <a:p>
            <a:r>
              <a:rPr lang="en-US" sz="4000" dirty="0"/>
              <a:t>Ordering a PCB</a:t>
            </a:r>
            <a:br>
              <a:rPr lang="en-US" dirty="0"/>
            </a:br>
            <a:r>
              <a:rPr lang="en-US" sz="2700" dirty="0"/>
              <a:t>PCB Costs (JLCPCB)</a:t>
            </a:r>
            <a:endParaRPr lang="en-US" dirty="0"/>
          </a:p>
        </p:txBody>
      </p:sp>
      <p:graphicFrame>
        <p:nvGraphicFramePr>
          <p:cNvPr id="4" name="Table 4">
            <a:extLst>
              <a:ext uri="{FF2B5EF4-FFF2-40B4-BE49-F238E27FC236}">
                <a16:creationId xmlns:a16="http://schemas.microsoft.com/office/drawing/2014/main" id="{CE600891-FCDB-A157-2867-6CDD401F4596}"/>
              </a:ext>
            </a:extLst>
          </p:cNvPr>
          <p:cNvGraphicFramePr>
            <a:graphicFrameLocks noGrp="1"/>
          </p:cNvGraphicFramePr>
          <p:nvPr>
            <p:ph idx="1"/>
            <p:extLst>
              <p:ext uri="{D42A27DB-BD31-4B8C-83A1-F6EECF244321}">
                <p14:modId xmlns:p14="http://schemas.microsoft.com/office/powerpoint/2010/main" val="1949187045"/>
              </p:ext>
            </p:extLst>
          </p:nvPr>
        </p:nvGraphicFramePr>
        <p:xfrm>
          <a:off x="6606074" y="933955"/>
          <a:ext cx="5168960" cy="1940854"/>
        </p:xfrm>
        <a:graphic>
          <a:graphicData uri="http://schemas.openxmlformats.org/drawingml/2006/table">
            <a:tbl>
              <a:tblPr firstRow="1" bandRow="1">
                <a:tableStyleId>{7DF18680-E054-41AD-8BC1-D1AEF772440D}</a:tableStyleId>
              </a:tblPr>
              <a:tblGrid>
                <a:gridCol w="1292240">
                  <a:extLst>
                    <a:ext uri="{9D8B030D-6E8A-4147-A177-3AD203B41FA5}">
                      <a16:colId xmlns:a16="http://schemas.microsoft.com/office/drawing/2014/main" val="1989301879"/>
                    </a:ext>
                  </a:extLst>
                </a:gridCol>
                <a:gridCol w="1292240">
                  <a:extLst>
                    <a:ext uri="{9D8B030D-6E8A-4147-A177-3AD203B41FA5}">
                      <a16:colId xmlns:a16="http://schemas.microsoft.com/office/drawing/2014/main" val="2815568660"/>
                    </a:ext>
                  </a:extLst>
                </a:gridCol>
                <a:gridCol w="1292240">
                  <a:extLst>
                    <a:ext uri="{9D8B030D-6E8A-4147-A177-3AD203B41FA5}">
                      <a16:colId xmlns:a16="http://schemas.microsoft.com/office/drawing/2014/main" val="1339189301"/>
                    </a:ext>
                  </a:extLst>
                </a:gridCol>
                <a:gridCol w="1292240">
                  <a:extLst>
                    <a:ext uri="{9D8B030D-6E8A-4147-A177-3AD203B41FA5}">
                      <a16:colId xmlns:a16="http://schemas.microsoft.com/office/drawing/2014/main" val="396359398"/>
                    </a:ext>
                  </a:extLst>
                </a:gridCol>
              </a:tblGrid>
              <a:tr h="331814">
                <a:tc>
                  <a:txBody>
                    <a:bodyPr/>
                    <a:lstStyle/>
                    <a:p>
                      <a:r>
                        <a:rPr lang="en-US" sz="1400" dirty="0"/>
                        <a:t>Quantity</a:t>
                      </a:r>
                    </a:p>
                  </a:txBody>
                  <a:tcPr/>
                </a:tc>
                <a:tc>
                  <a:txBody>
                    <a:bodyPr/>
                    <a:lstStyle/>
                    <a:p>
                      <a:r>
                        <a:rPr lang="en-US" sz="1400" dirty="0"/>
                        <a:t>Board</a:t>
                      </a:r>
                    </a:p>
                  </a:txBody>
                  <a:tcPr/>
                </a:tc>
                <a:tc>
                  <a:txBody>
                    <a:bodyPr/>
                    <a:lstStyle/>
                    <a:p>
                      <a:r>
                        <a:rPr lang="en-US" sz="1400" dirty="0"/>
                        <a:t>Shipping</a:t>
                      </a:r>
                    </a:p>
                  </a:txBody>
                  <a:tcPr/>
                </a:tc>
                <a:tc>
                  <a:txBody>
                    <a:bodyPr/>
                    <a:lstStyle/>
                    <a:p>
                      <a:r>
                        <a:rPr lang="en-US" sz="1400" dirty="0"/>
                        <a:t>$/PCB</a:t>
                      </a:r>
                    </a:p>
                  </a:txBody>
                  <a:tcPr/>
                </a:tc>
                <a:extLst>
                  <a:ext uri="{0D108BD9-81ED-4DB2-BD59-A6C34878D82A}">
                    <a16:rowId xmlns:a16="http://schemas.microsoft.com/office/drawing/2014/main" val="2690338089"/>
                  </a:ext>
                </a:extLst>
              </a:tr>
              <a:tr h="331814">
                <a:tc>
                  <a:txBody>
                    <a:bodyPr/>
                    <a:lstStyle/>
                    <a:p>
                      <a:r>
                        <a:rPr lang="en-US" sz="1400" dirty="0"/>
                        <a:t>5</a:t>
                      </a:r>
                    </a:p>
                  </a:txBody>
                  <a:tcPr/>
                </a:tc>
                <a:tc>
                  <a:txBody>
                    <a:bodyPr/>
                    <a:lstStyle/>
                    <a:p>
                      <a:r>
                        <a:rPr lang="en-US" sz="1400" dirty="0"/>
                        <a:t>$2</a:t>
                      </a:r>
                    </a:p>
                  </a:txBody>
                  <a:tcPr/>
                </a:tc>
                <a:tc>
                  <a:txBody>
                    <a:bodyPr/>
                    <a:lstStyle/>
                    <a:p>
                      <a:r>
                        <a:rPr lang="en-US" sz="1400" dirty="0"/>
                        <a:t>$1.44 (1-14 days)</a:t>
                      </a:r>
                    </a:p>
                  </a:txBody>
                  <a:tcPr/>
                </a:tc>
                <a:tc>
                  <a:txBody>
                    <a:bodyPr/>
                    <a:lstStyle/>
                    <a:p>
                      <a:r>
                        <a:rPr lang="en-US" sz="1400" dirty="0"/>
                        <a:t>$0.70</a:t>
                      </a:r>
                    </a:p>
                  </a:txBody>
                  <a:tcPr/>
                </a:tc>
                <a:extLst>
                  <a:ext uri="{0D108BD9-81ED-4DB2-BD59-A6C34878D82A}">
                    <a16:rowId xmlns:a16="http://schemas.microsoft.com/office/drawing/2014/main" val="4243830208"/>
                  </a:ext>
                </a:extLst>
              </a:tr>
              <a:tr h="331814">
                <a:tc>
                  <a:txBody>
                    <a:bodyPr/>
                    <a:lstStyle/>
                    <a:p>
                      <a:r>
                        <a:rPr lang="en-US" sz="1400" dirty="0"/>
                        <a:t>5</a:t>
                      </a:r>
                    </a:p>
                  </a:txBody>
                  <a:tcPr/>
                </a:tc>
                <a:tc>
                  <a:txBody>
                    <a:bodyPr/>
                    <a:lstStyle/>
                    <a:p>
                      <a:r>
                        <a:rPr lang="en-US" sz="1400" dirty="0"/>
                        <a:t>$2</a:t>
                      </a:r>
                    </a:p>
                  </a:txBody>
                  <a:tcPr/>
                </a:tc>
                <a:tc>
                  <a:txBody>
                    <a:bodyPr/>
                    <a:lstStyle/>
                    <a:p>
                      <a:r>
                        <a:rPr lang="en-US" sz="1400" dirty="0"/>
                        <a:t>$16.76 (2-4 days)</a:t>
                      </a:r>
                    </a:p>
                  </a:txBody>
                  <a:tcPr/>
                </a:tc>
                <a:tc>
                  <a:txBody>
                    <a:bodyPr/>
                    <a:lstStyle/>
                    <a:p>
                      <a:r>
                        <a:rPr lang="en-US" sz="1400" dirty="0"/>
                        <a:t>$3.80</a:t>
                      </a:r>
                    </a:p>
                  </a:txBody>
                  <a:tcPr/>
                </a:tc>
                <a:extLst>
                  <a:ext uri="{0D108BD9-81ED-4DB2-BD59-A6C34878D82A}">
                    <a16:rowId xmlns:a16="http://schemas.microsoft.com/office/drawing/2014/main" val="584511784"/>
                  </a:ext>
                </a:extLst>
              </a:tr>
              <a:tr h="572720">
                <a:tc>
                  <a:txBody>
                    <a:bodyPr/>
                    <a:lstStyle/>
                    <a:p>
                      <a:r>
                        <a:rPr lang="en-US" sz="1400" dirty="0"/>
                        <a:t>10</a:t>
                      </a:r>
                    </a:p>
                  </a:txBody>
                  <a:tcPr/>
                </a:tc>
                <a:tc>
                  <a:txBody>
                    <a:bodyPr/>
                    <a:lstStyle/>
                    <a:p>
                      <a:r>
                        <a:rPr lang="en-US" sz="14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$1.44 (1-14 days)</a:t>
                      </a:r>
                    </a:p>
                  </a:txBody>
                  <a:tcPr/>
                </a:tc>
                <a:tc>
                  <a:txBody>
                    <a:bodyPr/>
                    <a:lstStyle/>
                    <a:p>
                      <a:r>
                        <a:rPr lang="en-US" sz="1400" dirty="0"/>
                        <a:t>$0.70</a:t>
                      </a:r>
                    </a:p>
                  </a:txBody>
                  <a:tcPr/>
                </a:tc>
                <a:extLst>
                  <a:ext uri="{0D108BD9-81ED-4DB2-BD59-A6C34878D82A}">
                    <a16:rowId xmlns:a16="http://schemas.microsoft.com/office/drawing/2014/main" val="2475099358"/>
                  </a:ext>
                </a:extLst>
              </a:tr>
            </a:tbl>
          </a:graphicData>
        </a:graphic>
      </p:graphicFrame>
      <p:sp>
        <p:nvSpPr>
          <p:cNvPr id="5" name="TextBox 4">
            <a:extLst>
              <a:ext uri="{FF2B5EF4-FFF2-40B4-BE49-F238E27FC236}">
                <a16:creationId xmlns:a16="http://schemas.microsoft.com/office/drawing/2014/main" id="{42439527-798D-3FC0-4530-4E7ECC0FFD95}"/>
              </a:ext>
            </a:extLst>
          </p:cNvPr>
          <p:cNvSpPr txBox="1"/>
          <p:nvPr/>
        </p:nvSpPr>
        <p:spPr>
          <a:xfrm>
            <a:off x="680936" y="1342418"/>
            <a:ext cx="10958838" cy="4581627"/>
          </a:xfrm>
          <a:prstGeom prst="rect">
            <a:avLst/>
          </a:prstGeom>
        </p:spPr>
        <p:txBody>
          <a:bodyPr vert="horz" lIns="91440" tIns="45720" rIns="91440" bIns="45720" rtlCol="0">
            <a:normAutofit/>
          </a:bodyPr>
          <a:lstStyle>
            <a:lvl1pPr marL="228600" indent="-228600" defTabSz="914400">
              <a:lnSpc>
                <a:spcPct val="120000"/>
              </a:lnSpc>
              <a:spcBef>
                <a:spcPts val="1000"/>
              </a:spcBef>
              <a:buSzPct val="125000"/>
              <a:buFont typeface="Arial" panose="020B0604020202020204" pitchFamily="34" charset="0"/>
              <a:buChar char="•"/>
              <a:defRPr sz="2400"/>
            </a:lvl1pPr>
            <a:lvl2pPr marL="685800" indent="-228600" defTabSz="914400">
              <a:lnSpc>
                <a:spcPct val="120000"/>
              </a:lnSpc>
              <a:spcBef>
                <a:spcPts val="500"/>
              </a:spcBef>
              <a:buSzPct val="125000"/>
              <a:buFont typeface="Arial" panose="020B0604020202020204" pitchFamily="34" charset="0"/>
              <a:buChar char="•"/>
              <a:defRPr sz="2000"/>
            </a:lvl2pPr>
            <a:lvl3pPr marL="1143000" indent="-228600" defTabSz="914400">
              <a:lnSpc>
                <a:spcPct val="120000"/>
              </a:lnSpc>
              <a:spcBef>
                <a:spcPts val="500"/>
              </a:spcBef>
              <a:buSzPct val="125000"/>
              <a:buFont typeface="Arial" panose="020B0604020202020204" pitchFamily="34" charset="0"/>
              <a:buChar char="•"/>
            </a:lvl3pPr>
            <a:lvl4pPr marL="1600200" indent="-228600" defTabSz="914400">
              <a:lnSpc>
                <a:spcPct val="120000"/>
              </a:lnSpc>
              <a:spcBef>
                <a:spcPts val="500"/>
              </a:spcBef>
              <a:buSzPct val="125000"/>
              <a:buFont typeface="Arial" panose="020B0604020202020204" pitchFamily="34" charset="0"/>
              <a:buChar char="•"/>
              <a:defRPr sz="1600"/>
            </a:lvl4pPr>
            <a:lvl5pPr marL="2057400" indent="-228600" defTabSz="914400">
              <a:lnSpc>
                <a:spcPct val="120000"/>
              </a:lnSpc>
              <a:spcBef>
                <a:spcPts val="500"/>
              </a:spcBef>
              <a:buSzPct val="125000"/>
              <a:buFont typeface="Arial" panose="020B0604020202020204" pitchFamily="34" charset="0"/>
              <a:buChar char="•"/>
              <a:defRPr sz="1600"/>
            </a:lvl5pPr>
            <a:lvl6pPr marL="2514600" indent="-228600" defTabSz="914400">
              <a:lnSpc>
                <a:spcPct val="120000"/>
              </a:lnSpc>
              <a:spcBef>
                <a:spcPts val="500"/>
              </a:spcBef>
              <a:buSzPct val="125000"/>
              <a:buFont typeface="Arial" panose="020B0604020202020204" pitchFamily="34" charset="0"/>
              <a:buChar char="•"/>
              <a:defRPr sz="1400"/>
            </a:lvl6pPr>
            <a:lvl7pPr marL="2971800" indent="-228600" defTabSz="914400">
              <a:lnSpc>
                <a:spcPct val="120000"/>
              </a:lnSpc>
              <a:spcBef>
                <a:spcPts val="500"/>
              </a:spcBef>
              <a:buSzPct val="125000"/>
              <a:buFont typeface="Arial" panose="020B0604020202020204" pitchFamily="34" charset="0"/>
              <a:buChar char="•"/>
              <a:defRPr sz="1400"/>
            </a:lvl7pPr>
            <a:lvl8pPr marL="3429000" indent="-228600" defTabSz="914400">
              <a:lnSpc>
                <a:spcPct val="120000"/>
              </a:lnSpc>
              <a:spcBef>
                <a:spcPts val="500"/>
              </a:spcBef>
              <a:buSzPct val="125000"/>
              <a:buFont typeface="Arial" panose="020B0604020202020204" pitchFamily="34" charset="0"/>
              <a:buChar char="•"/>
              <a:defRPr sz="1400"/>
            </a:lvl8pPr>
            <a:lvl9pPr marL="3886200" indent="-228600" defTabSz="914400">
              <a:lnSpc>
                <a:spcPct val="120000"/>
              </a:lnSpc>
              <a:spcBef>
                <a:spcPts val="500"/>
              </a:spcBef>
              <a:buSzPct val="125000"/>
              <a:buFont typeface="Arial" panose="020B0604020202020204" pitchFamily="34" charset="0"/>
              <a:buChar char="•"/>
              <a:defRPr sz="1400"/>
            </a:lvl9pPr>
          </a:lstStyle>
          <a:p>
            <a:r>
              <a:rPr lang="en-US" dirty="0"/>
              <a:t>Production time </a:t>
            </a:r>
          </a:p>
          <a:p>
            <a:pPr lvl="1"/>
            <a:r>
              <a:rPr lang="en-US" dirty="0"/>
              <a:t>normally 2 days for Green PCB</a:t>
            </a:r>
          </a:p>
          <a:p>
            <a:pPr lvl="1"/>
            <a:r>
              <a:rPr lang="en-US" dirty="0"/>
              <a:t>other colors add 1-2 days to production</a:t>
            </a:r>
          </a:p>
          <a:p>
            <a:r>
              <a:rPr lang="en-US" dirty="0"/>
              <a:t>PCB shipping costs </a:t>
            </a:r>
          </a:p>
          <a:p>
            <a:pPr lvl="1"/>
            <a:r>
              <a:rPr lang="en-US" dirty="0"/>
              <a:t>based on weight (and volume), thinner boards reduce weight and costs</a:t>
            </a:r>
          </a:p>
          <a:p>
            <a:pPr lvl="1"/>
            <a:r>
              <a:rPr lang="en-US" dirty="0"/>
              <a:t>Global Standard Direct shipping (8-14 days) is lowest cost </a:t>
            </a:r>
          </a:p>
          <a:p>
            <a:pPr lvl="1"/>
            <a:r>
              <a:rPr lang="en-US" dirty="0"/>
              <a:t>Consider thinner boards when  ordering large quantiles or when order faster delivery times</a:t>
            </a:r>
          </a:p>
          <a:p>
            <a:r>
              <a:rPr lang="en-US" dirty="0"/>
              <a:t>Stencils – reduce shipping costs by reducing size of the stencil (vs default size)</a:t>
            </a:r>
          </a:p>
        </p:txBody>
      </p:sp>
      <p:sp>
        <p:nvSpPr>
          <p:cNvPr id="9" name="Slide Number Placeholder 8">
            <a:extLst>
              <a:ext uri="{FF2B5EF4-FFF2-40B4-BE49-F238E27FC236}">
                <a16:creationId xmlns:a16="http://schemas.microsoft.com/office/drawing/2014/main" id="{1B92E4CF-58C2-077D-0D19-F6B99F9E79FD}"/>
              </a:ext>
            </a:extLst>
          </p:cNvPr>
          <p:cNvSpPr>
            <a:spLocks noGrp="1"/>
          </p:cNvSpPr>
          <p:nvPr>
            <p:ph type="sldNum" sz="quarter" idx="4"/>
          </p:nvPr>
        </p:nvSpPr>
        <p:spPr/>
        <p:txBody>
          <a:bodyPr/>
          <a:lstStyle/>
          <a:p>
            <a:fld id="{03F4EA62-992E-4EB1-BA44-D49665C77250}" type="slidenum">
              <a:rPr lang="en-US" smtClean="0"/>
              <a:pPr/>
              <a:t>34</a:t>
            </a:fld>
            <a:endParaRPr lang="en-US" dirty="0"/>
          </a:p>
        </p:txBody>
      </p:sp>
      <p:sp>
        <p:nvSpPr>
          <p:cNvPr id="10" name="Footer Placeholder 9">
            <a:extLst>
              <a:ext uri="{FF2B5EF4-FFF2-40B4-BE49-F238E27FC236}">
                <a16:creationId xmlns:a16="http://schemas.microsoft.com/office/drawing/2014/main" id="{9B0F61FE-5833-B730-97E8-AD046FACE81A}"/>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33A3239D-2791-667F-A9CD-208B73E56B19}"/>
              </a:ext>
            </a:extLst>
          </p:cNvPr>
          <p:cNvSpPr>
            <a:spLocks noGrp="1"/>
          </p:cNvSpPr>
          <p:nvPr>
            <p:ph type="dt" sz="half" idx="2"/>
          </p:nvPr>
        </p:nvSpPr>
        <p:spPr/>
        <p:txBody>
          <a:bodyPr/>
          <a:lstStyle/>
          <a:p>
            <a:fld id="{8B261918-0735-4AF6-A83D-C72DDE6AF28D}" type="datetime1">
              <a:rPr lang="en-US" smtClean="0"/>
              <a:t>8/6/2024</a:t>
            </a:fld>
            <a:endParaRPr lang="en-US" dirty="0"/>
          </a:p>
        </p:txBody>
      </p:sp>
    </p:spTree>
    <p:extLst>
      <p:ext uri="{BB962C8B-B14F-4D97-AF65-F5344CB8AC3E}">
        <p14:creationId xmlns:p14="http://schemas.microsoft.com/office/powerpoint/2010/main" val="73481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animEffect transition="in" filter="fade">
                                      <p:cBhvr>
                                        <p:cTn id="45"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2873-349E-2466-AB44-6F0B1B37D5D9}"/>
              </a:ext>
            </a:extLst>
          </p:cNvPr>
          <p:cNvSpPr>
            <a:spLocks noGrp="1"/>
          </p:cNvSpPr>
          <p:nvPr>
            <p:ph type="title"/>
          </p:nvPr>
        </p:nvSpPr>
        <p:spPr>
          <a:xfrm>
            <a:off x="694152" y="211013"/>
            <a:ext cx="9905998" cy="733204"/>
          </a:xfrm>
        </p:spPr>
        <p:txBody>
          <a:bodyPr>
            <a:normAutofit fontScale="90000"/>
          </a:bodyPr>
          <a:lstStyle/>
          <a:p>
            <a:r>
              <a:rPr lang="en-US" sz="4000" dirty="0"/>
              <a:t>Ordering a PCB</a:t>
            </a:r>
            <a:br>
              <a:rPr lang="en-US" dirty="0"/>
            </a:br>
            <a:r>
              <a:rPr lang="en-US" sz="2700" dirty="0"/>
              <a:t>Create GERBER FILES</a:t>
            </a:r>
            <a:endParaRPr lang="en-US" dirty="0"/>
          </a:p>
        </p:txBody>
      </p:sp>
      <p:sp>
        <p:nvSpPr>
          <p:cNvPr id="3" name="Content Placeholder 2">
            <a:extLst>
              <a:ext uri="{FF2B5EF4-FFF2-40B4-BE49-F238E27FC236}">
                <a16:creationId xmlns:a16="http://schemas.microsoft.com/office/drawing/2014/main" id="{8AE43CEA-532B-0BEA-4730-8FB8C4B72134}"/>
              </a:ext>
            </a:extLst>
          </p:cNvPr>
          <p:cNvSpPr>
            <a:spLocks noGrp="1"/>
          </p:cNvSpPr>
          <p:nvPr>
            <p:ph idx="1"/>
          </p:nvPr>
        </p:nvSpPr>
        <p:spPr>
          <a:xfrm>
            <a:off x="694153" y="1113182"/>
            <a:ext cx="5401848" cy="5665305"/>
          </a:xfrm>
        </p:spPr>
        <p:txBody>
          <a:bodyPr>
            <a:normAutofit fontScale="70000" lnSpcReduction="20000"/>
          </a:bodyPr>
          <a:lstStyle/>
          <a:p>
            <a:r>
              <a:rPr lang="en-US" dirty="0"/>
              <a:t>What is a Gerber File:</a:t>
            </a:r>
          </a:p>
          <a:p>
            <a:pPr lvl="1"/>
            <a:r>
              <a:rPr lang="en-US" dirty="0"/>
              <a:t>Gerber file is required by PCB fabricators</a:t>
            </a:r>
          </a:p>
          <a:p>
            <a:pPr lvl="1"/>
            <a:r>
              <a:rPr lang="en-US" dirty="0"/>
              <a:t>Gerber file is a zip file containing multiple text files that make up the PCB design</a:t>
            </a:r>
          </a:p>
          <a:p>
            <a:pPr lvl="1"/>
            <a:r>
              <a:rPr lang="en-US" dirty="0"/>
              <a:t>Each ‘text’ file describes one aspect of the PCB </a:t>
            </a:r>
          </a:p>
          <a:p>
            <a:pPr lvl="2"/>
            <a:r>
              <a:rPr lang="en-US" dirty="0"/>
              <a:t>top copper, bottom copper, top silkscreen, drill holes, etc...</a:t>
            </a:r>
          </a:p>
          <a:p>
            <a:r>
              <a:rPr lang="en-US" dirty="0"/>
              <a:t>How to create a Gerber File for Fabrication</a:t>
            </a:r>
          </a:p>
          <a:p>
            <a:pPr lvl="1"/>
            <a:r>
              <a:rPr lang="en-US" dirty="0"/>
              <a:t>From Fritzing Top Menu:</a:t>
            </a:r>
          </a:p>
          <a:p>
            <a:pPr marL="1257300" lvl="2" indent="-342900">
              <a:buFont typeface="+mj-lt"/>
              <a:buAutoNum type="arabicPeriod"/>
            </a:pPr>
            <a:r>
              <a:rPr lang="en-US" dirty="0"/>
              <a:t>Select File</a:t>
            </a:r>
          </a:p>
          <a:p>
            <a:pPr marL="1257300" lvl="2" indent="-342900">
              <a:buFont typeface="+mj-lt"/>
              <a:buAutoNum type="arabicPeriod"/>
            </a:pPr>
            <a:r>
              <a:rPr lang="en-US" dirty="0"/>
              <a:t>Choose Export</a:t>
            </a:r>
          </a:p>
          <a:p>
            <a:pPr marL="1257300" lvl="2" indent="-342900">
              <a:buFont typeface="+mj-lt"/>
              <a:buAutoNum type="arabicPeriod"/>
            </a:pPr>
            <a:r>
              <a:rPr lang="en-US" dirty="0"/>
              <a:t>Click on Production</a:t>
            </a:r>
          </a:p>
          <a:p>
            <a:pPr marL="1257300" lvl="2" indent="-342900">
              <a:buFont typeface="+mj-lt"/>
              <a:buAutoNum type="arabicPeriod"/>
            </a:pPr>
            <a:r>
              <a:rPr lang="en-US" dirty="0"/>
              <a:t>Then, select Extended Gerber (RS-274X)</a:t>
            </a:r>
          </a:p>
          <a:p>
            <a:pPr marL="1257300" lvl="2" indent="-342900">
              <a:buFont typeface="+mj-lt"/>
              <a:buAutoNum type="arabicPeriod"/>
            </a:pPr>
            <a:r>
              <a:rPr lang="en-US" dirty="0"/>
              <a:t>Select a Folder for output, click Select Folder</a:t>
            </a:r>
          </a:p>
          <a:p>
            <a:pPr lvl="3"/>
            <a:r>
              <a:rPr lang="en-US" dirty="0"/>
              <a:t>Tip: match Folder name to Fritzing sketch file name</a:t>
            </a:r>
          </a:p>
          <a:p>
            <a:pPr lvl="1"/>
            <a:r>
              <a:rPr lang="en-US" dirty="0"/>
              <a:t>From Windows File Explorer</a:t>
            </a:r>
          </a:p>
          <a:p>
            <a:pPr lvl="2"/>
            <a:r>
              <a:rPr lang="en-US" dirty="0"/>
              <a:t>Open the folder with the Gerber Files</a:t>
            </a:r>
          </a:p>
          <a:p>
            <a:pPr lvl="2"/>
            <a:r>
              <a:rPr lang="en-US" dirty="0"/>
              <a:t>Select all of the files (alt-a)</a:t>
            </a:r>
          </a:p>
          <a:p>
            <a:pPr lvl="2"/>
            <a:r>
              <a:rPr lang="en-US" dirty="0"/>
              <a:t>Right click and choose Compress to ZIP file</a:t>
            </a:r>
          </a:p>
          <a:p>
            <a:pPr lvl="2"/>
            <a:r>
              <a:rPr lang="en-US" dirty="0"/>
              <a:t>Tip: Rename to ZIP file to match Fritzing sketch name</a:t>
            </a:r>
          </a:p>
        </p:txBody>
      </p:sp>
      <p:pic>
        <p:nvPicPr>
          <p:cNvPr id="6" name="Picture 5">
            <a:extLst>
              <a:ext uri="{FF2B5EF4-FFF2-40B4-BE49-F238E27FC236}">
                <a16:creationId xmlns:a16="http://schemas.microsoft.com/office/drawing/2014/main" id="{9C9542D4-3827-C6E7-8A4E-3CD46CFF047B}"/>
              </a:ext>
            </a:extLst>
          </p:cNvPr>
          <p:cNvPicPr>
            <a:picLocks noChangeAspect="1"/>
          </p:cNvPicPr>
          <p:nvPr/>
        </p:nvPicPr>
        <p:blipFill>
          <a:blip r:embed="rId3"/>
          <a:stretch>
            <a:fillRect/>
          </a:stretch>
        </p:blipFill>
        <p:spPr>
          <a:xfrm>
            <a:off x="6253819" y="1323184"/>
            <a:ext cx="5750719" cy="51648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a:extLst>
              <a:ext uri="{FF2B5EF4-FFF2-40B4-BE49-F238E27FC236}">
                <a16:creationId xmlns:a16="http://schemas.microsoft.com/office/drawing/2014/main" id="{811B7BED-81A9-A644-1A08-637D660514DF}"/>
              </a:ext>
            </a:extLst>
          </p:cNvPr>
          <p:cNvPicPr>
            <a:picLocks noChangeAspect="1"/>
          </p:cNvPicPr>
          <p:nvPr/>
        </p:nvPicPr>
        <p:blipFill>
          <a:blip r:embed="rId4"/>
          <a:stretch>
            <a:fillRect/>
          </a:stretch>
        </p:blipFill>
        <p:spPr>
          <a:xfrm>
            <a:off x="6290326" y="4111208"/>
            <a:ext cx="5714211" cy="2376816"/>
          </a:xfrm>
          <a:prstGeom prst="rect">
            <a:avLst/>
          </a:prstGeom>
        </p:spPr>
      </p:pic>
      <p:pic>
        <p:nvPicPr>
          <p:cNvPr id="10" name="Picture 9">
            <a:extLst>
              <a:ext uri="{FF2B5EF4-FFF2-40B4-BE49-F238E27FC236}">
                <a16:creationId xmlns:a16="http://schemas.microsoft.com/office/drawing/2014/main" id="{88EF860E-A5F1-7353-F44A-768B004C5DDD}"/>
              </a:ext>
            </a:extLst>
          </p:cNvPr>
          <p:cNvPicPr>
            <a:picLocks noChangeAspect="1"/>
          </p:cNvPicPr>
          <p:nvPr/>
        </p:nvPicPr>
        <p:blipFill>
          <a:blip r:embed="rId5"/>
          <a:stretch>
            <a:fillRect/>
          </a:stretch>
        </p:blipFill>
        <p:spPr>
          <a:xfrm>
            <a:off x="6151889" y="3295419"/>
            <a:ext cx="5852648" cy="29774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Slide Number Placeholder 10">
            <a:extLst>
              <a:ext uri="{FF2B5EF4-FFF2-40B4-BE49-F238E27FC236}">
                <a16:creationId xmlns:a16="http://schemas.microsoft.com/office/drawing/2014/main" id="{AC216EBC-8F5A-BE36-A676-211472A89835}"/>
              </a:ext>
            </a:extLst>
          </p:cNvPr>
          <p:cNvSpPr>
            <a:spLocks noGrp="1"/>
          </p:cNvSpPr>
          <p:nvPr>
            <p:ph type="sldNum" sz="quarter" idx="4"/>
          </p:nvPr>
        </p:nvSpPr>
        <p:spPr/>
        <p:txBody>
          <a:bodyPr/>
          <a:lstStyle/>
          <a:p>
            <a:fld id="{03F4EA62-992E-4EB1-BA44-D49665C77250}" type="slidenum">
              <a:rPr lang="en-US" smtClean="0"/>
              <a:pPr/>
              <a:t>35</a:t>
            </a:fld>
            <a:endParaRPr lang="en-US" dirty="0"/>
          </a:p>
        </p:txBody>
      </p:sp>
      <p:sp>
        <p:nvSpPr>
          <p:cNvPr id="12" name="Footer Placeholder 11">
            <a:extLst>
              <a:ext uri="{FF2B5EF4-FFF2-40B4-BE49-F238E27FC236}">
                <a16:creationId xmlns:a16="http://schemas.microsoft.com/office/drawing/2014/main" id="{0C3CB93B-CEC7-021F-0C39-A4B165E21F47}"/>
              </a:ext>
            </a:extLst>
          </p:cNvPr>
          <p:cNvSpPr>
            <a:spLocks noGrp="1"/>
          </p:cNvSpPr>
          <p:nvPr>
            <p:ph type="ftr" sz="quarter" idx="3"/>
          </p:nvPr>
        </p:nvSpPr>
        <p:spPr/>
        <p:txBody>
          <a:bodyPr/>
          <a:lstStyle/>
          <a:p>
            <a:r>
              <a:rPr lang="en-US" dirty="0"/>
              <a:t>NMRA Surfliner Convention</a:t>
            </a:r>
          </a:p>
        </p:txBody>
      </p:sp>
      <p:sp>
        <p:nvSpPr>
          <p:cNvPr id="13" name="Date Placeholder 12">
            <a:extLst>
              <a:ext uri="{FF2B5EF4-FFF2-40B4-BE49-F238E27FC236}">
                <a16:creationId xmlns:a16="http://schemas.microsoft.com/office/drawing/2014/main" id="{A4810A44-1DEE-29C5-B24F-FBDD1D37653F}"/>
              </a:ext>
            </a:extLst>
          </p:cNvPr>
          <p:cNvSpPr>
            <a:spLocks noGrp="1"/>
          </p:cNvSpPr>
          <p:nvPr>
            <p:ph type="dt" sz="half" idx="2"/>
          </p:nvPr>
        </p:nvSpPr>
        <p:spPr/>
        <p:txBody>
          <a:bodyPr/>
          <a:lstStyle/>
          <a:p>
            <a:fld id="{82BE3ACF-EF02-4876-BBCB-003E2A0353FD}" type="datetime1">
              <a:rPr lang="en-US" smtClean="0"/>
              <a:t>8/6/2024</a:t>
            </a:fld>
            <a:endParaRPr lang="en-US" dirty="0"/>
          </a:p>
        </p:txBody>
      </p:sp>
    </p:spTree>
    <p:extLst>
      <p:ext uri="{BB962C8B-B14F-4D97-AF65-F5344CB8AC3E}">
        <p14:creationId xmlns:p14="http://schemas.microsoft.com/office/powerpoint/2010/main" val="325990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fade">
                                      <p:cBhvr>
                                        <p:cTn id="55" dur="500"/>
                                        <p:tgtEl>
                                          <p:spTgt spid="3">
                                            <p:txEl>
                                              <p:pRg st="11" end="11"/>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par>
                                <p:cTn id="59" presetID="10" presetClass="entr" presetSubtype="0" fill="hold" nodeType="with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Effect transition="in" filter="fade">
                                      <p:cBhvr>
                                        <p:cTn id="61" dur="500"/>
                                        <p:tgtEl>
                                          <p:spTgt spid="3">
                                            <p:txEl>
                                              <p:pRg st="12" end="1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13" end="13"/>
                                            </p:txEl>
                                          </p:spTgt>
                                        </p:tgtEl>
                                        <p:attrNameLst>
                                          <p:attrName>style.visibility</p:attrName>
                                        </p:attrNameLst>
                                      </p:cBhvr>
                                      <p:to>
                                        <p:strVal val="visible"/>
                                      </p:to>
                                    </p:set>
                                    <p:animEffect transition="in" filter="fade">
                                      <p:cBhvr>
                                        <p:cTn id="66" dur="500"/>
                                        <p:tgtEl>
                                          <p:spTgt spid="3">
                                            <p:txEl>
                                              <p:pRg st="13" end="13"/>
                                            </p:txEl>
                                          </p:spTgt>
                                        </p:tgtEl>
                                      </p:cBhvr>
                                    </p:animEffect>
                                  </p:childTnLst>
                                </p:cTn>
                              </p:par>
                              <p:par>
                                <p:cTn id="67" presetID="10" presetClass="exit" presetSubtype="0" fill="hold" nodeType="with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3">
                                            <p:txEl>
                                              <p:pRg st="14" end="14"/>
                                            </p:txEl>
                                          </p:spTgt>
                                        </p:tgtEl>
                                        <p:attrNameLst>
                                          <p:attrName>style.visibility</p:attrName>
                                        </p:attrNameLst>
                                      </p:cBhvr>
                                      <p:to>
                                        <p:strVal val="visible"/>
                                      </p:to>
                                    </p:set>
                                    <p:animEffect transition="in" filter="fade">
                                      <p:cBhvr>
                                        <p:cTn id="72" dur="500"/>
                                        <p:tgtEl>
                                          <p:spTgt spid="3">
                                            <p:txEl>
                                              <p:pRg st="14" end="14"/>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3">
                                            <p:txEl>
                                              <p:pRg st="15" end="15"/>
                                            </p:txEl>
                                          </p:spTgt>
                                        </p:tgtEl>
                                        <p:attrNameLst>
                                          <p:attrName>style.visibility</p:attrName>
                                        </p:attrNameLst>
                                      </p:cBhvr>
                                      <p:to>
                                        <p:strVal val="visible"/>
                                      </p:to>
                                    </p:set>
                                    <p:animEffect transition="in" filter="fade">
                                      <p:cBhvr>
                                        <p:cTn id="75" dur="500"/>
                                        <p:tgtEl>
                                          <p:spTgt spid="3">
                                            <p:txEl>
                                              <p:pRg st="15" end="15"/>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3">
                                            <p:txEl>
                                              <p:pRg st="16" end="16"/>
                                            </p:txEl>
                                          </p:spTgt>
                                        </p:tgtEl>
                                        <p:attrNameLst>
                                          <p:attrName>style.visibility</p:attrName>
                                        </p:attrNameLst>
                                      </p:cBhvr>
                                      <p:to>
                                        <p:strVal val="visible"/>
                                      </p:to>
                                    </p:set>
                                    <p:animEffect transition="in" filter="fade">
                                      <p:cBhvr>
                                        <p:cTn id="78" dur="500"/>
                                        <p:tgtEl>
                                          <p:spTgt spid="3">
                                            <p:txEl>
                                              <p:pRg st="16" end="16"/>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3">
                                            <p:txEl>
                                              <p:pRg st="17" end="17"/>
                                            </p:txEl>
                                          </p:spTgt>
                                        </p:tgtEl>
                                        <p:attrNameLst>
                                          <p:attrName>style.visibility</p:attrName>
                                        </p:attrNameLst>
                                      </p:cBhvr>
                                      <p:to>
                                        <p:strVal val="visible"/>
                                      </p:to>
                                    </p:set>
                                    <p:animEffect transition="in" filter="fade">
                                      <p:cBhvr>
                                        <p:cTn id="81" dur="500"/>
                                        <p:tgtEl>
                                          <p:spTgt spid="3">
                                            <p:txEl>
                                              <p:pRg st="17" end="17"/>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2873-349E-2466-AB44-6F0B1B37D5D9}"/>
              </a:ext>
            </a:extLst>
          </p:cNvPr>
          <p:cNvSpPr>
            <a:spLocks noGrp="1"/>
          </p:cNvSpPr>
          <p:nvPr>
            <p:ph type="title"/>
          </p:nvPr>
        </p:nvSpPr>
        <p:spPr>
          <a:xfrm>
            <a:off x="694152" y="211013"/>
            <a:ext cx="9905998" cy="733204"/>
          </a:xfrm>
        </p:spPr>
        <p:txBody>
          <a:bodyPr>
            <a:normAutofit fontScale="90000"/>
          </a:bodyPr>
          <a:lstStyle/>
          <a:p>
            <a:r>
              <a:rPr lang="en-US" sz="4000" dirty="0"/>
              <a:t>Ordering a PCB</a:t>
            </a:r>
            <a:br>
              <a:rPr lang="en-US" dirty="0"/>
            </a:br>
            <a:r>
              <a:rPr lang="en-US" sz="2700" dirty="0"/>
              <a:t>getting started with jlcpcb</a:t>
            </a:r>
            <a:endParaRPr lang="en-US" dirty="0"/>
          </a:p>
        </p:txBody>
      </p:sp>
      <p:sp>
        <p:nvSpPr>
          <p:cNvPr id="3" name="Content Placeholder 2">
            <a:extLst>
              <a:ext uri="{FF2B5EF4-FFF2-40B4-BE49-F238E27FC236}">
                <a16:creationId xmlns:a16="http://schemas.microsoft.com/office/drawing/2014/main" id="{8AE43CEA-532B-0BEA-4730-8FB8C4B72134}"/>
              </a:ext>
            </a:extLst>
          </p:cNvPr>
          <p:cNvSpPr>
            <a:spLocks noGrp="1"/>
          </p:cNvSpPr>
          <p:nvPr>
            <p:ph idx="1"/>
          </p:nvPr>
        </p:nvSpPr>
        <p:spPr>
          <a:xfrm>
            <a:off x="694152" y="1113183"/>
            <a:ext cx="6190742" cy="5533804"/>
          </a:xfrm>
        </p:spPr>
        <p:txBody>
          <a:bodyPr>
            <a:normAutofit/>
          </a:bodyPr>
          <a:lstStyle/>
          <a:p>
            <a:r>
              <a:rPr lang="en-US" dirty="0"/>
              <a:t>Visit JLCPCB - </a:t>
            </a:r>
            <a:r>
              <a:rPr lang="en-US" dirty="0">
                <a:hlinkClick r:id="rId3"/>
              </a:rPr>
              <a:t>https://jlcpcb.com/</a:t>
            </a:r>
            <a:r>
              <a:rPr lang="en-US" dirty="0"/>
              <a:t> </a:t>
            </a:r>
          </a:p>
          <a:p>
            <a:r>
              <a:rPr lang="en-US" dirty="0"/>
              <a:t>Create an account</a:t>
            </a:r>
          </a:p>
          <a:p>
            <a:pPr lvl="1"/>
            <a:r>
              <a:rPr lang="en-US" dirty="0"/>
              <a:t>Go to Sign In icon, then select Start Here</a:t>
            </a:r>
          </a:p>
          <a:p>
            <a:pPr lvl="1"/>
            <a:r>
              <a:rPr lang="en-US" dirty="0"/>
              <a:t>Tip: use Google account for fastest sign-in</a:t>
            </a:r>
          </a:p>
          <a:p>
            <a:r>
              <a:rPr lang="en-US" dirty="0"/>
              <a:t>Start a new quote by selecting:</a:t>
            </a:r>
          </a:p>
          <a:p>
            <a:pPr lvl="1"/>
            <a:r>
              <a:rPr lang="en-US" dirty="0"/>
              <a:t>From top menu, click on Order now</a:t>
            </a:r>
          </a:p>
          <a:p>
            <a:pPr lvl="1"/>
            <a:r>
              <a:rPr lang="en-US" dirty="0"/>
              <a:t>From bottom right, click Instant Quote button</a:t>
            </a:r>
          </a:p>
          <a:p>
            <a:r>
              <a:rPr lang="en-US" dirty="0"/>
              <a:t>Click the Add Gerber File button</a:t>
            </a:r>
          </a:p>
          <a:p>
            <a:pPr lvl="1"/>
            <a:r>
              <a:rPr lang="en-US" dirty="0"/>
              <a:t>Upload Gerber (zip) file previously created from Fritzing production file</a:t>
            </a:r>
          </a:p>
        </p:txBody>
      </p:sp>
      <p:pic>
        <p:nvPicPr>
          <p:cNvPr id="8" name="Picture 7">
            <a:extLst>
              <a:ext uri="{FF2B5EF4-FFF2-40B4-BE49-F238E27FC236}">
                <a16:creationId xmlns:a16="http://schemas.microsoft.com/office/drawing/2014/main" id="{BB5CE8B3-3A99-DF1F-8941-BD35B7D40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1362" y="4769584"/>
            <a:ext cx="2808103" cy="1629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63292D3B-1F71-2957-F8F3-87E53E5D9B41}"/>
              </a:ext>
            </a:extLst>
          </p:cNvPr>
          <p:cNvPicPr>
            <a:picLocks noChangeAspect="1"/>
          </p:cNvPicPr>
          <p:nvPr/>
        </p:nvPicPr>
        <p:blipFill>
          <a:blip r:embed="rId5"/>
          <a:stretch>
            <a:fillRect/>
          </a:stretch>
        </p:blipFill>
        <p:spPr>
          <a:xfrm>
            <a:off x="8172385" y="211013"/>
            <a:ext cx="3782941" cy="4762760"/>
          </a:xfrm>
          <a:prstGeom prst="rect">
            <a:avLst/>
          </a:prstGeom>
        </p:spPr>
      </p:pic>
      <p:pic>
        <p:nvPicPr>
          <p:cNvPr id="7" name="Picture 6">
            <a:extLst>
              <a:ext uri="{FF2B5EF4-FFF2-40B4-BE49-F238E27FC236}">
                <a16:creationId xmlns:a16="http://schemas.microsoft.com/office/drawing/2014/main" id="{E650FFF8-44DC-8D81-1986-8DC307D1DDDE}"/>
              </a:ext>
            </a:extLst>
          </p:cNvPr>
          <p:cNvPicPr>
            <a:picLocks noChangeAspect="1"/>
          </p:cNvPicPr>
          <p:nvPr/>
        </p:nvPicPr>
        <p:blipFill>
          <a:blip r:embed="rId6"/>
          <a:stretch>
            <a:fillRect/>
          </a:stretch>
        </p:blipFill>
        <p:spPr>
          <a:xfrm>
            <a:off x="6218695" y="3316442"/>
            <a:ext cx="5790420" cy="2596152"/>
          </a:xfrm>
          <a:prstGeom prst="rect">
            <a:avLst/>
          </a:prstGeom>
        </p:spPr>
      </p:pic>
      <p:sp>
        <p:nvSpPr>
          <p:cNvPr id="9" name="Arrow: Right 8">
            <a:extLst>
              <a:ext uri="{FF2B5EF4-FFF2-40B4-BE49-F238E27FC236}">
                <a16:creationId xmlns:a16="http://schemas.microsoft.com/office/drawing/2014/main" id="{C06DA40D-7668-8BBC-36AD-B9D4704D7A6A}"/>
              </a:ext>
            </a:extLst>
          </p:cNvPr>
          <p:cNvSpPr/>
          <p:nvPr/>
        </p:nvSpPr>
        <p:spPr>
          <a:xfrm>
            <a:off x="9856291" y="3435271"/>
            <a:ext cx="771517" cy="3108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162CDEFE-0C72-A1E3-4967-505EA230D0E8}"/>
              </a:ext>
            </a:extLst>
          </p:cNvPr>
          <p:cNvSpPr/>
          <p:nvPr/>
        </p:nvSpPr>
        <p:spPr>
          <a:xfrm>
            <a:off x="10241890" y="5601780"/>
            <a:ext cx="771517" cy="3108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41270E5F-BE41-A1FE-59D8-C1DD89AAF17E}"/>
              </a:ext>
            </a:extLst>
          </p:cNvPr>
          <p:cNvPicPr>
            <a:picLocks noChangeAspect="1"/>
          </p:cNvPicPr>
          <p:nvPr/>
        </p:nvPicPr>
        <p:blipFill>
          <a:blip r:embed="rId7"/>
          <a:stretch>
            <a:fillRect/>
          </a:stretch>
        </p:blipFill>
        <p:spPr>
          <a:xfrm>
            <a:off x="7108918" y="4014413"/>
            <a:ext cx="4709433" cy="2596153"/>
          </a:xfrm>
          <a:prstGeom prst="rect">
            <a:avLst/>
          </a:prstGeom>
        </p:spPr>
      </p:pic>
      <p:sp>
        <p:nvSpPr>
          <p:cNvPr id="13" name="Arrow: Right 12">
            <a:extLst>
              <a:ext uri="{FF2B5EF4-FFF2-40B4-BE49-F238E27FC236}">
                <a16:creationId xmlns:a16="http://schemas.microsoft.com/office/drawing/2014/main" id="{1D7BAEC3-CAE0-7B82-8875-BA68C28CD47F}"/>
              </a:ext>
            </a:extLst>
          </p:cNvPr>
          <p:cNvSpPr/>
          <p:nvPr/>
        </p:nvSpPr>
        <p:spPr>
          <a:xfrm>
            <a:off x="8053896" y="4732170"/>
            <a:ext cx="771517" cy="3108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14">
            <a:extLst>
              <a:ext uri="{FF2B5EF4-FFF2-40B4-BE49-F238E27FC236}">
                <a16:creationId xmlns:a16="http://schemas.microsoft.com/office/drawing/2014/main" id="{2DC21FCD-4047-336C-2E44-BC3565082387}"/>
              </a:ext>
            </a:extLst>
          </p:cNvPr>
          <p:cNvSpPr>
            <a:spLocks noGrp="1"/>
          </p:cNvSpPr>
          <p:nvPr>
            <p:ph type="sldNum" sz="quarter" idx="4"/>
          </p:nvPr>
        </p:nvSpPr>
        <p:spPr/>
        <p:txBody>
          <a:bodyPr/>
          <a:lstStyle/>
          <a:p>
            <a:fld id="{03F4EA62-992E-4EB1-BA44-D49665C77250}" type="slidenum">
              <a:rPr lang="en-US" smtClean="0"/>
              <a:pPr/>
              <a:t>36</a:t>
            </a:fld>
            <a:endParaRPr lang="en-US" dirty="0"/>
          </a:p>
        </p:txBody>
      </p:sp>
      <p:sp>
        <p:nvSpPr>
          <p:cNvPr id="16" name="Footer Placeholder 15">
            <a:extLst>
              <a:ext uri="{FF2B5EF4-FFF2-40B4-BE49-F238E27FC236}">
                <a16:creationId xmlns:a16="http://schemas.microsoft.com/office/drawing/2014/main" id="{86334B96-1C5E-72B2-1E87-EF005E116294}"/>
              </a:ext>
            </a:extLst>
          </p:cNvPr>
          <p:cNvSpPr>
            <a:spLocks noGrp="1"/>
          </p:cNvSpPr>
          <p:nvPr>
            <p:ph type="ftr" sz="quarter" idx="3"/>
          </p:nvPr>
        </p:nvSpPr>
        <p:spPr/>
        <p:txBody>
          <a:bodyPr/>
          <a:lstStyle/>
          <a:p>
            <a:r>
              <a:rPr lang="en-US" dirty="0"/>
              <a:t>NMRA Surfliner Convention</a:t>
            </a:r>
          </a:p>
        </p:txBody>
      </p:sp>
      <p:sp>
        <p:nvSpPr>
          <p:cNvPr id="17" name="Date Placeholder 16">
            <a:extLst>
              <a:ext uri="{FF2B5EF4-FFF2-40B4-BE49-F238E27FC236}">
                <a16:creationId xmlns:a16="http://schemas.microsoft.com/office/drawing/2014/main" id="{A876B74A-3B36-1BF7-D4D1-273CBD6E11D0}"/>
              </a:ext>
            </a:extLst>
          </p:cNvPr>
          <p:cNvSpPr>
            <a:spLocks noGrp="1"/>
          </p:cNvSpPr>
          <p:nvPr>
            <p:ph type="dt" sz="half" idx="2"/>
          </p:nvPr>
        </p:nvSpPr>
        <p:spPr/>
        <p:txBody>
          <a:bodyPr/>
          <a:lstStyle/>
          <a:p>
            <a:fld id="{C9D6B4EC-8B23-4E2E-B0B2-CC1F4B7059F1}" type="datetime1">
              <a:rPr lang="en-US" smtClean="0"/>
              <a:t>8/6/2024</a:t>
            </a:fld>
            <a:endParaRPr lang="en-US" dirty="0"/>
          </a:p>
        </p:txBody>
      </p:sp>
    </p:spTree>
    <p:extLst>
      <p:ext uri="{BB962C8B-B14F-4D97-AF65-F5344CB8AC3E}">
        <p14:creationId xmlns:p14="http://schemas.microsoft.com/office/powerpoint/2010/main" val="210750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0" presetClass="exit" presetSubtype="0" fill="hold" grpId="1"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xit" presetSubtype="0" fill="hold" grpId="1"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par>
                                <p:cTn id="49" presetID="10" presetClass="exit" presetSubtype="0" fill="hold"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10" presetClass="entr" presetSubtype="0"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500"/>
                                        <p:tgtEl>
                                          <p:spTgt spid="12"/>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0" grpId="2"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746E8-E7D9-D266-FB1A-A717A31E8647}"/>
              </a:ext>
            </a:extLst>
          </p:cNvPr>
          <p:cNvSpPr>
            <a:spLocks noGrp="1"/>
          </p:cNvSpPr>
          <p:nvPr>
            <p:ph type="title"/>
          </p:nvPr>
        </p:nvSpPr>
        <p:spPr>
          <a:xfrm>
            <a:off x="632298" y="213406"/>
            <a:ext cx="9588332" cy="733600"/>
          </a:xfrm>
        </p:spPr>
        <p:txBody>
          <a:bodyPr>
            <a:normAutofit fontScale="90000"/>
          </a:bodyPr>
          <a:lstStyle/>
          <a:p>
            <a:r>
              <a:rPr lang="en-US" sz="4000" dirty="0"/>
              <a:t>Ordering a PCB</a:t>
            </a:r>
            <a:br>
              <a:rPr lang="en-US" dirty="0"/>
            </a:br>
            <a:r>
              <a:rPr lang="en-US" sz="2700" dirty="0"/>
              <a:t>filling out a quote</a:t>
            </a:r>
            <a:endParaRPr lang="en-US" dirty="0"/>
          </a:p>
        </p:txBody>
      </p:sp>
      <p:sp>
        <p:nvSpPr>
          <p:cNvPr id="6" name="TextBox 5">
            <a:extLst>
              <a:ext uri="{FF2B5EF4-FFF2-40B4-BE49-F238E27FC236}">
                <a16:creationId xmlns:a16="http://schemas.microsoft.com/office/drawing/2014/main" id="{FB1D0911-DF30-5AFD-6C46-CE483134F260}"/>
              </a:ext>
            </a:extLst>
          </p:cNvPr>
          <p:cNvSpPr txBox="1"/>
          <p:nvPr/>
        </p:nvSpPr>
        <p:spPr>
          <a:xfrm>
            <a:off x="632298" y="1200399"/>
            <a:ext cx="5099121" cy="5003178"/>
          </a:xfrm>
          <a:prstGeom prst="rect">
            <a:avLst/>
          </a:prstGeom>
        </p:spPr>
        <p:txBody>
          <a:bodyPr vert="horz" lIns="91440" tIns="45720" rIns="91440" bIns="45720" rtlCol="0">
            <a:normAutofit fontScale="70000" lnSpcReduction="20000"/>
          </a:bodyPr>
          <a:lstStyle>
            <a:lvl1pPr marL="228600" indent="-228600" defTabSz="914400">
              <a:lnSpc>
                <a:spcPct val="120000"/>
              </a:lnSpc>
              <a:spcBef>
                <a:spcPts val="1000"/>
              </a:spcBef>
              <a:buSzPct val="125000"/>
              <a:buFont typeface="Arial" panose="020B0604020202020204" pitchFamily="34" charset="0"/>
              <a:buChar char="•"/>
              <a:defRPr sz="2400"/>
            </a:lvl1pPr>
            <a:lvl2pPr marL="685800" lvl="1" indent="-228600" defTabSz="914400">
              <a:lnSpc>
                <a:spcPct val="120000"/>
              </a:lnSpc>
              <a:spcBef>
                <a:spcPts val="500"/>
              </a:spcBef>
              <a:buSzPct val="125000"/>
              <a:buFont typeface="Arial" panose="020B0604020202020204" pitchFamily="34" charset="0"/>
              <a:buChar char="•"/>
              <a:defRPr sz="2000"/>
            </a:lvl2pPr>
            <a:lvl3pPr marL="1143000" indent="-228600" defTabSz="914400">
              <a:lnSpc>
                <a:spcPct val="120000"/>
              </a:lnSpc>
              <a:spcBef>
                <a:spcPts val="500"/>
              </a:spcBef>
              <a:buSzPct val="125000"/>
              <a:buFont typeface="Arial" panose="020B0604020202020204" pitchFamily="34" charset="0"/>
              <a:buChar char="•"/>
            </a:lvl3pPr>
            <a:lvl4pPr marL="1600200" indent="-228600" defTabSz="914400">
              <a:lnSpc>
                <a:spcPct val="120000"/>
              </a:lnSpc>
              <a:spcBef>
                <a:spcPts val="500"/>
              </a:spcBef>
              <a:buSzPct val="125000"/>
              <a:buFont typeface="Arial" panose="020B0604020202020204" pitchFamily="34" charset="0"/>
              <a:buChar char="•"/>
              <a:defRPr sz="1600"/>
            </a:lvl4pPr>
            <a:lvl5pPr marL="2057400" indent="-228600" defTabSz="914400">
              <a:lnSpc>
                <a:spcPct val="120000"/>
              </a:lnSpc>
              <a:spcBef>
                <a:spcPts val="500"/>
              </a:spcBef>
              <a:buSzPct val="125000"/>
              <a:buFont typeface="Arial" panose="020B0604020202020204" pitchFamily="34" charset="0"/>
              <a:buChar char="•"/>
              <a:defRPr sz="1600"/>
            </a:lvl5pPr>
            <a:lvl6pPr marL="2514600" indent="-228600" defTabSz="914400">
              <a:lnSpc>
                <a:spcPct val="120000"/>
              </a:lnSpc>
              <a:spcBef>
                <a:spcPts val="500"/>
              </a:spcBef>
              <a:buSzPct val="125000"/>
              <a:buFont typeface="Arial" panose="020B0604020202020204" pitchFamily="34" charset="0"/>
              <a:buChar char="•"/>
              <a:defRPr sz="1400"/>
            </a:lvl6pPr>
            <a:lvl7pPr marL="2971800" indent="-228600" defTabSz="914400">
              <a:lnSpc>
                <a:spcPct val="120000"/>
              </a:lnSpc>
              <a:spcBef>
                <a:spcPts val="500"/>
              </a:spcBef>
              <a:buSzPct val="125000"/>
              <a:buFont typeface="Arial" panose="020B0604020202020204" pitchFamily="34" charset="0"/>
              <a:buChar char="•"/>
              <a:defRPr sz="1400"/>
            </a:lvl7pPr>
            <a:lvl8pPr marL="3429000" indent="-228600" defTabSz="914400">
              <a:lnSpc>
                <a:spcPct val="120000"/>
              </a:lnSpc>
              <a:spcBef>
                <a:spcPts val="500"/>
              </a:spcBef>
              <a:buSzPct val="125000"/>
              <a:buFont typeface="Arial" panose="020B0604020202020204" pitchFamily="34" charset="0"/>
              <a:buChar char="•"/>
              <a:defRPr sz="1400"/>
            </a:lvl8pPr>
            <a:lvl9pPr marL="3886200" indent="-228600" defTabSz="914400">
              <a:lnSpc>
                <a:spcPct val="120000"/>
              </a:lnSpc>
              <a:spcBef>
                <a:spcPts val="500"/>
              </a:spcBef>
              <a:buSzPct val="125000"/>
              <a:buFont typeface="Arial" panose="020B0604020202020204" pitchFamily="34" charset="0"/>
              <a:buChar char="•"/>
              <a:defRPr sz="1400"/>
            </a:lvl9pPr>
          </a:lstStyle>
          <a:p>
            <a:r>
              <a:rPr lang="en-US" dirty="0"/>
              <a:t>Help text available for each order option (click icon left of selection)</a:t>
            </a:r>
          </a:p>
          <a:p>
            <a:r>
              <a:rPr lang="en-US" dirty="0"/>
              <a:t>Layers and Dimensions determined from Gerber files</a:t>
            </a:r>
          </a:p>
          <a:p>
            <a:r>
              <a:rPr lang="en-US" dirty="0"/>
              <a:t>Use default values for most options</a:t>
            </a:r>
          </a:p>
          <a:p>
            <a:r>
              <a:rPr lang="en-US" dirty="0"/>
              <a:t>PCB Substrate (FR-4 most common, default)</a:t>
            </a:r>
          </a:p>
          <a:p>
            <a:r>
              <a:rPr lang="en-US" dirty="0"/>
              <a:t>PCB Qty (multiples of 5)</a:t>
            </a:r>
          </a:p>
          <a:p>
            <a:r>
              <a:rPr lang="en-US" dirty="0"/>
              <a:t>PCB Color: non-green increases production time by 1-2 days</a:t>
            </a:r>
          </a:p>
          <a:p>
            <a:r>
              <a:rPr lang="en-US" dirty="0"/>
              <a:t>Optionally remove Order Number – cost ~$1 per order </a:t>
            </a:r>
          </a:p>
          <a:p>
            <a:r>
              <a:rPr lang="en-US" dirty="0"/>
              <a:t>For SMD, order a stencil</a:t>
            </a:r>
          </a:p>
          <a:p>
            <a:pPr lvl="1"/>
            <a:r>
              <a:rPr lang="en-US" dirty="0"/>
              <a:t>See bottom of form and click on “Order together with PCB”</a:t>
            </a:r>
          </a:p>
          <a:p>
            <a:pPr lvl="1"/>
            <a:r>
              <a:rPr lang="en-US" dirty="0"/>
              <a:t>Select “Yes” for Customize size to reduce stencil size to save shipping costs</a:t>
            </a:r>
          </a:p>
          <a:p>
            <a:r>
              <a:rPr lang="en-US" dirty="0"/>
              <a:t>When done Select shipping method, save to cart</a:t>
            </a:r>
          </a:p>
        </p:txBody>
      </p:sp>
      <p:pic>
        <p:nvPicPr>
          <p:cNvPr id="10" name="Picture 9">
            <a:extLst>
              <a:ext uri="{FF2B5EF4-FFF2-40B4-BE49-F238E27FC236}">
                <a16:creationId xmlns:a16="http://schemas.microsoft.com/office/drawing/2014/main" id="{313717E7-CD88-8AD1-B6A3-5E22957FC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571" y="1200399"/>
            <a:ext cx="5940679" cy="5292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Arrow: Right 2">
            <a:extLst>
              <a:ext uri="{FF2B5EF4-FFF2-40B4-BE49-F238E27FC236}">
                <a16:creationId xmlns:a16="http://schemas.microsoft.com/office/drawing/2014/main" id="{C5D0C408-BD50-8081-1C19-5EFF5ACE1617}"/>
              </a:ext>
            </a:extLst>
          </p:cNvPr>
          <p:cNvSpPr/>
          <p:nvPr/>
        </p:nvSpPr>
        <p:spPr>
          <a:xfrm>
            <a:off x="6202591" y="2823874"/>
            <a:ext cx="771199" cy="3269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row: Right 3">
            <a:extLst>
              <a:ext uri="{FF2B5EF4-FFF2-40B4-BE49-F238E27FC236}">
                <a16:creationId xmlns:a16="http://schemas.microsoft.com/office/drawing/2014/main" id="{597EF500-2120-0BE5-F6CE-E8883189377E}"/>
              </a:ext>
            </a:extLst>
          </p:cNvPr>
          <p:cNvSpPr/>
          <p:nvPr/>
        </p:nvSpPr>
        <p:spPr>
          <a:xfrm>
            <a:off x="5137071" y="3865717"/>
            <a:ext cx="771199" cy="3269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878C3B55-1864-26EC-F80D-A3A4AE46A8C4}"/>
              </a:ext>
            </a:extLst>
          </p:cNvPr>
          <p:cNvSpPr/>
          <p:nvPr/>
        </p:nvSpPr>
        <p:spPr>
          <a:xfrm>
            <a:off x="5161372" y="5658380"/>
            <a:ext cx="771199" cy="3269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38E0D3BC-AAAB-0796-AFB0-8AF246A1750E}"/>
              </a:ext>
            </a:extLst>
          </p:cNvPr>
          <p:cNvSpPr/>
          <p:nvPr/>
        </p:nvSpPr>
        <p:spPr>
          <a:xfrm>
            <a:off x="5349102" y="2812251"/>
            <a:ext cx="771199" cy="3269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TextBox 7">
            <a:extLst>
              <a:ext uri="{FF2B5EF4-FFF2-40B4-BE49-F238E27FC236}">
                <a16:creationId xmlns:a16="http://schemas.microsoft.com/office/drawing/2014/main" id="{281F48E2-280B-5D18-2C80-62B8047EFA7A}"/>
              </a:ext>
            </a:extLst>
          </p:cNvPr>
          <p:cNvSpPr txBox="1"/>
          <p:nvPr/>
        </p:nvSpPr>
        <p:spPr>
          <a:xfrm>
            <a:off x="5932571" y="3907552"/>
            <a:ext cx="5835356" cy="2585323"/>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en-US" sz="1800" dirty="0"/>
              <a:t>Best Practices:</a:t>
            </a:r>
          </a:p>
          <a:p>
            <a:pPr marL="285750" indent="-285750">
              <a:buFont typeface="Arial" panose="020B0604020202020204" pitchFamily="34" charset="0"/>
              <a:buChar char="•"/>
            </a:pPr>
            <a:r>
              <a:rPr lang="en-US" dirty="0"/>
              <a:t>Shipping costs increase when ordering a faster service, larger boards,  or larger quantities</a:t>
            </a:r>
          </a:p>
          <a:p>
            <a:pPr marL="285750" indent="-285750">
              <a:buFont typeface="Arial" panose="020B0604020202020204" pitchFamily="34" charset="0"/>
              <a:buChar char="•"/>
            </a:pPr>
            <a:r>
              <a:rPr lang="en-US" dirty="0"/>
              <a:t>Reduce shipping costs by:</a:t>
            </a:r>
          </a:p>
          <a:p>
            <a:pPr marL="800100" lvl="1" indent="-342900">
              <a:buFont typeface="+mj-lt"/>
              <a:buAutoNum type="arabicPeriod"/>
            </a:pPr>
            <a:r>
              <a:rPr lang="en-US" dirty="0"/>
              <a:t>Reducing PCB Thickness to 0.8mm (lower weight)</a:t>
            </a:r>
          </a:p>
          <a:p>
            <a:pPr marL="800100" lvl="1" indent="-342900">
              <a:buFont typeface="+mj-lt"/>
              <a:buAutoNum type="arabicPeriod"/>
            </a:pPr>
            <a:r>
              <a:rPr lang="en-US" dirty="0"/>
              <a:t>Reduce boards size</a:t>
            </a:r>
          </a:p>
          <a:p>
            <a:pPr marL="800100" lvl="1" indent="-342900">
              <a:buFont typeface="+mj-lt"/>
              <a:buAutoNum type="arabicPeriod"/>
            </a:pPr>
            <a:r>
              <a:rPr lang="en-US" dirty="0"/>
              <a:t>Reduce stencil size  (default is very large)</a:t>
            </a:r>
          </a:p>
          <a:p>
            <a:pPr marL="1200150" lvl="2" indent="-285750">
              <a:buFont typeface="Arial" panose="020B0604020202020204" pitchFamily="34" charset="0"/>
              <a:buChar char="•"/>
            </a:pPr>
            <a:r>
              <a:rPr lang="en-US" dirty="0"/>
              <a:t>Select stencil, then select Custom Size</a:t>
            </a:r>
          </a:p>
          <a:p>
            <a:endParaRPr lang="en-US" sz="1800" dirty="0"/>
          </a:p>
        </p:txBody>
      </p:sp>
      <p:pic>
        <p:nvPicPr>
          <p:cNvPr id="11" name="Picture 10">
            <a:extLst>
              <a:ext uri="{FF2B5EF4-FFF2-40B4-BE49-F238E27FC236}">
                <a16:creationId xmlns:a16="http://schemas.microsoft.com/office/drawing/2014/main" id="{4C89DAA3-7770-43FA-C656-8D2802087BFB}"/>
              </a:ext>
            </a:extLst>
          </p:cNvPr>
          <p:cNvPicPr>
            <a:picLocks noChangeAspect="1"/>
          </p:cNvPicPr>
          <p:nvPr/>
        </p:nvPicPr>
        <p:blipFill>
          <a:blip r:embed="rId4"/>
          <a:stretch>
            <a:fillRect/>
          </a:stretch>
        </p:blipFill>
        <p:spPr>
          <a:xfrm>
            <a:off x="7243810" y="213406"/>
            <a:ext cx="4505954" cy="2724530"/>
          </a:xfrm>
          <a:prstGeom prst="rect">
            <a:avLst/>
          </a:prstGeom>
        </p:spPr>
      </p:pic>
      <p:sp>
        <p:nvSpPr>
          <p:cNvPr id="12" name="Arrow: Right 11">
            <a:extLst>
              <a:ext uri="{FF2B5EF4-FFF2-40B4-BE49-F238E27FC236}">
                <a16:creationId xmlns:a16="http://schemas.microsoft.com/office/drawing/2014/main" id="{BDF3F6A2-77EB-58E3-01F8-159A90756E56}"/>
              </a:ext>
            </a:extLst>
          </p:cNvPr>
          <p:cNvSpPr/>
          <p:nvPr/>
        </p:nvSpPr>
        <p:spPr>
          <a:xfrm>
            <a:off x="7026720" y="2063534"/>
            <a:ext cx="771199" cy="3269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72F0B86-E55B-ACC3-9F44-455C707AB1DB}"/>
              </a:ext>
            </a:extLst>
          </p:cNvPr>
          <p:cNvPicPr>
            <a:picLocks noChangeAspect="1"/>
          </p:cNvPicPr>
          <p:nvPr/>
        </p:nvPicPr>
        <p:blipFill>
          <a:blip r:embed="rId5"/>
          <a:stretch>
            <a:fillRect/>
          </a:stretch>
        </p:blipFill>
        <p:spPr>
          <a:xfrm>
            <a:off x="6109994" y="3860074"/>
            <a:ext cx="5864296" cy="2724530"/>
          </a:xfrm>
          <a:prstGeom prst="rect">
            <a:avLst/>
          </a:prstGeom>
        </p:spPr>
      </p:pic>
      <p:sp>
        <p:nvSpPr>
          <p:cNvPr id="15" name="Arrow: Right 14">
            <a:extLst>
              <a:ext uri="{FF2B5EF4-FFF2-40B4-BE49-F238E27FC236}">
                <a16:creationId xmlns:a16="http://schemas.microsoft.com/office/drawing/2014/main" id="{C12849C8-DC8D-691E-3EC4-20D7755C28DB}"/>
              </a:ext>
            </a:extLst>
          </p:cNvPr>
          <p:cNvSpPr/>
          <p:nvPr/>
        </p:nvSpPr>
        <p:spPr>
          <a:xfrm>
            <a:off x="5149221" y="3429000"/>
            <a:ext cx="771199" cy="3269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801B8CD8-9724-2C8A-19B2-DD477CD5CB0C}"/>
              </a:ext>
            </a:extLst>
          </p:cNvPr>
          <p:cNvPicPr>
            <a:picLocks noChangeAspect="1"/>
          </p:cNvPicPr>
          <p:nvPr/>
        </p:nvPicPr>
        <p:blipFill>
          <a:blip r:embed="rId6"/>
          <a:stretch>
            <a:fillRect/>
          </a:stretch>
        </p:blipFill>
        <p:spPr>
          <a:xfrm>
            <a:off x="6564112" y="3236425"/>
            <a:ext cx="5486561" cy="3408169"/>
          </a:xfrm>
          <a:prstGeom prst="rect">
            <a:avLst/>
          </a:prstGeom>
        </p:spPr>
      </p:pic>
      <p:sp>
        <p:nvSpPr>
          <p:cNvPr id="19" name="Arrow: Right 18">
            <a:extLst>
              <a:ext uri="{FF2B5EF4-FFF2-40B4-BE49-F238E27FC236}">
                <a16:creationId xmlns:a16="http://schemas.microsoft.com/office/drawing/2014/main" id="{2CCDF425-5001-2E40-88DE-A717839ED695}"/>
              </a:ext>
            </a:extLst>
          </p:cNvPr>
          <p:cNvSpPr/>
          <p:nvPr/>
        </p:nvSpPr>
        <p:spPr>
          <a:xfrm>
            <a:off x="5854905" y="4543690"/>
            <a:ext cx="771199" cy="3269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Right 19">
            <a:extLst>
              <a:ext uri="{FF2B5EF4-FFF2-40B4-BE49-F238E27FC236}">
                <a16:creationId xmlns:a16="http://schemas.microsoft.com/office/drawing/2014/main" id="{7CF5958B-1472-8C02-CE77-7271A84C709F}"/>
              </a:ext>
            </a:extLst>
          </p:cNvPr>
          <p:cNvSpPr/>
          <p:nvPr/>
        </p:nvSpPr>
        <p:spPr>
          <a:xfrm>
            <a:off x="9700764" y="3341974"/>
            <a:ext cx="771199" cy="3269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20">
            <a:extLst>
              <a:ext uri="{FF2B5EF4-FFF2-40B4-BE49-F238E27FC236}">
                <a16:creationId xmlns:a16="http://schemas.microsoft.com/office/drawing/2014/main" id="{B580F9BC-EF86-CE63-2867-581DCA05DC20}"/>
              </a:ext>
            </a:extLst>
          </p:cNvPr>
          <p:cNvSpPr>
            <a:spLocks noGrp="1"/>
          </p:cNvSpPr>
          <p:nvPr>
            <p:ph type="sldNum" sz="quarter" idx="4"/>
          </p:nvPr>
        </p:nvSpPr>
        <p:spPr/>
        <p:txBody>
          <a:bodyPr/>
          <a:lstStyle/>
          <a:p>
            <a:fld id="{03F4EA62-992E-4EB1-BA44-D49665C77250}" type="slidenum">
              <a:rPr lang="en-US" smtClean="0"/>
              <a:pPr/>
              <a:t>37</a:t>
            </a:fld>
            <a:endParaRPr lang="en-US" dirty="0"/>
          </a:p>
        </p:txBody>
      </p:sp>
      <p:sp>
        <p:nvSpPr>
          <p:cNvPr id="22" name="Footer Placeholder 21">
            <a:extLst>
              <a:ext uri="{FF2B5EF4-FFF2-40B4-BE49-F238E27FC236}">
                <a16:creationId xmlns:a16="http://schemas.microsoft.com/office/drawing/2014/main" id="{3A0740BC-43D7-0D05-69C9-94EC9DFAA518}"/>
              </a:ext>
            </a:extLst>
          </p:cNvPr>
          <p:cNvSpPr>
            <a:spLocks noGrp="1"/>
          </p:cNvSpPr>
          <p:nvPr>
            <p:ph type="ftr" sz="quarter" idx="3"/>
          </p:nvPr>
        </p:nvSpPr>
        <p:spPr/>
        <p:txBody>
          <a:bodyPr/>
          <a:lstStyle/>
          <a:p>
            <a:r>
              <a:rPr lang="en-US" dirty="0"/>
              <a:t>NMRA Surfliner Convention</a:t>
            </a:r>
          </a:p>
        </p:txBody>
      </p:sp>
      <p:sp>
        <p:nvSpPr>
          <p:cNvPr id="23" name="Date Placeholder 22">
            <a:extLst>
              <a:ext uri="{FF2B5EF4-FFF2-40B4-BE49-F238E27FC236}">
                <a16:creationId xmlns:a16="http://schemas.microsoft.com/office/drawing/2014/main" id="{E4EE071D-EDC4-DC2A-4A30-B828298675CC}"/>
              </a:ext>
            </a:extLst>
          </p:cNvPr>
          <p:cNvSpPr>
            <a:spLocks noGrp="1"/>
          </p:cNvSpPr>
          <p:nvPr>
            <p:ph type="dt" sz="half" idx="2"/>
          </p:nvPr>
        </p:nvSpPr>
        <p:spPr/>
        <p:txBody>
          <a:bodyPr/>
          <a:lstStyle/>
          <a:p>
            <a:fld id="{4E55EFBA-D8E8-48EE-B8EA-F12F836BBC39}" type="datetime1">
              <a:rPr lang="en-US" smtClean="0"/>
              <a:t>8/6/2024</a:t>
            </a:fld>
            <a:endParaRPr lang="en-US" dirty="0"/>
          </a:p>
        </p:txBody>
      </p:sp>
    </p:spTree>
    <p:extLst>
      <p:ext uri="{BB962C8B-B14F-4D97-AF65-F5344CB8AC3E}">
        <p14:creationId xmlns:p14="http://schemas.microsoft.com/office/powerpoint/2010/main" val="176521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par>
                                <p:cTn id="21" presetID="10" presetClass="exit" presetSubtype="0" fill="hold" grpId="1" nodeType="with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500"/>
                                        <p:tgtEl>
                                          <p:spTgt spid="6">
                                            <p:txEl>
                                              <p:pRg st="3" end="3"/>
                                            </p:txEl>
                                          </p:spTgt>
                                        </p:tgtEl>
                                      </p:cBhvr>
                                    </p:animEffect>
                                  </p:childTnLst>
                                </p:cTn>
                              </p:par>
                              <p:par>
                                <p:cTn id="32" presetID="10" presetClass="exit" presetSubtype="0" fill="hold" grpId="1" nodeType="with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500"/>
                                        <p:tgtEl>
                                          <p:spTgt spid="6">
                                            <p:txEl>
                                              <p:pRg st="4" end="4"/>
                                            </p:txEl>
                                          </p:spTgt>
                                        </p:tgtEl>
                                      </p:cBhvr>
                                    </p:animEffect>
                                  </p:childTnLst>
                                </p:cTn>
                              </p:par>
                              <p:par>
                                <p:cTn id="43" presetID="10" presetClass="exit" presetSubtype="0" fill="hold" grpId="1"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animEffect transition="in" filter="fade">
                                      <p:cBhvr>
                                        <p:cTn id="53" dur="500"/>
                                        <p:tgtEl>
                                          <p:spTgt spid="6">
                                            <p:txEl>
                                              <p:pRg st="5" end="5"/>
                                            </p:txEl>
                                          </p:spTgt>
                                        </p:tgtEl>
                                      </p:cBhvr>
                                    </p:animEffect>
                                  </p:childTnLst>
                                </p:cTn>
                              </p:par>
                              <p:par>
                                <p:cTn id="54" presetID="10" presetClass="exit" presetSubtype="0" fill="hold" grpId="1" nodeType="withEffect">
                                  <p:stCondLst>
                                    <p:cond delay="0"/>
                                  </p:stCondLst>
                                  <p:childTnLst>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
                                            <p:txEl>
                                              <p:pRg st="6" end="6"/>
                                            </p:txEl>
                                          </p:spTgt>
                                        </p:tgtEl>
                                        <p:attrNameLst>
                                          <p:attrName>style.visibility</p:attrName>
                                        </p:attrNameLst>
                                      </p:cBhvr>
                                      <p:to>
                                        <p:strVal val="visible"/>
                                      </p:to>
                                    </p:set>
                                    <p:animEffect transition="in" filter="fade">
                                      <p:cBhvr>
                                        <p:cTn id="64" dur="500"/>
                                        <p:tgtEl>
                                          <p:spTgt spid="6">
                                            <p:txEl>
                                              <p:pRg st="6" end="6"/>
                                            </p:txEl>
                                          </p:spTgt>
                                        </p:tgtEl>
                                      </p:cBhvr>
                                    </p:animEffect>
                                  </p:childTnLst>
                                </p:cTn>
                              </p:par>
                              <p:par>
                                <p:cTn id="65" presetID="10" presetClass="exit" presetSubtype="0" fill="hold"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6">
                                            <p:txEl>
                                              <p:pRg st="7" end="7"/>
                                            </p:txEl>
                                          </p:spTgt>
                                        </p:tgtEl>
                                        <p:attrNameLst>
                                          <p:attrName>style.visibility</p:attrName>
                                        </p:attrNameLst>
                                      </p:cBhvr>
                                      <p:to>
                                        <p:strVal val="visible"/>
                                      </p:to>
                                    </p:set>
                                    <p:animEffect transition="in" filter="fade">
                                      <p:cBhvr>
                                        <p:cTn id="75" dur="500"/>
                                        <p:tgtEl>
                                          <p:spTgt spid="6">
                                            <p:txEl>
                                              <p:pRg st="7" end="7"/>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6">
                                            <p:txEl>
                                              <p:pRg st="8" end="8"/>
                                            </p:txEl>
                                          </p:spTgt>
                                        </p:tgtEl>
                                        <p:attrNameLst>
                                          <p:attrName>style.visibility</p:attrName>
                                        </p:attrNameLst>
                                      </p:cBhvr>
                                      <p:to>
                                        <p:strVal val="visible"/>
                                      </p:to>
                                    </p:set>
                                    <p:animEffect transition="in" filter="fade">
                                      <p:cBhvr>
                                        <p:cTn id="80" dur="500"/>
                                        <p:tgtEl>
                                          <p:spTgt spid="6">
                                            <p:txEl>
                                              <p:pRg st="8" end="8"/>
                                            </p:txEl>
                                          </p:spTgt>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par>
                                <p:cTn id="84" presetID="10" presetClass="entr" presetSubtype="0" fill="hold"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6">
                                            <p:txEl>
                                              <p:pRg st="9" end="9"/>
                                            </p:txEl>
                                          </p:spTgt>
                                        </p:tgtEl>
                                        <p:attrNameLst>
                                          <p:attrName>style.visibility</p:attrName>
                                        </p:attrNameLst>
                                      </p:cBhvr>
                                      <p:to>
                                        <p:strVal val="visible"/>
                                      </p:to>
                                    </p:set>
                                    <p:animEffect transition="in" filter="fade">
                                      <p:cBhvr>
                                        <p:cTn id="91" dur="500"/>
                                        <p:tgtEl>
                                          <p:spTgt spid="6">
                                            <p:txEl>
                                              <p:pRg st="9" end="9"/>
                                            </p:txEl>
                                          </p:spTgt>
                                        </p:tgtEl>
                                      </p:cBhvr>
                                    </p:animEffect>
                                  </p:childTnLst>
                                </p:cTn>
                              </p:par>
                              <p:par>
                                <p:cTn id="92" presetID="10" presetClass="exit" presetSubtype="0" fill="hold" grpId="1"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6">
                                            <p:txEl>
                                              <p:pRg st="10" end="10"/>
                                            </p:txEl>
                                          </p:spTgt>
                                        </p:tgtEl>
                                        <p:attrNameLst>
                                          <p:attrName>style.visibility</p:attrName>
                                        </p:attrNameLst>
                                      </p:cBhvr>
                                      <p:to>
                                        <p:strVal val="visible"/>
                                      </p:to>
                                    </p:set>
                                    <p:animEffect transition="in" filter="fade">
                                      <p:cBhvr>
                                        <p:cTn id="102" dur="500"/>
                                        <p:tgtEl>
                                          <p:spTgt spid="6">
                                            <p:txEl>
                                              <p:pRg st="10" end="10"/>
                                            </p:txEl>
                                          </p:spTgt>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fade">
                                      <p:cBhvr>
                                        <p:cTn id="105" dur="500"/>
                                        <p:tgtEl>
                                          <p:spTgt spid="12"/>
                                        </p:tgtEl>
                                      </p:cBhvr>
                                    </p:animEffect>
                                  </p:childTnLst>
                                </p:cTn>
                              </p:par>
                              <p:par>
                                <p:cTn id="106" presetID="10" presetClass="exit" presetSubtype="0" fill="hold" nodeType="withEffect">
                                  <p:stCondLst>
                                    <p:cond delay="0"/>
                                  </p:stCondLst>
                                  <p:childTnLst>
                                    <p:animEffect transition="out" filter="fade">
                                      <p:cBhvr>
                                        <p:cTn id="107" dur="500"/>
                                        <p:tgtEl>
                                          <p:spTgt spid="17"/>
                                        </p:tgtEl>
                                      </p:cBhvr>
                                    </p:animEffect>
                                    <p:set>
                                      <p:cBhvr>
                                        <p:cTn id="108" dur="1" fill="hold">
                                          <p:stCondLst>
                                            <p:cond delay="499"/>
                                          </p:stCondLst>
                                        </p:cTn>
                                        <p:tgtEl>
                                          <p:spTgt spid="17"/>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9"/>
                                        </p:tgtEl>
                                      </p:cBhvr>
                                    </p:animEffect>
                                    <p:set>
                                      <p:cBhvr>
                                        <p:cTn id="111" dur="1" fill="hold">
                                          <p:stCondLst>
                                            <p:cond delay="499"/>
                                          </p:stCondLst>
                                        </p:cTn>
                                        <p:tgtEl>
                                          <p:spTgt spid="19"/>
                                        </p:tgtEl>
                                        <p:attrNameLst>
                                          <p:attrName>style.visibility</p:attrName>
                                        </p:attrNameLst>
                                      </p:cBhvr>
                                      <p:to>
                                        <p:strVal val="hidden"/>
                                      </p:to>
                                    </p:set>
                                  </p:childTnLst>
                                </p:cTn>
                              </p:par>
                              <p:par>
                                <p:cTn id="112" presetID="10" presetClass="entr" presetSubtype="0" fill="hold" nodeType="withEffect">
                                  <p:stCondLst>
                                    <p:cond delay="0"/>
                                  </p:stCondLst>
                                  <p:childTnLst>
                                    <p:set>
                                      <p:cBhvr>
                                        <p:cTn id="113" dur="1" fill="hold">
                                          <p:stCondLst>
                                            <p:cond delay="0"/>
                                          </p:stCondLst>
                                        </p:cTn>
                                        <p:tgtEl>
                                          <p:spTgt spid="11"/>
                                        </p:tgtEl>
                                        <p:attrNameLst>
                                          <p:attrName>style.visibility</p:attrName>
                                        </p:attrNameLst>
                                      </p:cBhvr>
                                      <p:to>
                                        <p:strVal val="visible"/>
                                      </p:to>
                                    </p:set>
                                    <p:animEffect transition="in" filter="fade">
                                      <p:cBhvr>
                                        <p:cTn id="114" dur="500"/>
                                        <p:tgtEl>
                                          <p:spTgt spid="11"/>
                                        </p:tgtEl>
                                      </p:cBhvr>
                                    </p:animEffect>
                                  </p:childTnLst>
                                </p:cTn>
                              </p:par>
                              <p:par>
                                <p:cTn id="115" presetID="10" presetClass="entr" presetSubtype="0" fill="hold" nodeType="withEffect">
                                  <p:stCondLst>
                                    <p:cond delay="0"/>
                                  </p:stCondLst>
                                  <p:childTnLst>
                                    <p:set>
                                      <p:cBhvr>
                                        <p:cTn id="116" dur="1" fill="hold">
                                          <p:stCondLst>
                                            <p:cond delay="0"/>
                                          </p:stCondLst>
                                        </p:cTn>
                                        <p:tgtEl>
                                          <p:spTgt spid="14"/>
                                        </p:tgtEl>
                                        <p:attrNameLst>
                                          <p:attrName>style.visibility</p:attrName>
                                        </p:attrNameLst>
                                      </p:cBhvr>
                                      <p:to>
                                        <p:strVal val="visible"/>
                                      </p:to>
                                    </p:set>
                                    <p:animEffect transition="in" filter="fade">
                                      <p:cBhvr>
                                        <p:cTn id="117" dur="500"/>
                                        <p:tgtEl>
                                          <p:spTgt spid="14"/>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8"/>
                                        </p:tgtEl>
                                        <p:attrNameLst>
                                          <p:attrName>style.visibility</p:attrName>
                                        </p:attrNameLst>
                                      </p:cBhvr>
                                      <p:to>
                                        <p:strVal val="visible"/>
                                      </p:to>
                                    </p:set>
                                    <p:animEffect transition="in" filter="fade">
                                      <p:cBhvr>
                                        <p:cTn id="122" dur="500"/>
                                        <p:tgtEl>
                                          <p:spTgt spid="8"/>
                                        </p:tgtEl>
                                      </p:cBhvr>
                                    </p:animEffect>
                                  </p:childTnLst>
                                </p:cTn>
                              </p:par>
                              <p:par>
                                <p:cTn id="123" presetID="10" presetClass="exit" presetSubtype="0" fill="hold" grpId="1" nodeType="withEffect">
                                  <p:stCondLst>
                                    <p:cond delay="0"/>
                                  </p:stCondLst>
                                  <p:childTnLst>
                                    <p:animEffect transition="out" filter="fade">
                                      <p:cBhvr>
                                        <p:cTn id="124" dur="500"/>
                                        <p:tgtEl>
                                          <p:spTgt spid="12"/>
                                        </p:tgtEl>
                                      </p:cBhvr>
                                    </p:animEffect>
                                    <p:set>
                                      <p:cBhvr>
                                        <p:cTn id="125" dur="1" fill="hold">
                                          <p:stCondLst>
                                            <p:cond delay="499"/>
                                          </p:stCondLst>
                                        </p:cTn>
                                        <p:tgtEl>
                                          <p:spTgt spid="12"/>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11"/>
                                        </p:tgtEl>
                                      </p:cBhvr>
                                    </p:animEffect>
                                    <p:set>
                                      <p:cBhvr>
                                        <p:cTn id="128" dur="1" fill="hold">
                                          <p:stCondLst>
                                            <p:cond delay="499"/>
                                          </p:stCondLst>
                                        </p:cTn>
                                        <p:tgtEl>
                                          <p:spTgt spid="11"/>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14"/>
                                        </p:tgtEl>
                                      </p:cBhvr>
                                    </p:animEffect>
                                    <p:set>
                                      <p:cBhvr>
                                        <p:cTn id="131" dur="1" fill="hold">
                                          <p:stCondLst>
                                            <p:cond delay="499"/>
                                          </p:stCondLst>
                                        </p:cTn>
                                        <p:tgtEl>
                                          <p:spTgt spid="14"/>
                                        </p:tgtEl>
                                        <p:attrNameLst>
                                          <p:attrName>style.visibility</p:attrName>
                                        </p:attrNameLst>
                                      </p:cBhvr>
                                      <p:to>
                                        <p:strVal val="hidden"/>
                                      </p:to>
                                    </p:set>
                                  </p:childTnLst>
                                </p:cTn>
                              </p:par>
                              <p:par>
                                <p:cTn id="132" presetID="10" presetClass="entr" presetSubtype="0" fill="hold" nodeType="withEffect">
                                  <p:stCondLst>
                                    <p:cond delay="0"/>
                                  </p:stCondLst>
                                  <p:childTnLst>
                                    <p:set>
                                      <p:cBhvr>
                                        <p:cTn id="133" dur="1" fill="hold">
                                          <p:stCondLst>
                                            <p:cond delay="0"/>
                                          </p:stCondLst>
                                        </p:cTn>
                                        <p:tgtEl>
                                          <p:spTgt spid="8">
                                            <p:txEl>
                                              <p:pRg st="0" end="0"/>
                                            </p:txEl>
                                          </p:spTgt>
                                        </p:tgtEl>
                                        <p:attrNameLst>
                                          <p:attrName>style.visibility</p:attrName>
                                        </p:attrNameLst>
                                      </p:cBhvr>
                                      <p:to>
                                        <p:strVal val="visible"/>
                                      </p:to>
                                    </p:set>
                                    <p:animEffect transition="in" filter="fade">
                                      <p:cBhvr>
                                        <p:cTn id="134" dur="500"/>
                                        <p:tgtEl>
                                          <p:spTgt spid="8">
                                            <p:txEl>
                                              <p:pRg st="0" end="0"/>
                                            </p:txEl>
                                          </p:spTgt>
                                        </p:tgtEl>
                                      </p:cBhvr>
                                    </p:animEffect>
                                  </p:childTnLst>
                                </p:cTn>
                              </p:par>
                              <p:par>
                                <p:cTn id="135" presetID="10" presetClass="entr" presetSubtype="0" fill="hold" nodeType="withEffect">
                                  <p:stCondLst>
                                    <p:cond delay="0"/>
                                  </p:stCondLst>
                                  <p:childTnLst>
                                    <p:set>
                                      <p:cBhvr>
                                        <p:cTn id="136" dur="1" fill="hold">
                                          <p:stCondLst>
                                            <p:cond delay="0"/>
                                          </p:stCondLst>
                                        </p:cTn>
                                        <p:tgtEl>
                                          <p:spTgt spid="8">
                                            <p:txEl>
                                              <p:pRg st="1" end="1"/>
                                            </p:txEl>
                                          </p:spTgt>
                                        </p:tgtEl>
                                        <p:attrNameLst>
                                          <p:attrName>style.visibility</p:attrName>
                                        </p:attrNameLst>
                                      </p:cBhvr>
                                      <p:to>
                                        <p:strVal val="visible"/>
                                      </p:to>
                                    </p:set>
                                    <p:animEffect transition="in" filter="fade">
                                      <p:cBhvr>
                                        <p:cTn id="137" dur="500"/>
                                        <p:tgtEl>
                                          <p:spTgt spid="8">
                                            <p:txEl>
                                              <p:pRg st="1" end="1"/>
                                            </p:txEl>
                                          </p:spTgt>
                                        </p:tgtEl>
                                      </p:cBhvr>
                                    </p:animEffect>
                                  </p:childTnLst>
                                </p:cTn>
                              </p:par>
                              <p:par>
                                <p:cTn id="138" presetID="10" presetClass="entr" presetSubtype="0" fill="hold" nodeType="withEffect">
                                  <p:stCondLst>
                                    <p:cond delay="0"/>
                                  </p:stCondLst>
                                  <p:childTnLst>
                                    <p:set>
                                      <p:cBhvr>
                                        <p:cTn id="139" dur="1" fill="hold">
                                          <p:stCondLst>
                                            <p:cond delay="0"/>
                                          </p:stCondLst>
                                        </p:cTn>
                                        <p:tgtEl>
                                          <p:spTgt spid="8">
                                            <p:txEl>
                                              <p:pRg st="2" end="2"/>
                                            </p:txEl>
                                          </p:spTgt>
                                        </p:tgtEl>
                                        <p:attrNameLst>
                                          <p:attrName>style.visibility</p:attrName>
                                        </p:attrNameLst>
                                      </p:cBhvr>
                                      <p:to>
                                        <p:strVal val="visible"/>
                                      </p:to>
                                    </p:set>
                                    <p:animEffect transition="in" filter="fade">
                                      <p:cBhvr>
                                        <p:cTn id="140" dur="500"/>
                                        <p:tgtEl>
                                          <p:spTgt spid="8">
                                            <p:txEl>
                                              <p:pRg st="2" end="2"/>
                                            </p:txEl>
                                          </p:spTgt>
                                        </p:tgtEl>
                                      </p:cBhvr>
                                    </p:animEffect>
                                  </p:childTnLst>
                                </p:cTn>
                              </p:par>
                              <p:par>
                                <p:cTn id="141" presetID="10" presetClass="entr" presetSubtype="0" fill="hold" nodeType="withEffect">
                                  <p:stCondLst>
                                    <p:cond delay="0"/>
                                  </p:stCondLst>
                                  <p:childTnLst>
                                    <p:set>
                                      <p:cBhvr>
                                        <p:cTn id="142" dur="1" fill="hold">
                                          <p:stCondLst>
                                            <p:cond delay="0"/>
                                          </p:stCondLst>
                                        </p:cTn>
                                        <p:tgtEl>
                                          <p:spTgt spid="8">
                                            <p:txEl>
                                              <p:pRg st="3" end="3"/>
                                            </p:txEl>
                                          </p:spTgt>
                                        </p:tgtEl>
                                        <p:attrNameLst>
                                          <p:attrName>style.visibility</p:attrName>
                                        </p:attrNameLst>
                                      </p:cBhvr>
                                      <p:to>
                                        <p:strVal val="visible"/>
                                      </p:to>
                                    </p:set>
                                    <p:animEffect transition="in" filter="fade">
                                      <p:cBhvr>
                                        <p:cTn id="143" dur="500"/>
                                        <p:tgtEl>
                                          <p:spTgt spid="8">
                                            <p:txEl>
                                              <p:pRg st="3" end="3"/>
                                            </p:txEl>
                                          </p:spTgt>
                                        </p:tgtEl>
                                      </p:cBhvr>
                                    </p:animEffect>
                                  </p:childTnLst>
                                </p:cTn>
                              </p:par>
                              <p:par>
                                <p:cTn id="144" presetID="10" presetClass="entr" presetSubtype="0" fill="hold" nodeType="withEffect">
                                  <p:stCondLst>
                                    <p:cond delay="0"/>
                                  </p:stCondLst>
                                  <p:childTnLst>
                                    <p:set>
                                      <p:cBhvr>
                                        <p:cTn id="145" dur="1" fill="hold">
                                          <p:stCondLst>
                                            <p:cond delay="0"/>
                                          </p:stCondLst>
                                        </p:cTn>
                                        <p:tgtEl>
                                          <p:spTgt spid="8">
                                            <p:txEl>
                                              <p:pRg st="4" end="4"/>
                                            </p:txEl>
                                          </p:spTgt>
                                        </p:tgtEl>
                                        <p:attrNameLst>
                                          <p:attrName>style.visibility</p:attrName>
                                        </p:attrNameLst>
                                      </p:cBhvr>
                                      <p:to>
                                        <p:strVal val="visible"/>
                                      </p:to>
                                    </p:set>
                                    <p:animEffect transition="in" filter="fade">
                                      <p:cBhvr>
                                        <p:cTn id="146" dur="500"/>
                                        <p:tgtEl>
                                          <p:spTgt spid="8">
                                            <p:txEl>
                                              <p:pRg st="4" end="4"/>
                                            </p:txEl>
                                          </p:spTgt>
                                        </p:tgtEl>
                                      </p:cBhvr>
                                    </p:animEffect>
                                  </p:childTnLst>
                                </p:cTn>
                              </p:par>
                              <p:par>
                                <p:cTn id="147" presetID="10" presetClass="entr" presetSubtype="0" fill="hold" nodeType="withEffect">
                                  <p:stCondLst>
                                    <p:cond delay="0"/>
                                  </p:stCondLst>
                                  <p:childTnLst>
                                    <p:set>
                                      <p:cBhvr>
                                        <p:cTn id="148" dur="1" fill="hold">
                                          <p:stCondLst>
                                            <p:cond delay="0"/>
                                          </p:stCondLst>
                                        </p:cTn>
                                        <p:tgtEl>
                                          <p:spTgt spid="8">
                                            <p:txEl>
                                              <p:pRg st="5" end="5"/>
                                            </p:txEl>
                                          </p:spTgt>
                                        </p:tgtEl>
                                        <p:attrNameLst>
                                          <p:attrName>style.visibility</p:attrName>
                                        </p:attrNameLst>
                                      </p:cBhvr>
                                      <p:to>
                                        <p:strVal val="visible"/>
                                      </p:to>
                                    </p:set>
                                    <p:animEffect transition="in" filter="fade">
                                      <p:cBhvr>
                                        <p:cTn id="149" dur="500"/>
                                        <p:tgtEl>
                                          <p:spTgt spid="8">
                                            <p:txEl>
                                              <p:pRg st="5" end="5"/>
                                            </p:txEl>
                                          </p:spTgt>
                                        </p:tgtEl>
                                      </p:cBhvr>
                                    </p:animEffect>
                                  </p:childTnLst>
                                </p:cTn>
                              </p:par>
                              <p:par>
                                <p:cTn id="150" presetID="10" presetClass="entr" presetSubtype="0" fill="hold" nodeType="withEffect">
                                  <p:stCondLst>
                                    <p:cond delay="0"/>
                                  </p:stCondLst>
                                  <p:childTnLst>
                                    <p:set>
                                      <p:cBhvr>
                                        <p:cTn id="151" dur="1" fill="hold">
                                          <p:stCondLst>
                                            <p:cond delay="0"/>
                                          </p:stCondLst>
                                        </p:cTn>
                                        <p:tgtEl>
                                          <p:spTgt spid="8">
                                            <p:txEl>
                                              <p:pRg st="6" end="6"/>
                                            </p:txEl>
                                          </p:spTgt>
                                        </p:tgtEl>
                                        <p:attrNameLst>
                                          <p:attrName>style.visibility</p:attrName>
                                        </p:attrNameLst>
                                      </p:cBhvr>
                                      <p:to>
                                        <p:strVal val="visible"/>
                                      </p:to>
                                    </p:set>
                                    <p:animEffect transition="in" filter="fade">
                                      <p:cBhvr>
                                        <p:cTn id="15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7" grpId="0" animBg="1"/>
      <p:bldP spid="7" grpId="1" animBg="1"/>
      <p:bldP spid="8" grpId="0" animBg="1"/>
      <p:bldP spid="12" grpId="0" animBg="1"/>
      <p:bldP spid="12" grpId="1" animBg="1"/>
      <p:bldP spid="15" grpId="0" animBg="1"/>
      <p:bldP spid="15" grpId="1" animBg="1"/>
      <p:bldP spid="19" grpId="0" animBg="1"/>
      <p:bldP spid="19" grpId="1" animBg="1"/>
      <p:bldP spid="20" grpId="0" animBg="1"/>
      <p:bldP spid="20"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F9387B-31EF-C964-6DD7-EA37EBF64242}"/>
              </a:ext>
            </a:extLst>
          </p:cNvPr>
          <p:cNvSpPr>
            <a:spLocks noGrp="1"/>
          </p:cNvSpPr>
          <p:nvPr>
            <p:ph type="title"/>
          </p:nvPr>
        </p:nvSpPr>
        <p:spPr>
          <a:xfrm>
            <a:off x="484654" y="3429000"/>
            <a:ext cx="10515600" cy="1325563"/>
          </a:xfrm>
        </p:spPr>
        <p:txBody>
          <a:bodyPr/>
          <a:lstStyle/>
          <a:p>
            <a:r>
              <a:rPr lang="en-US" dirty="0"/>
              <a:t>What’s Next for YOU</a:t>
            </a:r>
          </a:p>
        </p:txBody>
      </p:sp>
      <p:sp>
        <p:nvSpPr>
          <p:cNvPr id="7" name="Slide Number Placeholder 6">
            <a:extLst>
              <a:ext uri="{FF2B5EF4-FFF2-40B4-BE49-F238E27FC236}">
                <a16:creationId xmlns:a16="http://schemas.microsoft.com/office/drawing/2014/main" id="{CE8B5DDB-A697-B44E-DA60-6A20B6CC53D7}"/>
              </a:ext>
            </a:extLst>
          </p:cNvPr>
          <p:cNvSpPr>
            <a:spLocks noGrp="1"/>
          </p:cNvSpPr>
          <p:nvPr>
            <p:ph type="sldNum" sz="quarter" idx="4"/>
          </p:nvPr>
        </p:nvSpPr>
        <p:spPr/>
        <p:txBody>
          <a:bodyPr/>
          <a:lstStyle/>
          <a:p>
            <a:fld id="{03F4EA62-992E-4EB1-BA44-D49665C77250}" type="slidenum">
              <a:rPr lang="en-US" smtClean="0"/>
              <a:pPr/>
              <a:t>38</a:t>
            </a:fld>
            <a:endParaRPr lang="en-US" dirty="0"/>
          </a:p>
        </p:txBody>
      </p:sp>
      <p:sp>
        <p:nvSpPr>
          <p:cNvPr id="8" name="Footer Placeholder 7">
            <a:extLst>
              <a:ext uri="{FF2B5EF4-FFF2-40B4-BE49-F238E27FC236}">
                <a16:creationId xmlns:a16="http://schemas.microsoft.com/office/drawing/2014/main" id="{EFA130B4-DBCB-9392-FD98-1F9D93C13437}"/>
              </a:ext>
            </a:extLst>
          </p:cNvPr>
          <p:cNvSpPr>
            <a:spLocks noGrp="1"/>
          </p:cNvSpPr>
          <p:nvPr>
            <p:ph type="ftr" sz="quarter" idx="3"/>
          </p:nvPr>
        </p:nvSpPr>
        <p:spPr/>
        <p:txBody>
          <a:bodyPr/>
          <a:lstStyle/>
          <a:p>
            <a:r>
              <a:rPr lang="en-US" dirty="0"/>
              <a:t>NMRA Surfliner Convention</a:t>
            </a:r>
          </a:p>
        </p:txBody>
      </p:sp>
      <p:sp>
        <p:nvSpPr>
          <p:cNvPr id="9" name="Date Placeholder 8">
            <a:extLst>
              <a:ext uri="{FF2B5EF4-FFF2-40B4-BE49-F238E27FC236}">
                <a16:creationId xmlns:a16="http://schemas.microsoft.com/office/drawing/2014/main" id="{9C03BC7E-1285-847A-1D96-1A3A005D93EC}"/>
              </a:ext>
            </a:extLst>
          </p:cNvPr>
          <p:cNvSpPr>
            <a:spLocks noGrp="1"/>
          </p:cNvSpPr>
          <p:nvPr>
            <p:ph type="dt" sz="half" idx="2"/>
          </p:nvPr>
        </p:nvSpPr>
        <p:spPr/>
        <p:txBody>
          <a:bodyPr/>
          <a:lstStyle/>
          <a:p>
            <a:fld id="{9CA02C7C-1520-4251-BA41-9D6B21E78F24}" type="datetime1">
              <a:rPr lang="en-US" smtClean="0"/>
              <a:t>8/6/2024</a:t>
            </a:fld>
            <a:endParaRPr lang="en-US" dirty="0"/>
          </a:p>
        </p:txBody>
      </p:sp>
    </p:spTree>
    <p:extLst>
      <p:ext uri="{BB962C8B-B14F-4D97-AF65-F5344CB8AC3E}">
        <p14:creationId xmlns:p14="http://schemas.microsoft.com/office/powerpoint/2010/main" val="26119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2BD56-9985-475C-4A0E-AD4FB43B0B7B}"/>
              </a:ext>
            </a:extLst>
          </p:cNvPr>
          <p:cNvSpPr>
            <a:spLocks noGrp="1"/>
          </p:cNvSpPr>
          <p:nvPr>
            <p:ph type="title"/>
          </p:nvPr>
        </p:nvSpPr>
        <p:spPr>
          <a:xfrm>
            <a:off x="669014" y="181179"/>
            <a:ext cx="9905998" cy="781657"/>
          </a:xfrm>
        </p:spPr>
        <p:txBody>
          <a:bodyPr/>
          <a:lstStyle/>
          <a:p>
            <a:r>
              <a:rPr lang="en-US" dirty="0"/>
              <a:t>More 555 Timer Based Circuits</a:t>
            </a:r>
          </a:p>
        </p:txBody>
      </p:sp>
      <p:sp>
        <p:nvSpPr>
          <p:cNvPr id="3" name="Content Placeholder 2">
            <a:extLst>
              <a:ext uri="{FF2B5EF4-FFF2-40B4-BE49-F238E27FC236}">
                <a16:creationId xmlns:a16="http://schemas.microsoft.com/office/drawing/2014/main" id="{86C3CA9A-91AE-D14B-A27B-9A2E164784F2}"/>
              </a:ext>
            </a:extLst>
          </p:cNvPr>
          <p:cNvSpPr>
            <a:spLocks noGrp="1"/>
          </p:cNvSpPr>
          <p:nvPr>
            <p:ph idx="1"/>
          </p:nvPr>
        </p:nvSpPr>
        <p:spPr>
          <a:xfrm>
            <a:off x="669014" y="1147864"/>
            <a:ext cx="11131318" cy="5032444"/>
          </a:xfrm>
        </p:spPr>
        <p:txBody>
          <a:bodyPr vert="horz" lIns="91440" tIns="45720" rIns="91440" bIns="45720" rtlCol="0" anchor="ctr">
            <a:normAutofit/>
          </a:bodyPr>
          <a:lstStyle/>
          <a:p>
            <a:pPr>
              <a:lnSpc>
                <a:spcPct val="90000"/>
              </a:lnSpc>
              <a:spcBef>
                <a:spcPct val="0"/>
              </a:spcBef>
            </a:pPr>
            <a:r>
              <a:rPr lang="en-US" sz="3200" cap="all" dirty="0">
                <a:latin typeface="+mj-lt"/>
                <a:ea typeface="+mj-ea"/>
                <a:cs typeface="+mj-cs"/>
                <a:hlinkClick r:id="rId2"/>
              </a:rPr>
              <a:t>Talking Electronics – 50 circuits using 555 Timer IC</a:t>
            </a:r>
            <a:r>
              <a:rPr lang="en-US" sz="3200" cap="all" dirty="0">
                <a:latin typeface="+mj-lt"/>
                <a:ea typeface="+mj-ea"/>
                <a:cs typeface="+mj-cs"/>
              </a:rPr>
              <a:t> (by Colin Mitchell)</a:t>
            </a:r>
            <a:endParaRPr lang="en-US" sz="2800" cap="all" dirty="0">
              <a:latin typeface="+mj-lt"/>
              <a:ea typeface="+mj-ea"/>
              <a:cs typeface="+mj-cs"/>
            </a:endParaRPr>
          </a:p>
          <a:p>
            <a:pPr>
              <a:lnSpc>
                <a:spcPct val="90000"/>
              </a:lnSpc>
              <a:spcBef>
                <a:spcPct val="0"/>
              </a:spcBef>
            </a:pPr>
            <a:endParaRPr lang="en-US" sz="3200" cap="all" dirty="0">
              <a:latin typeface="+mj-lt"/>
              <a:ea typeface="+mj-ea"/>
              <a:cs typeface="+mj-cs"/>
            </a:endParaRPr>
          </a:p>
          <a:p>
            <a:pPr lvl="1">
              <a:lnSpc>
                <a:spcPct val="90000"/>
              </a:lnSpc>
              <a:spcBef>
                <a:spcPct val="0"/>
              </a:spcBef>
            </a:pPr>
            <a:r>
              <a:rPr lang="en-US" sz="2800" cap="all" dirty="0">
                <a:latin typeface="+mj-lt"/>
                <a:ea typeface="+mj-ea"/>
                <a:cs typeface="+mj-cs"/>
              </a:rPr>
              <a:t>Large collection of circuits based on 555 Timer IC</a:t>
            </a:r>
          </a:p>
          <a:p>
            <a:pPr lvl="2"/>
            <a:r>
              <a:rPr lang="en-US" sz="1600" dirty="0"/>
              <a:t>Police Flashers / Siren</a:t>
            </a:r>
          </a:p>
          <a:p>
            <a:pPr lvl="2"/>
            <a:r>
              <a:rPr lang="en-US" sz="1600" dirty="0"/>
              <a:t>Crossing Lights</a:t>
            </a:r>
          </a:p>
          <a:p>
            <a:pPr lvl="2"/>
            <a:r>
              <a:rPr lang="en-US" sz="1600" dirty="0"/>
              <a:t>Relays, Servos</a:t>
            </a:r>
          </a:p>
          <a:p>
            <a:pPr lvl="2"/>
            <a:r>
              <a:rPr lang="en-US" sz="1600" dirty="0"/>
              <a:t>Switches, Debounce</a:t>
            </a:r>
          </a:p>
          <a:p>
            <a:pPr lvl="2"/>
            <a:r>
              <a:rPr lang="en-US" sz="1600" dirty="0"/>
              <a:t>Delay</a:t>
            </a:r>
          </a:p>
          <a:p>
            <a:pPr lvl="2"/>
            <a:r>
              <a:rPr lang="en-US" sz="1600" dirty="0"/>
              <a:t>LEDs: Fade in/out, up/down</a:t>
            </a:r>
          </a:p>
          <a:p>
            <a:r>
              <a:rPr lang="en-US" sz="2200" dirty="0">
                <a:hlinkClick r:id="rId3"/>
              </a:rPr>
              <a:t>3 Light Signal Animator (555) </a:t>
            </a:r>
            <a:r>
              <a:rPr lang="en-US" sz="2200" dirty="0"/>
              <a:t>– start a timed sequence of 3 LEDs after a train is detected</a:t>
            </a:r>
          </a:p>
        </p:txBody>
      </p:sp>
      <p:sp>
        <p:nvSpPr>
          <p:cNvPr id="8" name="Slide Number Placeholder 7">
            <a:extLst>
              <a:ext uri="{FF2B5EF4-FFF2-40B4-BE49-F238E27FC236}">
                <a16:creationId xmlns:a16="http://schemas.microsoft.com/office/drawing/2014/main" id="{73A8CFF5-AA74-3E37-1CBA-40BFA4753A10}"/>
              </a:ext>
            </a:extLst>
          </p:cNvPr>
          <p:cNvSpPr>
            <a:spLocks noGrp="1"/>
          </p:cNvSpPr>
          <p:nvPr>
            <p:ph type="sldNum" sz="quarter" idx="4"/>
          </p:nvPr>
        </p:nvSpPr>
        <p:spPr/>
        <p:txBody>
          <a:bodyPr/>
          <a:lstStyle/>
          <a:p>
            <a:fld id="{03F4EA62-992E-4EB1-BA44-D49665C77250}" type="slidenum">
              <a:rPr lang="en-US" smtClean="0"/>
              <a:pPr/>
              <a:t>39</a:t>
            </a:fld>
            <a:endParaRPr lang="en-US" dirty="0"/>
          </a:p>
        </p:txBody>
      </p:sp>
      <p:sp>
        <p:nvSpPr>
          <p:cNvPr id="9" name="Footer Placeholder 8">
            <a:extLst>
              <a:ext uri="{FF2B5EF4-FFF2-40B4-BE49-F238E27FC236}">
                <a16:creationId xmlns:a16="http://schemas.microsoft.com/office/drawing/2014/main" id="{C80AD723-BBB5-9AF0-C1B3-76DA6BDF7FB8}"/>
              </a:ext>
            </a:extLst>
          </p:cNvPr>
          <p:cNvSpPr>
            <a:spLocks noGrp="1"/>
          </p:cNvSpPr>
          <p:nvPr>
            <p:ph type="ftr" sz="quarter" idx="3"/>
          </p:nvPr>
        </p:nvSpPr>
        <p:spPr/>
        <p:txBody>
          <a:bodyPr/>
          <a:lstStyle/>
          <a:p>
            <a:r>
              <a:rPr lang="en-US" dirty="0"/>
              <a:t>NMRA Surfliner Convention</a:t>
            </a:r>
          </a:p>
        </p:txBody>
      </p:sp>
      <p:sp>
        <p:nvSpPr>
          <p:cNvPr id="10" name="Date Placeholder 9">
            <a:extLst>
              <a:ext uri="{FF2B5EF4-FFF2-40B4-BE49-F238E27FC236}">
                <a16:creationId xmlns:a16="http://schemas.microsoft.com/office/drawing/2014/main" id="{1AB2C7D9-DDCF-2120-2CC1-C016D8CC3744}"/>
              </a:ext>
            </a:extLst>
          </p:cNvPr>
          <p:cNvSpPr>
            <a:spLocks noGrp="1"/>
          </p:cNvSpPr>
          <p:nvPr>
            <p:ph type="dt" sz="half" idx="2"/>
          </p:nvPr>
        </p:nvSpPr>
        <p:spPr/>
        <p:txBody>
          <a:bodyPr/>
          <a:lstStyle/>
          <a:p>
            <a:fld id="{DD27D8DA-04F3-4E3E-A269-B78E338E2A01}" type="datetime1">
              <a:rPr lang="en-US" smtClean="0"/>
              <a:t>8/6/2024</a:t>
            </a:fld>
            <a:endParaRPr lang="en-US" dirty="0"/>
          </a:p>
        </p:txBody>
      </p:sp>
    </p:spTree>
    <p:extLst>
      <p:ext uri="{BB962C8B-B14F-4D97-AF65-F5344CB8AC3E}">
        <p14:creationId xmlns:p14="http://schemas.microsoft.com/office/powerpoint/2010/main" val="404792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F33B-ED44-52C8-565B-EAD0D2ED9B2D}"/>
              </a:ext>
            </a:extLst>
          </p:cNvPr>
          <p:cNvSpPr>
            <a:spLocks noGrp="1"/>
          </p:cNvSpPr>
          <p:nvPr>
            <p:ph type="title"/>
          </p:nvPr>
        </p:nvSpPr>
        <p:spPr>
          <a:xfrm>
            <a:off x="729270" y="294447"/>
            <a:ext cx="11596743" cy="484729"/>
          </a:xfrm>
        </p:spPr>
        <p:txBody>
          <a:bodyPr>
            <a:normAutofit fontScale="90000"/>
          </a:bodyPr>
          <a:lstStyle/>
          <a:p>
            <a:r>
              <a:rPr lang="en-US" sz="4000" dirty="0"/>
              <a:t>terminology</a:t>
            </a:r>
          </a:p>
        </p:txBody>
      </p:sp>
      <p:sp>
        <p:nvSpPr>
          <p:cNvPr id="8" name="Slide Number Placeholder 7">
            <a:extLst>
              <a:ext uri="{FF2B5EF4-FFF2-40B4-BE49-F238E27FC236}">
                <a16:creationId xmlns:a16="http://schemas.microsoft.com/office/drawing/2014/main" id="{5E6C9B8B-4268-1510-CFFE-AE215E0CC857}"/>
              </a:ext>
            </a:extLst>
          </p:cNvPr>
          <p:cNvSpPr>
            <a:spLocks noGrp="1"/>
          </p:cNvSpPr>
          <p:nvPr>
            <p:ph type="sldNum" sz="quarter" idx="4"/>
          </p:nvPr>
        </p:nvSpPr>
        <p:spPr/>
        <p:txBody>
          <a:bodyPr/>
          <a:lstStyle/>
          <a:p>
            <a:fld id="{03F4EA62-992E-4EB1-BA44-D49665C77250}" type="slidenum">
              <a:rPr lang="en-US" smtClean="0"/>
              <a:pPr/>
              <a:t>4</a:t>
            </a:fld>
            <a:endParaRPr lang="en-US" dirty="0"/>
          </a:p>
        </p:txBody>
      </p:sp>
      <p:sp>
        <p:nvSpPr>
          <p:cNvPr id="9" name="Footer Placeholder 8">
            <a:extLst>
              <a:ext uri="{FF2B5EF4-FFF2-40B4-BE49-F238E27FC236}">
                <a16:creationId xmlns:a16="http://schemas.microsoft.com/office/drawing/2014/main" id="{C4694752-9796-FC54-BD9E-F3479E665212}"/>
              </a:ext>
            </a:extLst>
          </p:cNvPr>
          <p:cNvSpPr>
            <a:spLocks noGrp="1"/>
          </p:cNvSpPr>
          <p:nvPr>
            <p:ph type="ftr" sz="quarter" idx="3"/>
          </p:nvPr>
        </p:nvSpPr>
        <p:spPr/>
        <p:txBody>
          <a:bodyPr/>
          <a:lstStyle/>
          <a:p>
            <a:r>
              <a:rPr lang="en-US" dirty="0"/>
              <a:t>NMRA Surfliner Convention</a:t>
            </a:r>
          </a:p>
        </p:txBody>
      </p:sp>
      <p:sp>
        <p:nvSpPr>
          <p:cNvPr id="10" name="Date Placeholder 9">
            <a:extLst>
              <a:ext uri="{FF2B5EF4-FFF2-40B4-BE49-F238E27FC236}">
                <a16:creationId xmlns:a16="http://schemas.microsoft.com/office/drawing/2014/main" id="{11CD678A-7901-0C0A-5CF5-1296AD9D2F61}"/>
              </a:ext>
            </a:extLst>
          </p:cNvPr>
          <p:cNvSpPr>
            <a:spLocks noGrp="1"/>
          </p:cNvSpPr>
          <p:nvPr>
            <p:ph type="dt" sz="half" idx="2"/>
          </p:nvPr>
        </p:nvSpPr>
        <p:spPr/>
        <p:txBody>
          <a:bodyPr/>
          <a:lstStyle/>
          <a:p>
            <a:fld id="{603EBC26-4DEA-4620-AE41-E40AE3AF18D9}" type="datetime1">
              <a:rPr lang="en-US" smtClean="0"/>
              <a:t>8/6/2024</a:t>
            </a:fld>
            <a:endParaRPr lang="en-US" dirty="0"/>
          </a:p>
        </p:txBody>
      </p:sp>
      <p:graphicFrame>
        <p:nvGraphicFramePr>
          <p:cNvPr id="6" name="Table 6">
            <a:extLst>
              <a:ext uri="{FF2B5EF4-FFF2-40B4-BE49-F238E27FC236}">
                <a16:creationId xmlns:a16="http://schemas.microsoft.com/office/drawing/2014/main" id="{A666005B-A207-18D9-D2CE-6D072CC118EF}"/>
              </a:ext>
            </a:extLst>
          </p:cNvPr>
          <p:cNvGraphicFramePr>
            <a:graphicFrameLocks noGrp="1"/>
          </p:cNvGraphicFramePr>
          <p:nvPr>
            <p:ph idx="1"/>
            <p:extLst>
              <p:ext uri="{D42A27DB-BD31-4B8C-83A1-F6EECF244321}">
                <p14:modId xmlns:p14="http://schemas.microsoft.com/office/powerpoint/2010/main" val="1159064486"/>
              </p:ext>
            </p:extLst>
          </p:nvPr>
        </p:nvGraphicFramePr>
        <p:xfrm>
          <a:off x="6214369" y="76298"/>
          <a:ext cx="5771482" cy="6400800"/>
        </p:xfrm>
        <a:graphic>
          <a:graphicData uri="http://schemas.openxmlformats.org/drawingml/2006/table">
            <a:tbl>
              <a:tblPr firstRow="1" bandRow="1">
                <a:tableStyleId>{7DF18680-E054-41AD-8BC1-D1AEF772440D}</a:tableStyleId>
              </a:tblPr>
              <a:tblGrid>
                <a:gridCol w="2129101">
                  <a:extLst>
                    <a:ext uri="{9D8B030D-6E8A-4147-A177-3AD203B41FA5}">
                      <a16:colId xmlns:a16="http://schemas.microsoft.com/office/drawing/2014/main" val="629729204"/>
                    </a:ext>
                  </a:extLst>
                </a:gridCol>
                <a:gridCol w="3642381">
                  <a:extLst>
                    <a:ext uri="{9D8B030D-6E8A-4147-A177-3AD203B41FA5}">
                      <a16:colId xmlns:a16="http://schemas.microsoft.com/office/drawing/2014/main" val="1589413073"/>
                    </a:ext>
                  </a:extLst>
                </a:gridCol>
              </a:tblGrid>
              <a:tr h="259674">
                <a:tc>
                  <a:txBody>
                    <a:bodyPr/>
                    <a:lstStyle/>
                    <a:p>
                      <a:r>
                        <a:rPr lang="en-US" sz="1400" b="1" kern="1200" dirty="0">
                          <a:solidFill>
                            <a:schemeClr val="lt1"/>
                          </a:solidFill>
                          <a:latin typeface="+mn-lt"/>
                          <a:ea typeface="+mn-ea"/>
                          <a:cs typeface="+mn-cs"/>
                        </a:rPr>
                        <a:t>TERM</a:t>
                      </a:r>
                    </a:p>
                  </a:txBody>
                  <a:tcPr/>
                </a:tc>
                <a:tc>
                  <a:txBody>
                    <a:bodyPr/>
                    <a:lstStyle/>
                    <a:p>
                      <a:r>
                        <a:rPr lang="en-US" sz="1400" dirty="0"/>
                        <a:t>COMMENT</a:t>
                      </a:r>
                    </a:p>
                  </a:txBody>
                  <a:tcPr/>
                </a:tc>
                <a:extLst>
                  <a:ext uri="{0D108BD9-81ED-4DB2-BD59-A6C34878D82A}">
                    <a16:rowId xmlns:a16="http://schemas.microsoft.com/office/drawing/2014/main" val="2943215797"/>
                  </a:ext>
                </a:extLst>
              </a:tr>
              <a:tr h="441446">
                <a:tc>
                  <a:txBody>
                    <a:bodyPr/>
                    <a:lstStyle/>
                    <a:p>
                      <a:r>
                        <a:rPr lang="en-US" sz="1400" dirty="0"/>
                        <a:t>PCB Layers</a:t>
                      </a:r>
                    </a:p>
                  </a:txBody>
                  <a:tcPr/>
                </a:tc>
                <a:tc>
                  <a:txBody>
                    <a:bodyPr/>
                    <a:lstStyle/>
                    <a:p>
                      <a:r>
                        <a:rPr lang="en-US" sz="1400" dirty="0"/>
                        <a:t>Fabricated layers that make up the PCB; silkscreen, copper, substrate</a:t>
                      </a:r>
                    </a:p>
                  </a:txBody>
                  <a:tcPr/>
                </a:tc>
                <a:extLst>
                  <a:ext uri="{0D108BD9-81ED-4DB2-BD59-A6C34878D82A}">
                    <a16:rowId xmlns:a16="http://schemas.microsoft.com/office/drawing/2014/main" val="638490673"/>
                  </a:ext>
                </a:extLst>
              </a:tr>
              <a:tr h="441446">
                <a:tc>
                  <a:txBody>
                    <a:bodyPr/>
                    <a:lstStyle/>
                    <a:p>
                      <a:r>
                        <a:rPr lang="en-US" sz="1400" dirty="0"/>
                        <a:t>Ratsnest</a:t>
                      </a:r>
                    </a:p>
                  </a:txBody>
                  <a:tcPr/>
                </a:tc>
                <a:tc>
                  <a:txBody>
                    <a:bodyPr/>
                    <a:lstStyle/>
                    <a:p>
                      <a:r>
                        <a:rPr lang="en-US" sz="1400" dirty="0"/>
                        <a:t>Logical connection between parts (within a design)</a:t>
                      </a:r>
                    </a:p>
                  </a:txBody>
                  <a:tcPr/>
                </a:tc>
                <a:extLst>
                  <a:ext uri="{0D108BD9-81ED-4DB2-BD59-A6C34878D82A}">
                    <a16:rowId xmlns:a16="http://schemas.microsoft.com/office/drawing/2014/main" val="3685782032"/>
                  </a:ext>
                </a:extLst>
              </a:tr>
              <a:tr h="441446">
                <a:tc>
                  <a:txBody>
                    <a:bodyPr/>
                    <a:lstStyle/>
                    <a:p>
                      <a:r>
                        <a:rPr lang="en-US" sz="1400" dirty="0"/>
                        <a:t>Wire</a:t>
                      </a:r>
                    </a:p>
                  </a:txBody>
                  <a:tcPr/>
                </a:tc>
                <a:tc>
                  <a:txBody>
                    <a:bodyPr/>
                    <a:lstStyle/>
                    <a:p>
                      <a:r>
                        <a:rPr lang="en-US" sz="1400" dirty="0"/>
                        <a:t>Electrical connection between parts (within a design)</a:t>
                      </a:r>
                    </a:p>
                  </a:txBody>
                  <a:tcPr/>
                </a:tc>
                <a:extLst>
                  <a:ext uri="{0D108BD9-81ED-4DB2-BD59-A6C34878D82A}">
                    <a16:rowId xmlns:a16="http://schemas.microsoft.com/office/drawing/2014/main" val="178635880"/>
                  </a:ext>
                </a:extLst>
              </a:tr>
              <a:tr h="259674">
                <a:tc>
                  <a:txBody>
                    <a:bodyPr/>
                    <a:lstStyle/>
                    <a:p>
                      <a:r>
                        <a:rPr lang="en-US" sz="1400" dirty="0"/>
                        <a:t>MIL</a:t>
                      </a:r>
                    </a:p>
                  </a:txBody>
                  <a:tcPr/>
                </a:tc>
                <a:tc>
                  <a:txBody>
                    <a:bodyPr/>
                    <a:lstStyle/>
                    <a:p>
                      <a:r>
                        <a:rPr lang="en-US" sz="1400" dirty="0"/>
                        <a:t>1/1000 inch (used to measure width of a trace)</a:t>
                      </a:r>
                    </a:p>
                  </a:txBody>
                  <a:tcPr/>
                </a:tc>
                <a:extLst>
                  <a:ext uri="{0D108BD9-81ED-4DB2-BD59-A6C34878D82A}">
                    <a16:rowId xmlns:a16="http://schemas.microsoft.com/office/drawing/2014/main" val="1628341417"/>
                  </a:ext>
                </a:extLst>
              </a:tr>
              <a:tr h="259674">
                <a:tc>
                  <a:txBody>
                    <a:bodyPr/>
                    <a:lstStyle/>
                    <a:p>
                      <a:r>
                        <a:rPr lang="en-US" sz="1400" dirty="0"/>
                        <a:t>Arduino</a:t>
                      </a:r>
                    </a:p>
                  </a:txBody>
                  <a:tcPr/>
                </a:tc>
                <a:tc>
                  <a:txBody>
                    <a:bodyPr/>
                    <a:lstStyle/>
                    <a:p>
                      <a:r>
                        <a:rPr lang="en-US" sz="1400" dirty="0"/>
                        <a:t>Microcontroller – low cost, open source based</a:t>
                      </a:r>
                    </a:p>
                  </a:txBody>
                  <a:tcPr/>
                </a:tc>
                <a:extLst>
                  <a:ext uri="{0D108BD9-81ED-4DB2-BD59-A6C34878D82A}">
                    <a16:rowId xmlns:a16="http://schemas.microsoft.com/office/drawing/2014/main" val="2208366934"/>
                  </a:ext>
                </a:extLst>
              </a:tr>
              <a:tr h="441446">
                <a:tc>
                  <a:txBody>
                    <a:bodyPr/>
                    <a:lstStyle/>
                    <a:p>
                      <a:r>
                        <a:rPr lang="en-US" sz="1400" dirty="0"/>
                        <a:t>Trace</a:t>
                      </a:r>
                    </a:p>
                  </a:txBody>
                  <a:tcPr/>
                </a:tc>
                <a:tc>
                  <a:txBody>
                    <a:bodyPr/>
                    <a:lstStyle/>
                    <a:p>
                      <a:r>
                        <a:rPr lang="en-US" sz="1400" dirty="0"/>
                        <a:t>Electrical connection on PCB (board’s copper layer)</a:t>
                      </a:r>
                    </a:p>
                  </a:txBody>
                  <a:tcPr/>
                </a:tc>
                <a:extLst>
                  <a:ext uri="{0D108BD9-81ED-4DB2-BD59-A6C34878D82A}">
                    <a16:rowId xmlns:a16="http://schemas.microsoft.com/office/drawing/2014/main" val="2715428402"/>
                  </a:ext>
                </a:extLst>
              </a:tr>
              <a:tr h="441446">
                <a:tc>
                  <a:txBody>
                    <a:bodyPr/>
                    <a:lstStyle/>
                    <a:p>
                      <a:r>
                        <a:rPr lang="en-US" sz="1400" dirty="0"/>
                        <a:t>PTH Component</a:t>
                      </a:r>
                    </a:p>
                  </a:txBody>
                  <a:tcPr/>
                </a:tc>
                <a:tc>
                  <a:txBody>
                    <a:bodyPr/>
                    <a:lstStyle/>
                    <a:p>
                      <a:r>
                        <a:rPr lang="en-US" sz="1400" dirty="0"/>
                        <a:t>Plated Through Hole (electrical component with wire or legs</a:t>
                      </a:r>
                    </a:p>
                  </a:txBody>
                  <a:tcPr/>
                </a:tc>
                <a:extLst>
                  <a:ext uri="{0D108BD9-81ED-4DB2-BD59-A6C34878D82A}">
                    <a16:rowId xmlns:a16="http://schemas.microsoft.com/office/drawing/2014/main" val="3954522924"/>
                  </a:ext>
                </a:extLst>
              </a:tr>
              <a:tr h="259674">
                <a:tc>
                  <a:txBody>
                    <a:bodyPr/>
                    <a:lstStyle/>
                    <a:p>
                      <a:r>
                        <a:rPr lang="en-US" sz="1400" dirty="0"/>
                        <a:t>THT Component</a:t>
                      </a:r>
                    </a:p>
                  </a:txBody>
                  <a:tcPr/>
                </a:tc>
                <a:tc>
                  <a:txBody>
                    <a:bodyPr/>
                    <a:lstStyle/>
                    <a:p>
                      <a:r>
                        <a:rPr lang="en-US" sz="1400" dirty="0"/>
                        <a:t>Through Hole Technology (similar to PTH)</a:t>
                      </a:r>
                    </a:p>
                  </a:txBody>
                  <a:tcPr/>
                </a:tc>
                <a:extLst>
                  <a:ext uri="{0D108BD9-81ED-4DB2-BD59-A6C34878D82A}">
                    <a16:rowId xmlns:a16="http://schemas.microsoft.com/office/drawing/2014/main" val="3997522462"/>
                  </a:ext>
                </a:extLst>
              </a:tr>
              <a:tr h="441446">
                <a:tc>
                  <a:txBody>
                    <a:bodyPr/>
                    <a:lstStyle/>
                    <a:p>
                      <a:r>
                        <a:rPr lang="en-US" sz="1400" dirty="0"/>
                        <a:t>SMD Component</a:t>
                      </a:r>
                    </a:p>
                  </a:txBody>
                  <a:tcPr/>
                </a:tc>
                <a:tc>
                  <a:txBody>
                    <a:bodyPr/>
                    <a:lstStyle/>
                    <a:p>
                      <a:r>
                        <a:rPr lang="en-US" sz="1400" dirty="0"/>
                        <a:t>Surface Mounted Device (soldered on top of pad)</a:t>
                      </a:r>
                    </a:p>
                  </a:txBody>
                  <a:tcPr/>
                </a:tc>
                <a:extLst>
                  <a:ext uri="{0D108BD9-81ED-4DB2-BD59-A6C34878D82A}">
                    <a16:rowId xmlns:a16="http://schemas.microsoft.com/office/drawing/2014/main" val="3146074464"/>
                  </a:ext>
                </a:extLst>
              </a:tr>
              <a:tr h="441446">
                <a:tc>
                  <a:txBody>
                    <a:bodyPr/>
                    <a:lstStyle/>
                    <a:p>
                      <a:r>
                        <a:rPr lang="en-US" sz="1400" dirty="0"/>
                        <a:t>Via</a:t>
                      </a:r>
                    </a:p>
                  </a:txBody>
                  <a:tcPr/>
                </a:tc>
                <a:tc>
                  <a:txBody>
                    <a:bodyPr/>
                    <a:lstStyle/>
                    <a:p>
                      <a:r>
                        <a:rPr lang="en-US" sz="1400" dirty="0"/>
                        <a:t>PCB plated hole for connecting traces between top &amp; bottom layer</a:t>
                      </a:r>
                    </a:p>
                  </a:txBody>
                  <a:tcPr/>
                </a:tc>
                <a:extLst>
                  <a:ext uri="{0D108BD9-81ED-4DB2-BD59-A6C34878D82A}">
                    <a16:rowId xmlns:a16="http://schemas.microsoft.com/office/drawing/2014/main" val="2404670801"/>
                  </a:ext>
                </a:extLst>
              </a:tr>
              <a:tr h="293715">
                <a:tc>
                  <a:txBody>
                    <a:bodyPr/>
                    <a:lstStyle/>
                    <a:p>
                      <a:r>
                        <a:rPr lang="en-US" sz="1400" dirty="0"/>
                        <a:t>Pad</a:t>
                      </a:r>
                    </a:p>
                  </a:txBody>
                  <a:tcPr/>
                </a:tc>
                <a:tc>
                  <a:txBody>
                    <a:bodyPr/>
                    <a:lstStyle/>
                    <a:p>
                      <a:r>
                        <a:rPr lang="en-US" sz="1400" dirty="0"/>
                        <a:t>Area of copper to solder an SMD</a:t>
                      </a:r>
                    </a:p>
                  </a:txBody>
                  <a:tcPr/>
                </a:tc>
                <a:extLst>
                  <a:ext uri="{0D108BD9-81ED-4DB2-BD59-A6C34878D82A}">
                    <a16:rowId xmlns:a16="http://schemas.microsoft.com/office/drawing/2014/main" val="2848946172"/>
                  </a:ext>
                </a:extLst>
              </a:tr>
              <a:tr h="441446">
                <a:tc>
                  <a:txBody>
                    <a:bodyPr/>
                    <a:lstStyle/>
                    <a:p>
                      <a:r>
                        <a:rPr lang="en-US" sz="1400" dirty="0"/>
                        <a:t>BOM</a:t>
                      </a:r>
                    </a:p>
                  </a:txBody>
                  <a:tcPr/>
                </a:tc>
                <a:tc>
                  <a:txBody>
                    <a:bodyPr/>
                    <a:lstStyle/>
                    <a:p>
                      <a:r>
                        <a:rPr lang="en-US" sz="1400" dirty="0"/>
                        <a:t>Bill of Materials – list of electrical components (parts)</a:t>
                      </a:r>
                    </a:p>
                  </a:txBody>
                  <a:tcPr/>
                </a:tc>
                <a:extLst>
                  <a:ext uri="{0D108BD9-81ED-4DB2-BD59-A6C34878D82A}">
                    <a16:rowId xmlns:a16="http://schemas.microsoft.com/office/drawing/2014/main" val="3946215844"/>
                  </a:ext>
                </a:extLst>
              </a:tr>
              <a:tr h="623218">
                <a:tc>
                  <a:txBody>
                    <a:bodyPr/>
                    <a:lstStyle/>
                    <a:p>
                      <a:r>
                        <a:rPr lang="en-US" sz="1400" dirty="0"/>
                        <a:t>DRC </a:t>
                      </a:r>
                    </a:p>
                  </a:txBody>
                  <a:tcPr/>
                </a:tc>
                <a:tc>
                  <a:txBody>
                    <a:bodyPr/>
                    <a:lstStyle/>
                    <a:p>
                      <a:r>
                        <a:rPr lang="en-US" sz="1400" dirty="0"/>
                        <a:t>Design Rule Check – Fritzing routine to valid PCB design against PCB fabricator requirements (mainly clearances) </a:t>
                      </a:r>
                    </a:p>
                  </a:txBody>
                  <a:tcPr/>
                </a:tc>
                <a:extLst>
                  <a:ext uri="{0D108BD9-81ED-4DB2-BD59-A6C34878D82A}">
                    <a16:rowId xmlns:a16="http://schemas.microsoft.com/office/drawing/2014/main" val="304878735"/>
                  </a:ext>
                </a:extLst>
              </a:tr>
            </a:tbl>
          </a:graphicData>
        </a:graphic>
      </p:graphicFrame>
      <p:graphicFrame>
        <p:nvGraphicFramePr>
          <p:cNvPr id="7" name="Table 6">
            <a:extLst>
              <a:ext uri="{FF2B5EF4-FFF2-40B4-BE49-F238E27FC236}">
                <a16:creationId xmlns:a16="http://schemas.microsoft.com/office/drawing/2014/main" id="{648D4C17-FF14-9C23-E81B-B8D90DA8C9CD}"/>
              </a:ext>
            </a:extLst>
          </p:cNvPr>
          <p:cNvGraphicFramePr>
            <a:graphicFrameLocks/>
          </p:cNvGraphicFramePr>
          <p:nvPr>
            <p:extLst>
              <p:ext uri="{D42A27DB-BD31-4B8C-83A1-F6EECF244321}">
                <p14:modId xmlns:p14="http://schemas.microsoft.com/office/powerpoint/2010/main" val="376027836"/>
              </p:ext>
            </p:extLst>
          </p:nvPr>
        </p:nvGraphicFramePr>
        <p:xfrm>
          <a:off x="298963" y="989902"/>
          <a:ext cx="5797037" cy="5487196"/>
        </p:xfrm>
        <a:graphic>
          <a:graphicData uri="http://schemas.openxmlformats.org/drawingml/2006/table">
            <a:tbl>
              <a:tblPr firstRow="1" bandRow="1">
                <a:tableStyleId>{7DF18680-E054-41AD-8BC1-D1AEF772440D}</a:tableStyleId>
              </a:tblPr>
              <a:tblGrid>
                <a:gridCol w="2138529">
                  <a:extLst>
                    <a:ext uri="{9D8B030D-6E8A-4147-A177-3AD203B41FA5}">
                      <a16:colId xmlns:a16="http://schemas.microsoft.com/office/drawing/2014/main" val="629729204"/>
                    </a:ext>
                  </a:extLst>
                </a:gridCol>
                <a:gridCol w="3658508">
                  <a:extLst>
                    <a:ext uri="{9D8B030D-6E8A-4147-A177-3AD203B41FA5}">
                      <a16:colId xmlns:a16="http://schemas.microsoft.com/office/drawing/2014/main" val="1589413073"/>
                    </a:ext>
                  </a:extLst>
                </a:gridCol>
              </a:tblGrid>
              <a:tr h="275612">
                <a:tc>
                  <a:txBody>
                    <a:bodyPr/>
                    <a:lstStyle/>
                    <a:p>
                      <a:r>
                        <a:rPr lang="en-US" sz="1400" b="1" kern="1200" dirty="0">
                          <a:solidFill>
                            <a:schemeClr val="lt1"/>
                          </a:solidFill>
                          <a:latin typeface="+mn-lt"/>
                          <a:ea typeface="+mn-ea"/>
                          <a:cs typeface="+mn-cs"/>
                        </a:rPr>
                        <a:t>TERM</a:t>
                      </a:r>
                    </a:p>
                  </a:txBody>
                  <a:tcPr/>
                </a:tc>
                <a:tc>
                  <a:txBody>
                    <a:bodyPr/>
                    <a:lstStyle/>
                    <a:p>
                      <a:r>
                        <a:rPr lang="en-US" sz="1400" dirty="0"/>
                        <a:t>COMMENT</a:t>
                      </a:r>
                    </a:p>
                  </a:txBody>
                  <a:tcPr/>
                </a:tc>
                <a:extLst>
                  <a:ext uri="{0D108BD9-81ED-4DB2-BD59-A6C34878D82A}">
                    <a16:rowId xmlns:a16="http://schemas.microsoft.com/office/drawing/2014/main" val="2943215797"/>
                  </a:ext>
                </a:extLst>
              </a:tr>
              <a:tr h="468540">
                <a:tc>
                  <a:txBody>
                    <a:bodyPr/>
                    <a:lstStyle/>
                    <a:p>
                      <a:r>
                        <a:rPr lang="en-US" sz="1400" dirty="0"/>
                        <a:t>FRITZING</a:t>
                      </a:r>
                    </a:p>
                  </a:txBody>
                  <a:tcPr/>
                </a:tc>
                <a:tc>
                  <a:txBody>
                    <a:bodyPr/>
                    <a:lstStyle/>
                    <a:p>
                      <a:r>
                        <a:rPr lang="en-US" sz="1400" dirty="0"/>
                        <a:t>Software for creating breadboard, schematic and PCB designs</a:t>
                      </a:r>
                    </a:p>
                  </a:txBody>
                  <a:tcPr/>
                </a:tc>
                <a:extLst>
                  <a:ext uri="{0D108BD9-81ED-4DB2-BD59-A6C34878D82A}">
                    <a16:rowId xmlns:a16="http://schemas.microsoft.com/office/drawing/2014/main" val="3338582456"/>
                  </a:ext>
                </a:extLst>
              </a:tr>
              <a:tr h="275612">
                <a:tc>
                  <a:txBody>
                    <a:bodyPr/>
                    <a:lstStyle/>
                    <a:p>
                      <a:r>
                        <a:rPr lang="en-US" sz="1400" dirty="0"/>
                        <a:t>PCB</a:t>
                      </a:r>
                    </a:p>
                  </a:txBody>
                  <a:tcPr/>
                </a:tc>
                <a:tc>
                  <a:txBody>
                    <a:bodyPr/>
                    <a:lstStyle/>
                    <a:p>
                      <a:r>
                        <a:rPr lang="en-US" sz="1400" dirty="0"/>
                        <a:t>Printed Circuit Board</a:t>
                      </a:r>
                    </a:p>
                  </a:txBody>
                  <a:tcPr/>
                </a:tc>
                <a:extLst>
                  <a:ext uri="{0D108BD9-81ED-4DB2-BD59-A6C34878D82A}">
                    <a16:rowId xmlns:a16="http://schemas.microsoft.com/office/drawing/2014/main" val="765819853"/>
                  </a:ext>
                </a:extLst>
              </a:tr>
              <a:tr h="468540">
                <a:tc>
                  <a:txBody>
                    <a:bodyPr/>
                    <a:lstStyle/>
                    <a:p>
                      <a:r>
                        <a:rPr lang="en-US" sz="1400" dirty="0"/>
                        <a:t>Schematic (aka Circuit or Wiring Diagram)</a:t>
                      </a:r>
                    </a:p>
                  </a:txBody>
                  <a:tcPr/>
                </a:tc>
                <a:tc>
                  <a:txBody>
                    <a:bodyPr/>
                    <a:lstStyle/>
                    <a:p>
                      <a:r>
                        <a:rPr lang="en-US" sz="1400" dirty="0"/>
                        <a:t> Visual representation of an electrical circuit</a:t>
                      </a:r>
                    </a:p>
                  </a:txBody>
                  <a:tcPr/>
                </a:tc>
                <a:extLst>
                  <a:ext uri="{0D108BD9-81ED-4DB2-BD59-A6C34878D82A}">
                    <a16:rowId xmlns:a16="http://schemas.microsoft.com/office/drawing/2014/main" val="2528317608"/>
                  </a:ext>
                </a:extLst>
              </a:tr>
              <a:tr h="365959">
                <a:tc>
                  <a:txBody>
                    <a:bodyPr/>
                    <a:lstStyle/>
                    <a:p>
                      <a:r>
                        <a:rPr lang="en-US" sz="1400" dirty="0"/>
                        <a:t>Breadboard</a:t>
                      </a:r>
                    </a:p>
                  </a:txBody>
                  <a:tcPr/>
                </a:tc>
                <a:tc>
                  <a:txBody>
                    <a:bodyPr/>
                    <a:lstStyle/>
                    <a:p>
                      <a:r>
                        <a:rPr lang="en-US" sz="1400" dirty="0"/>
                        <a:t>Solderless construction base used for prototyping </a:t>
                      </a:r>
                    </a:p>
                  </a:txBody>
                  <a:tcPr/>
                </a:tc>
                <a:extLst>
                  <a:ext uri="{0D108BD9-81ED-4DB2-BD59-A6C34878D82A}">
                    <a16:rowId xmlns:a16="http://schemas.microsoft.com/office/drawing/2014/main" val="3461038456"/>
                  </a:ext>
                </a:extLst>
              </a:tr>
              <a:tr h="275612">
                <a:tc>
                  <a:txBody>
                    <a:bodyPr/>
                    <a:lstStyle/>
                    <a:p>
                      <a:r>
                        <a:rPr lang="en-US" sz="1400" dirty="0"/>
                        <a:t>JLCPCB</a:t>
                      </a:r>
                    </a:p>
                  </a:txBody>
                  <a:tcPr/>
                </a:tc>
                <a:tc>
                  <a:txBody>
                    <a:bodyPr/>
                    <a:lstStyle/>
                    <a:p>
                      <a:r>
                        <a:rPr lang="en-US" sz="1400" dirty="0"/>
                        <a:t>PCB fabricator (China) </a:t>
                      </a:r>
                    </a:p>
                  </a:txBody>
                  <a:tcPr/>
                </a:tc>
                <a:extLst>
                  <a:ext uri="{0D108BD9-81ED-4DB2-BD59-A6C34878D82A}">
                    <a16:rowId xmlns:a16="http://schemas.microsoft.com/office/drawing/2014/main" val="2259046256"/>
                  </a:ext>
                </a:extLst>
              </a:tr>
              <a:tr h="365959">
                <a:tc>
                  <a:txBody>
                    <a:bodyPr/>
                    <a:lstStyle/>
                    <a:p>
                      <a:r>
                        <a:rPr lang="en-US" sz="1400" dirty="0"/>
                        <a:t>Gerber File</a:t>
                      </a:r>
                    </a:p>
                  </a:txBody>
                  <a:tcPr/>
                </a:tc>
                <a:tc>
                  <a:txBody>
                    <a:bodyPr/>
                    <a:lstStyle/>
                    <a:p>
                      <a:r>
                        <a:rPr lang="en-US" sz="1400" dirty="0"/>
                        <a:t>Collection (zip) of PCB design files for fabricator</a:t>
                      </a:r>
                    </a:p>
                  </a:txBody>
                  <a:tcPr/>
                </a:tc>
                <a:extLst>
                  <a:ext uri="{0D108BD9-81ED-4DB2-BD59-A6C34878D82A}">
                    <a16:rowId xmlns:a16="http://schemas.microsoft.com/office/drawing/2014/main" val="1460151028"/>
                  </a:ext>
                </a:extLst>
              </a:tr>
              <a:tr h="365959">
                <a:tc>
                  <a:txBody>
                    <a:bodyPr/>
                    <a:lstStyle/>
                    <a:p>
                      <a:r>
                        <a:rPr lang="en-US" sz="1400" dirty="0"/>
                        <a:t>Palette </a:t>
                      </a:r>
                    </a:p>
                  </a:txBody>
                  <a:tcPr/>
                </a:tc>
                <a:tc>
                  <a:txBody>
                    <a:bodyPr/>
                    <a:lstStyle/>
                    <a:p>
                      <a:r>
                        <a:rPr lang="en-US" sz="1400" dirty="0"/>
                        <a:t>Window within a windows within Fritzing (frame)</a:t>
                      </a:r>
                    </a:p>
                  </a:txBody>
                  <a:tcPr/>
                </a:tc>
                <a:extLst>
                  <a:ext uri="{0D108BD9-81ED-4DB2-BD59-A6C34878D82A}">
                    <a16:rowId xmlns:a16="http://schemas.microsoft.com/office/drawing/2014/main" val="2596111078"/>
                  </a:ext>
                </a:extLst>
              </a:tr>
              <a:tr h="661468">
                <a:tc>
                  <a:txBody>
                    <a:bodyPr/>
                    <a:lstStyle/>
                    <a:p>
                      <a:r>
                        <a:rPr lang="en-US" sz="1400" dirty="0"/>
                        <a:t>Parts</a:t>
                      </a:r>
                    </a:p>
                  </a:txBody>
                  <a:tcPr/>
                </a:tc>
                <a:tc>
                  <a:txBody>
                    <a:bodyPr/>
                    <a:lstStyle/>
                    <a:p>
                      <a:r>
                        <a:rPr lang="en-US" sz="1400" dirty="0"/>
                        <a:t>Any item in Fritzing used in a design (PCB, breadboard, text, electrical components).  Exception: wires</a:t>
                      </a:r>
                    </a:p>
                  </a:txBody>
                  <a:tcPr/>
                </a:tc>
                <a:extLst>
                  <a:ext uri="{0D108BD9-81ED-4DB2-BD59-A6C34878D82A}">
                    <a16:rowId xmlns:a16="http://schemas.microsoft.com/office/drawing/2014/main" val="405579909"/>
                  </a:ext>
                </a:extLst>
              </a:tr>
              <a:tr h="275612">
                <a:tc>
                  <a:txBody>
                    <a:bodyPr/>
                    <a:lstStyle/>
                    <a:p>
                      <a:r>
                        <a:rPr lang="en-US" sz="1400" dirty="0"/>
                        <a:t>Bin</a:t>
                      </a:r>
                    </a:p>
                  </a:txBody>
                  <a:tcPr/>
                </a:tc>
                <a:tc>
                  <a:txBody>
                    <a:bodyPr/>
                    <a:lstStyle/>
                    <a:p>
                      <a:r>
                        <a:rPr lang="en-US" sz="1400" dirty="0"/>
                        <a:t>Container of Fritzing parts of Fritzing parts</a:t>
                      </a:r>
                    </a:p>
                  </a:txBody>
                  <a:tcPr/>
                </a:tc>
                <a:extLst>
                  <a:ext uri="{0D108BD9-81ED-4DB2-BD59-A6C34878D82A}">
                    <a16:rowId xmlns:a16="http://schemas.microsoft.com/office/drawing/2014/main" val="1591976179"/>
                  </a:ext>
                </a:extLst>
              </a:tr>
              <a:tr h="468540">
                <a:tc>
                  <a:txBody>
                    <a:bodyPr/>
                    <a:lstStyle/>
                    <a:p>
                      <a:r>
                        <a:rPr lang="en-US" sz="1400" dirty="0"/>
                        <a:t>Logo</a:t>
                      </a:r>
                    </a:p>
                  </a:txBody>
                  <a:tcPr/>
                </a:tc>
                <a:tc>
                  <a:txBody>
                    <a:bodyPr/>
                    <a:lstStyle/>
                    <a:p>
                      <a:r>
                        <a:rPr lang="en-US" sz="1400" dirty="0"/>
                        <a:t>Fritzing term for text and images added to the PCB silkscreen layer (top or bottom)</a:t>
                      </a:r>
                    </a:p>
                  </a:txBody>
                  <a:tcPr/>
                </a:tc>
                <a:extLst>
                  <a:ext uri="{0D108BD9-81ED-4DB2-BD59-A6C34878D82A}">
                    <a16:rowId xmlns:a16="http://schemas.microsoft.com/office/drawing/2014/main" val="4194915437"/>
                  </a:ext>
                </a:extLst>
              </a:tr>
              <a:tr h="365959">
                <a:tc>
                  <a:txBody>
                    <a:bodyPr/>
                    <a:lstStyle/>
                    <a:p>
                      <a:r>
                        <a:rPr lang="en-US" sz="1400" dirty="0"/>
                        <a:t>IC Package</a:t>
                      </a:r>
                    </a:p>
                  </a:txBody>
                  <a:tcPr/>
                </a:tc>
                <a:tc>
                  <a:txBody>
                    <a:bodyPr/>
                    <a:lstStyle/>
                    <a:p>
                      <a:r>
                        <a:rPr lang="en-US" sz="1400" dirty="0"/>
                        <a:t>Format of the Integrated Circuit (size, pins, etc..)</a:t>
                      </a:r>
                    </a:p>
                  </a:txBody>
                  <a:tcPr/>
                </a:tc>
                <a:extLst>
                  <a:ext uri="{0D108BD9-81ED-4DB2-BD59-A6C34878D82A}">
                    <a16:rowId xmlns:a16="http://schemas.microsoft.com/office/drawing/2014/main" val="2183093351"/>
                  </a:ext>
                </a:extLst>
              </a:tr>
              <a:tr h="444038">
                <a:tc>
                  <a:txBody>
                    <a:bodyPr/>
                    <a:lstStyle/>
                    <a:p>
                      <a:r>
                        <a:rPr lang="en-US" sz="1400" dirty="0"/>
                        <a:t>Circuit</a:t>
                      </a:r>
                    </a:p>
                  </a:txBody>
                  <a:tcPr/>
                </a:tc>
                <a:tc>
                  <a:txBody>
                    <a:bodyPr/>
                    <a:lstStyle/>
                    <a:p>
                      <a:r>
                        <a:rPr lang="en-US" sz="1400" dirty="0"/>
                        <a:t>Components that generate, use, and transmit electric current</a:t>
                      </a:r>
                    </a:p>
                  </a:txBody>
                  <a:tcPr/>
                </a:tc>
                <a:extLst>
                  <a:ext uri="{0D108BD9-81ED-4DB2-BD59-A6C34878D82A}">
                    <a16:rowId xmlns:a16="http://schemas.microsoft.com/office/drawing/2014/main" val="3501841202"/>
                  </a:ext>
                </a:extLst>
              </a:tr>
            </a:tbl>
          </a:graphicData>
        </a:graphic>
      </p:graphicFrame>
    </p:spTree>
    <p:extLst>
      <p:ext uri="{BB962C8B-B14F-4D97-AF65-F5344CB8AC3E}">
        <p14:creationId xmlns:p14="http://schemas.microsoft.com/office/powerpoint/2010/main" val="205022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5C660-8ACB-186A-F286-4EEB5AE9B37B}"/>
              </a:ext>
            </a:extLst>
          </p:cNvPr>
          <p:cNvSpPr>
            <a:spLocks noGrp="1"/>
          </p:cNvSpPr>
          <p:nvPr>
            <p:ph type="title"/>
          </p:nvPr>
        </p:nvSpPr>
        <p:spPr>
          <a:xfrm>
            <a:off x="756354" y="145915"/>
            <a:ext cx="11693562" cy="1173219"/>
          </a:xfrm>
        </p:spPr>
        <p:txBody>
          <a:bodyPr vert="horz" lIns="91440" tIns="45720" rIns="91440" bIns="45720" rtlCol="0" anchor="ctr">
            <a:normAutofit fontScale="90000"/>
          </a:bodyPr>
          <a:lstStyle/>
          <a:p>
            <a:r>
              <a:rPr lang="en-US" dirty="0"/>
              <a:t>Police Lights Themed Flashing LED Circuit Using 555 IC</a:t>
            </a:r>
            <a:br>
              <a:rPr lang="en-US" dirty="0"/>
            </a:br>
            <a:endParaRPr lang="en-US" dirty="0"/>
          </a:p>
        </p:txBody>
      </p:sp>
      <p:pic>
        <p:nvPicPr>
          <p:cNvPr id="5" name="Content Placeholder 4">
            <a:extLst>
              <a:ext uri="{FF2B5EF4-FFF2-40B4-BE49-F238E27FC236}">
                <a16:creationId xmlns:a16="http://schemas.microsoft.com/office/drawing/2014/main" id="{1765F030-0297-E1A3-8976-F37A139043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50854" y="3143730"/>
            <a:ext cx="5934997" cy="3348223"/>
          </a:xfrm>
        </p:spPr>
      </p:pic>
      <p:sp>
        <p:nvSpPr>
          <p:cNvPr id="6" name="TextBox 5">
            <a:extLst>
              <a:ext uri="{FF2B5EF4-FFF2-40B4-BE49-F238E27FC236}">
                <a16:creationId xmlns:a16="http://schemas.microsoft.com/office/drawing/2014/main" id="{A244E15E-A8BF-11E9-DD75-1D2249DEC84D}"/>
              </a:ext>
            </a:extLst>
          </p:cNvPr>
          <p:cNvSpPr txBox="1"/>
          <p:nvPr/>
        </p:nvSpPr>
        <p:spPr>
          <a:xfrm>
            <a:off x="593387" y="1074019"/>
            <a:ext cx="11129567" cy="5638066"/>
          </a:xfrm>
          <a:prstGeom prst="rect">
            <a:avLst/>
          </a:prstGeom>
        </p:spPr>
        <p:txBody>
          <a:bodyPr vert="horz" lIns="91440" tIns="45720" rIns="91440" bIns="45720" rtlCol="0">
            <a:normAutofit fontScale="92500"/>
          </a:bodyPr>
          <a:lstStyle>
            <a:lvl1pPr marL="228600" indent="-228600" defTabSz="914400">
              <a:lnSpc>
                <a:spcPct val="120000"/>
              </a:lnSpc>
              <a:spcBef>
                <a:spcPts val="1000"/>
              </a:spcBef>
              <a:buSzPct val="125000"/>
              <a:buFont typeface="Arial" panose="020B0604020202020204" pitchFamily="34" charset="0"/>
              <a:buChar char="•"/>
              <a:defRPr sz="2400"/>
            </a:lvl1pPr>
            <a:lvl2pPr marL="685800" indent="-228600" defTabSz="914400">
              <a:lnSpc>
                <a:spcPct val="120000"/>
              </a:lnSpc>
              <a:spcBef>
                <a:spcPts val="500"/>
              </a:spcBef>
              <a:buSzPct val="125000"/>
              <a:buFont typeface="Arial" panose="020B0604020202020204" pitchFamily="34" charset="0"/>
              <a:buChar char="•"/>
              <a:defRPr sz="2000"/>
            </a:lvl2pPr>
            <a:lvl3pPr marL="1143000" indent="-228600" defTabSz="914400">
              <a:lnSpc>
                <a:spcPct val="120000"/>
              </a:lnSpc>
              <a:spcBef>
                <a:spcPts val="500"/>
              </a:spcBef>
              <a:buSzPct val="125000"/>
              <a:buFont typeface="Arial" panose="020B0604020202020204" pitchFamily="34" charset="0"/>
              <a:buChar char="•"/>
            </a:lvl3pPr>
            <a:lvl4pPr marL="1600200" indent="-228600" defTabSz="914400">
              <a:lnSpc>
                <a:spcPct val="120000"/>
              </a:lnSpc>
              <a:spcBef>
                <a:spcPts val="500"/>
              </a:spcBef>
              <a:buSzPct val="125000"/>
              <a:buFont typeface="Arial" panose="020B0604020202020204" pitchFamily="34" charset="0"/>
              <a:buChar char="•"/>
              <a:defRPr sz="1600"/>
            </a:lvl4pPr>
            <a:lvl5pPr marL="2057400" indent="-228600" defTabSz="914400">
              <a:lnSpc>
                <a:spcPct val="120000"/>
              </a:lnSpc>
              <a:spcBef>
                <a:spcPts val="500"/>
              </a:spcBef>
              <a:buSzPct val="125000"/>
              <a:buFont typeface="Arial" panose="020B0604020202020204" pitchFamily="34" charset="0"/>
              <a:buChar char="•"/>
              <a:defRPr sz="1600"/>
            </a:lvl5pPr>
            <a:lvl6pPr marL="2514600" indent="-228600" defTabSz="914400">
              <a:lnSpc>
                <a:spcPct val="120000"/>
              </a:lnSpc>
              <a:spcBef>
                <a:spcPts val="500"/>
              </a:spcBef>
              <a:buSzPct val="125000"/>
              <a:buFont typeface="Arial" panose="020B0604020202020204" pitchFamily="34" charset="0"/>
              <a:buChar char="•"/>
              <a:defRPr sz="1400"/>
            </a:lvl6pPr>
            <a:lvl7pPr marL="2971800" indent="-228600" defTabSz="914400">
              <a:lnSpc>
                <a:spcPct val="120000"/>
              </a:lnSpc>
              <a:spcBef>
                <a:spcPts val="500"/>
              </a:spcBef>
              <a:buSzPct val="125000"/>
              <a:buFont typeface="Arial" panose="020B0604020202020204" pitchFamily="34" charset="0"/>
              <a:buChar char="•"/>
              <a:defRPr sz="1400"/>
            </a:lvl7pPr>
            <a:lvl8pPr marL="3429000" indent="-228600" defTabSz="914400">
              <a:lnSpc>
                <a:spcPct val="120000"/>
              </a:lnSpc>
              <a:spcBef>
                <a:spcPts val="500"/>
              </a:spcBef>
              <a:buSzPct val="125000"/>
              <a:buFont typeface="Arial" panose="020B0604020202020204" pitchFamily="34" charset="0"/>
              <a:buChar char="•"/>
              <a:defRPr sz="1400"/>
            </a:lvl8pPr>
            <a:lvl9pPr marL="3886200" indent="-228600" defTabSz="914400">
              <a:lnSpc>
                <a:spcPct val="120000"/>
              </a:lnSpc>
              <a:spcBef>
                <a:spcPts val="500"/>
              </a:spcBef>
              <a:buSzPct val="125000"/>
              <a:buFont typeface="Arial" panose="020B0604020202020204" pitchFamily="34" charset="0"/>
              <a:buChar char="•"/>
              <a:defRPr sz="1400"/>
            </a:lvl9pPr>
          </a:lstStyle>
          <a:p>
            <a:r>
              <a:rPr lang="en-US" dirty="0"/>
              <a:t>Uses 2x NE555 Timer IC</a:t>
            </a:r>
          </a:p>
          <a:p>
            <a:r>
              <a:rPr lang="en-US" dirty="0"/>
              <a:t>Alternating red/blue LED’s flashing</a:t>
            </a:r>
          </a:p>
          <a:p>
            <a:r>
              <a:rPr lang="en-US" dirty="0"/>
              <a:t>Article / Source: </a:t>
            </a:r>
            <a:r>
              <a:rPr lang="en-US" dirty="0">
                <a:hlinkClick r:id="rId3"/>
              </a:rPr>
              <a:t>https://elonics.org/police-lights-themed-flashing-led-circuit-using-555-ic/</a:t>
            </a:r>
            <a:endParaRPr lang="en-US" dirty="0"/>
          </a:p>
          <a:p>
            <a:r>
              <a:rPr lang="en-US" dirty="0"/>
              <a:t>Video: </a:t>
            </a:r>
            <a:r>
              <a:rPr lang="en-US" dirty="0">
                <a:hlinkClick r:id="rId4"/>
              </a:rPr>
              <a:t>https://youtu.be/XAi5aJ-89WY</a:t>
            </a:r>
            <a:r>
              <a:rPr lang="en-US" dirty="0"/>
              <a:t> </a:t>
            </a:r>
          </a:p>
          <a:p>
            <a:r>
              <a:rPr lang="en-US" dirty="0"/>
              <a:t>Parts:</a:t>
            </a:r>
          </a:p>
          <a:p>
            <a:pPr lvl="1"/>
            <a:r>
              <a:rPr lang="en-US" dirty="0"/>
              <a:t>2 x 555 Timer ICs</a:t>
            </a:r>
          </a:p>
          <a:p>
            <a:pPr lvl="1"/>
            <a:r>
              <a:rPr lang="en-US" dirty="0"/>
              <a:t>LED’s: 3 x Red, 3 x Blue</a:t>
            </a:r>
          </a:p>
          <a:p>
            <a:pPr lvl="1"/>
            <a:r>
              <a:rPr lang="en-US" dirty="0"/>
              <a:t>Resistors: 2 x 1M, 2 x 68R (Resistors for LED’s)</a:t>
            </a:r>
          </a:p>
          <a:p>
            <a:pPr lvl="1"/>
            <a:r>
              <a:rPr lang="en-US" dirty="0"/>
              <a:t>Capacitors: 1uF, 100nF</a:t>
            </a:r>
          </a:p>
          <a:p>
            <a:pPr lvl="1"/>
            <a:r>
              <a:rPr lang="en-US" dirty="0"/>
              <a:t>Breadboard</a:t>
            </a:r>
          </a:p>
          <a:p>
            <a:pPr lvl="1"/>
            <a:r>
              <a:rPr lang="en-US" dirty="0"/>
              <a:t>Few Breadboard Connectors</a:t>
            </a:r>
          </a:p>
          <a:p>
            <a:pPr lvl="1"/>
            <a:r>
              <a:rPr lang="en-US" dirty="0"/>
              <a:t>(5-12)V Power Supply</a:t>
            </a:r>
          </a:p>
          <a:p>
            <a:endParaRPr lang="en-US" dirty="0"/>
          </a:p>
        </p:txBody>
      </p:sp>
      <p:sp>
        <p:nvSpPr>
          <p:cNvPr id="9" name="Slide Number Placeholder 8">
            <a:extLst>
              <a:ext uri="{FF2B5EF4-FFF2-40B4-BE49-F238E27FC236}">
                <a16:creationId xmlns:a16="http://schemas.microsoft.com/office/drawing/2014/main" id="{3CED1BBB-99B5-7C92-16B8-B5840F9287DD}"/>
              </a:ext>
            </a:extLst>
          </p:cNvPr>
          <p:cNvSpPr>
            <a:spLocks noGrp="1"/>
          </p:cNvSpPr>
          <p:nvPr>
            <p:ph type="sldNum" sz="quarter" idx="4"/>
          </p:nvPr>
        </p:nvSpPr>
        <p:spPr/>
        <p:txBody>
          <a:bodyPr/>
          <a:lstStyle/>
          <a:p>
            <a:fld id="{03F4EA62-992E-4EB1-BA44-D49665C77250}" type="slidenum">
              <a:rPr lang="en-US" smtClean="0"/>
              <a:pPr/>
              <a:t>40</a:t>
            </a:fld>
            <a:endParaRPr lang="en-US" dirty="0"/>
          </a:p>
        </p:txBody>
      </p:sp>
      <p:sp>
        <p:nvSpPr>
          <p:cNvPr id="10" name="Footer Placeholder 9">
            <a:extLst>
              <a:ext uri="{FF2B5EF4-FFF2-40B4-BE49-F238E27FC236}">
                <a16:creationId xmlns:a16="http://schemas.microsoft.com/office/drawing/2014/main" id="{47C467B1-B5FF-5F17-1439-80D451E89EDF}"/>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D6125DB6-C071-C390-40EB-7B84B1AA8A6B}"/>
              </a:ext>
            </a:extLst>
          </p:cNvPr>
          <p:cNvSpPr>
            <a:spLocks noGrp="1"/>
          </p:cNvSpPr>
          <p:nvPr>
            <p:ph type="dt" sz="half" idx="2"/>
          </p:nvPr>
        </p:nvSpPr>
        <p:spPr/>
        <p:txBody>
          <a:bodyPr/>
          <a:lstStyle/>
          <a:p>
            <a:fld id="{917F0D8F-4D5A-4B39-8E12-53F47B053799}" type="datetime1">
              <a:rPr lang="en-US" smtClean="0"/>
              <a:t>8/6/2024</a:t>
            </a:fld>
            <a:endParaRPr lang="en-US" dirty="0"/>
          </a:p>
        </p:txBody>
      </p:sp>
    </p:spTree>
    <p:extLst>
      <p:ext uri="{BB962C8B-B14F-4D97-AF65-F5344CB8AC3E}">
        <p14:creationId xmlns:p14="http://schemas.microsoft.com/office/powerpoint/2010/main" val="345387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CD3B0608-2674-588E-0D4C-E90361195C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2808" y="3259086"/>
            <a:ext cx="6141750" cy="3276079"/>
          </a:xfrm>
          <a:prstGeom prst="rect">
            <a:avLst/>
          </a:prstGeom>
        </p:spPr>
      </p:pic>
      <p:sp>
        <p:nvSpPr>
          <p:cNvPr id="2" name="Title 1">
            <a:extLst>
              <a:ext uri="{FF2B5EF4-FFF2-40B4-BE49-F238E27FC236}">
                <a16:creationId xmlns:a16="http://schemas.microsoft.com/office/drawing/2014/main" id="{D1E9EB0C-72C7-2444-4576-4CF647B7D12A}"/>
              </a:ext>
            </a:extLst>
          </p:cNvPr>
          <p:cNvSpPr>
            <a:spLocks noGrp="1"/>
          </p:cNvSpPr>
          <p:nvPr>
            <p:ph type="title"/>
          </p:nvPr>
        </p:nvSpPr>
        <p:spPr>
          <a:xfrm>
            <a:off x="670583" y="171045"/>
            <a:ext cx="10364451" cy="704444"/>
          </a:xfrm>
        </p:spPr>
        <p:txBody>
          <a:bodyPr vert="horz" lIns="91440" tIns="45720" rIns="91440" bIns="45720" rtlCol="0" anchor="ctr">
            <a:normAutofit/>
          </a:bodyPr>
          <a:lstStyle/>
          <a:p>
            <a:r>
              <a:rPr lang="en-US" dirty="0"/>
              <a:t>Police Siren Circuit Using 555 IC</a:t>
            </a:r>
          </a:p>
        </p:txBody>
      </p:sp>
      <p:sp>
        <p:nvSpPr>
          <p:cNvPr id="7" name="Content Placeholder 6">
            <a:extLst>
              <a:ext uri="{FF2B5EF4-FFF2-40B4-BE49-F238E27FC236}">
                <a16:creationId xmlns:a16="http://schemas.microsoft.com/office/drawing/2014/main" id="{3E08F0E2-22D9-8B2C-147D-2D1AD9CAEC58}"/>
              </a:ext>
            </a:extLst>
          </p:cNvPr>
          <p:cNvSpPr>
            <a:spLocks noGrp="1"/>
          </p:cNvSpPr>
          <p:nvPr>
            <p:ph idx="1"/>
          </p:nvPr>
        </p:nvSpPr>
        <p:spPr>
          <a:xfrm>
            <a:off x="670583" y="1206231"/>
            <a:ext cx="9742819" cy="5600360"/>
          </a:xfrm>
        </p:spPr>
        <p:txBody>
          <a:bodyPr vert="horz" lIns="91440" tIns="45720" rIns="91440" bIns="45720" rtlCol="0">
            <a:normAutofit/>
          </a:bodyPr>
          <a:lstStyle/>
          <a:p>
            <a:r>
              <a:rPr lang="en-US" dirty="0"/>
              <a:t>Uses 2x NE555 Timer IC</a:t>
            </a:r>
          </a:p>
          <a:p>
            <a:r>
              <a:rPr lang="en-US" dirty="0"/>
              <a:t>2 different tones/frequencies, similar to the sound emitted from police cars</a:t>
            </a:r>
          </a:p>
          <a:p>
            <a:r>
              <a:rPr lang="en-US" dirty="0"/>
              <a:t>Article / Source: </a:t>
            </a:r>
            <a:r>
              <a:rPr lang="en-US" dirty="0">
                <a:hlinkClick r:id="rId3"/>
              </a:rPr>
              <a:t>https://elonics.org/police-siren-circuit-using-555-ic/</a:t>
            </a:r>
            <a:r>
              <a:rPr lang="en-US" dirty="0"/>
              <a:t> </a:t>
            </a:r>
          </a:p>
          <a:p>
            <a:r>
              <a:rPr lang="en-US" dirty="0"/>
              <a:t>Video: </a:t>
            </a:r>
            <a:r>
              <a:rPr lang="en-US" dirty="0">
                <a:hlinkClick r:id="rId4"/>
              </a:rPr>
              <a:t>https://youtu.be/ca4KMI4gui4</a:t>
            </a:r>
            <a:r>
              <a:rPr lang="en-US" dirty="0"/>
              <a:t> </a:t>
            </a:r>
          </a:p>
          <a:p>
            <a:r>
              <a:rPr lang="en-US" dirty="0"/>
              <a:t>Parts:</a:t>
            </a:r>
          </a:p>
          <a:p>
            <a:pPr lvl="1"/>
            <a:r>
              <a:rPr lang="en-US" dirty="0"/>
              <a:t>2 x 555 Timer IC</a:t>
            </a:r>
          </a:p>
          <a:p>
            <a:pPr lvl="1"/>
            <a:r>
              <a:rPr lang="en-US" dirty="0"/>
              <a:t>8</a:t>
            </a:r>
            <a:r>
              <a:rPr lang="el-GR" dirty="0"/>
              <a:t>Ω </a:t>
            </a:r>
            <a:r>
              <a:rPr lang="en-US" dirty="0"/>
              <a:t>Speaker</a:t>
            </a:r>
          </a:p>
          <a:p>
            <a:pPr lvl="1"/>
            <a:r>
              <a:rPr lang="en-US" dirty="0"/>
              <a:t>Resistors: 100K, 33K, 2 x 1K, 2 x 10K</a:t>
            </a:r>
          </a:p>
          <a:p>
            <a:pPr lvl="1"/>
            <a:r>
              <a:rPr lang="en-US" dirty="0"/>
              <a:t>Capacitors: 1000uF, 100uF, 10uF, 100nF</a:t>
            </a:r>
          </a:p>
          <a:p>
            <a:pPr lvl="1"/>
            <a:r>
              <a:rPr lang="en-US" dirty="0"/>
              <a:t>(5-9)V Power Supply</a:t>
            </a:r>
          </a:p>
          <a:p>
            <a:pPr lvl="1"/>
            <a:endParaRPr lang="en-US" dirty="0"/>
          </a:p>
        </p:txBody>
      </p:sp>
      <p:sp>
        <p:nvSpPr>
          <p:cNvPr id="9" name="Slide Number Placeholder 8">
            <a:extLst>
              <a:ext uri="{FF2B5EF4-FFF2-40B4-BE49-F238E27FC236}">
                <a16:creationId xmlns:a16="http://schemas.microsoft.com/office/drawing/2014/main" id="{F6D4B10B-81F1-319B-8E9F-17DAED590E21}"/>
              </a:ext>
            </a:extLst>
          </p:cNvPr>
          <p:cNvSpPr>
            <a:spLocks noGrp="1"/>
          </p:cNvSpPr>
          <p:nvPr>
            <p:ph type="sldNum" sz="quarter" idx="4"/>
          </p:nvPr>
        </p:nvSpPr>
        <p:spPr/>
        <p:txBody>
          <a:bodyPr/>
          <a:lstStyle/>
          <a:p>
            <a:fld id="{03F4EA62-992E-4EB1-BA44-D49665C77250}" type="slidenum">
              <a:rPr lang="en-US" smtClean="0"/>
              <a:pPr/>
              <a:t>41</a:t>
            </a:fld>
            <a:endParaRPr lang="en-US" dirty="0"/>
          </a:p>
        </p:txBody>
      </p:sp>
      <p:sp>
        <p:nvSpPr>
          <p:cNvPr id="10" name="Footer Placeholder 9">
            <a:extLst>
              <a:ext uri="{FF2B5EF4-FFF2-40B4-BE49-F238E27FC236}">
                <a16:creationId xmlns:a16="http://schemas.microsoft.com/office/drawing/2014/main" id="{0C5FB351-1652-041B-5066-4BA9D58A5A7F}"/>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AEEAAB59-F112-D183-B975-E7FFD86C8F45}"/>
              </a:ext>
            </a:extLst>
          </p:cNvPr>
          <p:cNvSpPr>
            <a:spLocks noGrp="1"/>
          </p:cNvSpPr>
          <p:nvPr>
            <p:ph type="dt" sz="half" idx="2"/>
          </p:nvPr>
        </p:nvSpPr>
        <p:spPr/>
        <p:txBody>
          <a:bodyPr/>
          <a:lstStyle/>
          <a:p>
            <a:fld id="{B3ED2BE7-0FF6-4552-99B3-7620FE448AF8}" type="datetime1">
              <a:rPr lang="en-US" smtClean="0"/>
              <a:t>8/6/2024</a:t>
            </a:fld>
            <a:endParaRPr lang="en-US" dirty="0"/>
          </a:p>
        </p:txBody>
      </p:sp>
    </p:spTree>
    <p:extLst>
      <p:ext uri="{BB962C8B-B14F-4D97-AF65-F5344CB8AC3E}">
        <p14:creationId xmlns:p14="http://schemas.microsoft.com/office/powerpoint/2010/main" val="48646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5839BE-4850-EC4E-0EA4-0ECD77BA1956}"/>
              </a:ext>
            </a:extLst>
          </p:cNvPr>
          <p:cNvSpPr>
            <a:spLocks noGrp="1"/>
          </p:cNvSpPr>
          <p:nvPr>
            <p:ph type="title"/>
          </p:nvPr>
        </p:nvSpPr>
        <p:spPr>
          <a:xfrm>
            <a:off x="278802" y="2645746"/>
            <a:ext cx="10515600" cy="1325563"/>
          </a:xfrm>
        </p:spPr>
        <p:txBody>
          <a:bodyPr/>
          <a:lstStyle/>
          <a:p>
            <a:r>
              <a:rPr lang="en-US" dirty="0"/>
              <a:t>Problem Solving</a:t>
            </a:r>
          </a:p>
        </p:txBody>
      </p:sp>
      <p:sp>
        <p:nvSpPr>
          <p:cNvPr id="7" name="Slide Number Placeholder 6">
            <a:extLst>
              <a:ext uri="{FF2B5EF4-FFF2-40B4-BE49-F238E27FC236}">
                <a16:creationId xmlns:a16="http://schemas.microsoft.com/office/drawing/2014/main" id="{C2BBE58A-8BEF-5BDE-991A-848CF954F95E}"/>
              </a:ext>
            </a:extLst>
          </p:cNvPr>
          <p:cNvSpPr>
            <a:spLocks noGrp="1"/>
          </p:cNvSpPr>
          <p:nvPr>
            <p:ph type="sldNum" sz="quarter" idx="4"/>
          </p:nvPr>
        </p:nvSpPr>
        <p:spPr/>
        <p:txBody>
          <a:bodyPr/>
          <a:lstStyle/>
          <a:p>
            <a:fld id="{03F4EA62-992E-4EB1-BA44-D49665C77250}" type="slidenum">
              <a:rPr lang="en-US" smtClean="0"/>
              <a:pPr/>
              <a:t>42</a:t>
            </a:fld>
            <a:endParaRPr lang="en-US" dirty="0"/>
          </a:p>
        </p:txBody>
      </p:sp>
      <p:sp>
        <p:nvSpPr>
          <p:cNvPr id="8" name="Footer Placeholder 7">
            <a:extLst>
              <a:ext uri="{FF2B5EF4-FFF2-40B4-BE49-F238E27FC236}">
                <a16:creationId xmlns:a16="http://schemas.microsoft.com/office/drawing/2014/main" id="{F0A6CA9F-755F-5E6B-96BB-D675CBD4E915}"/>
              </a:ext>
            </a:extLst>
          </p:cNvPr>
          <p:cNvSpPr>
            <a:spLocks noGrp="1"/>
          </p:cNvSpPr>
          <p:nvPr>
            <p:ph type="ftr" sz="quarter" idx="3"/>
          </p:nvPr>
        </p:nvSpPr>
        <p:spPr/>
        <p:txBody>
          <a:bodyPr/>
          <a:lstStyle/>
          <a:p>
            <a:r>
              <a:rPr lang="en-US" dirty="0"/>
              <a:t>NMRA Surfliner Convention</a:t>
            </a:r>
          </a:p>
        </p:txBody>
      </p:sp>
      <p:sp>
        <p:nvSpPr>
          <p:cNvPr id="9" name="Date Placeholder 8">
            <a:extLst>
              <a:ext uri="{FF2B5EF4-FFF2-40B4-BE49-F238E27FC236}">
                <a16:creationId xmlns:a16="http://schemas.microsoft.com/office/drawing/2014/main" id="{F5B43829-F7C9-658E-DA22-845021EF201F}"/>
              </a:ext>
            </a:extLst>
          </p:cNvPr>
          <p:cNvSpPr>
            <a:spLocks noGrp="1"/>
          </p:cNvSpPr>
          <p:nvPr>
            <p:ph type="dt" sz="half" idx="2"/>
          </p:nvPr>
        </p:nvSpPr>
        <p:spPr/>
        <p:txBody>
          <a:bodyPr/>
          <a:lstStyle/>
          <a:p>
            <a:fld id="{C5C6B601-8D4A-4CD3-A930-6CBC837B79DA}" type="datetime1">
              <a:rPr lang="en-US" smtClean="0"/>
              <a:t>8/6/2024</a:t>
            </a:fld>
            <a:endParaRPr lang="en-US" dirty="0"/>
          </a:p>
        </p:txBody>
      </p:sp>
    </p:spTree>
    <p:extLst>
      <p:ext uri="{BB962C8B-B14F-4D97-AF65-F5344CB8AC3E}">
        <p14:creationId xmlns:p14="http://schemas.microsoft.com/office/powerpoint/2010/main" val="352773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1AF2-B59D-5E31-F15E-356EB35EC6DB}"/>
              </a:ext>
            </a:extLst>
          </p:cNvPr>
          <p:cNvSpPr>
            <a:spLocks noGrp="1"/>
          </p:cNvSpPr>
          <p:nvPr>
            <p:ph type="title"/>
          </p:nvPr>
        </p:nvSpPr>
        <p:spPr>
          <a:xfrm>
            <a:off x="603115" y="48639"/>
            <a:ext cx="10750684" cy="941066"/>
          </a:xfrm>
        </p:spPr>
        <p:txBody>
          <a:bodyPr>
            <a:normAutofit/>
          </a:bodyPr>
          <a:lstStyle/>
          <a:p>
            <a:r>
              <a:rPr lang="en-US" dirty="0"/>
              <a:t>Examples: PCB for Signal MAST</a:t>
            </a:r>
          </a:p>
        </p:txBody>
      </p:sp>
      <p:sp>
        <p:nvSpPr>
          <p:cNvPr id="6" name="TextBox 5">
            <a:extLst>
              <a:ext uri="{FF2B5EF4-FFF2-40B4-BE49-F238E27FC236}">
                <a16:creationId xmlns:a16="http://schemas.microsoft.com/office/drawing/2014/main" id="{8738F91F-0C12-726F-AB40-62DDAA1E1291}"/>
              </a:ext>
            </a:extLst>
          </p:cNvPr>
          <p:cNvSpPr txBox="1"/>
          <p:nvPr/>
        </p:nvSpPr>
        <p:spPr>
          <a:xfrm>
            <a:off x="671209" y="1081946"/>
            <a:ext cx="6643991"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t>Requirements: </a:t>
            </a:r>
          </a:p>
          <a:p>
            <a:pPr marL="800100" lvl="1" indent="-342900">
              <a:buFont typeface="Arial" panose="020B0604020202020204" pitchFamily="34" charset="0"/>
              <a:buChar char="•"/>
            </a:pPr>
            <a:r>
              <a:rPr lang="en-US" sz="2000" dirty="0"/>
              <a:t>Low cost</a:t>
            </a:r>
          </a:p>
          <a:p>
            <a:pPr marL="800100" lvl="1" indent="-342900">
              <a:buFont typeface="Arial" panose="020B0604020202020204" pitchFamily="34" charset="0"/>
              <a:buChar char="•"/>
            </a:pPr>
            <a:r>
              <a:rPr lang="en-US" sz="2000" dirty="0"/>
              <a:t>Simplified wiring</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Solution:</a:t>
            </a:r>
          </a:p>
          <a:p>
            <a:pPr marL="800100" lvl="1" indent="-342900">
              <a:buFont typeface="Arial" panose="020B0604020202020204" pitchFamily="34" charset="0"/>
              <a:buChar char="•"/>
            </a:pPr>
            <a:r>
              <a:rPr lang="en-US" sz="2000" dirty="0"/>
              <a:t>PCB with SMD LEDs and solder holes</a:t>
            </a:r>
          </a:p>
          <a:p>
            <a:pPr marL="800100" lvl="1" indent="-342900">
              <a:buFont typeface="Arial" panose="020B0604020202020204" pitchFamily="34" charset="0"/>
              <a:buChar char="•"/>
            </a:pPr>
            <a:r>
              <a:rPr lang="en-US" sz="2000" dirty="0">
                <a:hlinkClick r:id="rId3"/>
              </a:rPr>
              <a:t>ModelRailroadControlSystems.com</a:t>
            </a:r>
            <a:endParaRPr lang="en-US" sz="2000" dirty="0"/>
          </a:p>
        </p:txBody>
      </p:sp>
      <p:sp>
        <p:nvSpPr>
          <p:cNvPr id="9" name="Slide Number Placeholder 8">
            <a:extLst>
              <a:ext uri="{FF2B5EF4-FFF2-40B4-BE49-F238E27FC236}">
                <a16:creationId xmlns:a16="http://schemas.microsoft.com/office/drawing/2014/main" id="{C438F823-DDD0-C6EA-8D1B-ABC3A147977D}"/>
              </a:ext>
            </a:extLst>
          </p:cNvPr>
          <p:cNvSpPr>
            <a:spLocks noGrp="1"/>
          </p:cNvSpPr>
          <p:nvPr>
            <p:ph type="sldNum" sz="quarter" idx="4"/>
          </p:nvPr>
        </p:nvSpPr>
        <p:spPr/>
        <p:txBody>
          <a:bodyPr/>
          <a:lstStyle/>
          <a:p>
            <a:fld id="{03F4EA62-992E-4EB1-BA44-D49665C77250}" type="slidenum">
              <a:rPr lang="en-US" smtClean="0"/>
              <a:pPr/>
              <a:t>43</a:t>
            </a:fld>
            <a:endParaRPr lang="en-US" dirty="0"/>
          </a:p>
        </p:txBody>
      </p:sp>
      <p:sp>
        <p:nvSpPr>
          <p:cNvPr id="10" name="Footer Placeholder 9">
            <a:extLst>
              <a:ext uri="{FF2B5EF4-FFF2-40B4-BE49-F238E27FC236}">
                <a16:creationId xmlns:a16="http://schemas.microsoft.com/office/drawing/2014/main" id="{9328B7CC-3F5C-234D-FAAC-3B9FD10F90D9}"/>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31E5DFF8-BBA3-574B-2BD9-EA49F38B06A6}"/>
              </a:ext>
            </a:extLst>
          </p:cNvPr>
          <p:cNvSpPr>
            <a:spLocks noGrp="1"/>
          </p:cNvSpPr>
          <p:nvPr>
            <p:ph type="dt" sz="half" idx="2"/>
          </p:nvPr>
        </p:nvSpPr>
        <p:spPr/>
        <p:txBody>
          <a:bodyPr/>
          <a:lstStyle/>
          <a:p>
            <a:fld id="{1EE4B87A-AFB4-41D4-AC5B-B515668B0EBB}" type="datetime1">
              <a:rPr lang="en-US" smtClean="0"/>
              <a:t>8/6/2024</a:t>
            </a:fld>
            <a:endParaRPr lang="en-US" dirty="0"/>
          </a:p>
        </p:txBody>
      </p:sp>
      <p:pic>
        <p:nvPicPr>
          <p:cNvPr id="2050" name="Picture 2" descr="Simple Signal Siding Sampler">
            <a:extLst>
              <a:ext uri="{FF2B5EF4-FFF2-40B4-BE49-F238E27FC236}">
                <a16:creationId xmlns:a16="http://schemas.microsoft.com/office/drawing/2014/main" id="{60E9E44F-E279-908D-CF3C-AFEB3C5F5A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961" y="344804"/>
            <a:ext cx="4124100" cy="238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06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1AF2-B59D-5E31-F15E-356EB35EC6DB}"/>
              </a:ext>
            </a:extLst>
          </p:cNvPr>
          <p:cNvSpPr>
            <a:spLocks noGrp="1"/>
          </p:cNvSpPr>
          <p:nvPr>
            <p:ph type="title"/>
          </p:nvPr>
        </p:nvSpPr>
        <p:spPr>
          <a:xfrm>
            <a:off x="603115" y="48639"/>
            <a:ext cx="10750684" cy="941066"/>
          </a:xfrm>
        </p:spPr>
        <p:txBody>
          <a:bodyPr>
            <a:normAutofit/>
          </a:bodyPr>
          <a:lstStyle/>
          <a:p>
            <a:r>
              <a:rPr lang="en-US" dirty="0"/>
              <a:t>Examples: PCB for Dwarf Signal</a:t>
            </a:r>
          </a:p>
        </p:txBody>
      </p:sp>
      <p:pic>
        <p:nvPicPr>
          <p:cNvPr id="5" name="Content Placeholder 4">
            <a:extLst>
              <a:ext uri="{FF2B5EF4-FFF2-40B4-BE49-F238E27FC236}">
                <a16:creationId xmlns:a16="http://schemas.microsoft.com/office/drawing/2014/main" id="{BBF03214-EF5F-BE66-F13C-DFD90BA6596D}"/>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7863656" y="519172"/>
            <a:ext cx="4231525" cy="5961584"/>
          </a:xfrm>
        </p:spPr>
      </p:pic>
      <p:sp>
        <p:nvSpPr>
          <p:cNvPr id="6" name="TextBox 5">
            <a:extLst>
              <a:ext uri="{FF2B5EF4-FFF2-40B4-BE49-F238E27FC236}">
                <a16:creationId xmlns:a16="http://schemas.microsoft.com/office/drawing/2014/main" id="{8738F91F-0C12-726F-AB40-62DDAA1E1291}"/>
              </a:ext>
            </a:extLst>
          </p:cNvPr>
          <p:cNvSpPr txBox="1"/>
          <p:nvPr/>
        </p:nvSpPr>
        <p:spPr>
          <a:xfrm>
            <a:off x="671209" y="1081946"/>
            <a:ext cx="6643991" cy="5632311"/>
          </a:xfrm>
          <a:prstGeom prst="rect">
            <a:avLst/>
          </a:prstGeom>
          <a:noFill/>
        </p:spPr>
        <p:txBody>
          <a:bodyPr wrap="square" rtlCol="0">
            <a:spAutoFit/>
          </a:bodyPr>
          <a:lstStyle/>
          <a:p>
            <a:pPr marL="342900" indent="-342900">
              <a:buFont typeface="Arial" panose="020B0604020202020204" pitchFamily="34" charset="0"/>
              <a:buChar char="•"/>
            </a:pPr>
            <a:r>
              <a:rPr lang="en-US" sz="2000" dirty="0"/>
              <a:t>Requirements: </a:t>
            </a:r>
          </a:p>
          <a:p>
            <a:pPr marL="800100" lvl="1" indent="-342900">
              <a:buFont typeface="Arial" panose="020B0604020202020204" pitchFamily="34" charset="0"/>
              <a:buChar char="•"/>
            </a:pPr>
            <a:r>
              <a:rPr lang="en-US" sz="2000" dirty="0"/>
              <a:t>Leverage low-cost housing (HO)</a:t>
            </a:r>
          </a:p>
          <a:p>
            <a:pPr marL="800100" lvl="1" indent="-342900">
              <a:buFont typeface="Arial" panose="020B0604020202020204" pitchFamily="34" charset="0"/>
              <a:buChar char="•"/>
            </a:pPr>
            <a:r>
              <a:rPr lang="en-US" sz="2000" dirty="0"/>
              <a:t>Mount 2x LEDs into housing straight</a:t>
            </a:r>
          </a:p>
          <a:p>
            <a:pPr marL="800100" lvl="1" indent="-342900">
              <a:buFont typeface="Arial" panose="020B0604020202020204" pitchFamily="34" charset="0"/>
              <a:buChar char="•"/>
            </a:pPr>
            <a:r>
              <a:rPr lang="en-US" sz="2000" dirty="0"/>
              <a:t>Hide LED wiring on back of housing</a:t>
            </a:r>
          </a:p>
          <a:p>
            <a:pPr marL="800100" lvl="1" indent="-342900">
              <a:buFont typeface="Arial" panose="020B0604020202020204" pitchFamily="34" charset="0"/>
              <a:buChar char="•"/>
            </a:pPr>
            <a:r>
              <a:rPr lang="en-US" sz="2000" dirty="0"/>
              <a:t>Easy wiring to LED with color and markings</a:t>
            </a:r>
          </a:p>
          <a:p>
            <a:pPr marL="800100" lvl="1" indent="-342900">
              <a:buFont typeface="Arial" panose="020B0604020202020204" pitchFamily="34" charset="0"/>
              <a:buChar char="•"/>
            </a:pPr>
            <a:r>
              <a:rPr lang="en-US" sz="2000" dirty="0"/>
              <a:t>Use of JST wire connections for easy under layout connections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Solution:</a:t>
            </a:r>
          </a:p>
          <a:p>
            <a:pPr marL="800100" lvl="1" indent="-342900">
              <a:buFont typeface="Arial" panose="020B0604020202020204" pitchFamily="34" charset="0"/>
              <a:buChar char="•"/>
            </a:pPr>
            <a:r>
              <a:rPr lang="en-US" sz="2000" dirty="0"/>
              <a:t>Circuit board /w 2x LEDs</a:t>
            </a:r>
          </a:p>
          <a:p>
            <a:pPr marL="800100" lvl="1" indent="-342900">
              <a:buFont typeface="Arial" panose="020B0604020202020204" pitchFamily="34" charset="0"/>
              <a:buChar char="•"/>
            </a:pPr>
            <a:r>
              <a:rPr lang="en-US" sz="2000" dirty="0"/>
              <a:t>3 labeled solder pads and holes (2 color, 1 common)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Assembly:</a:t>
            </a:r>
          </a:p>
          <a:p>
            <a:pPr marL="914400" lvl="1" indent="-457200">
              <a:buFont typeface="+mj-lt"/>
              <a:buAutoNum type="arabicPeriod"/>
            </a:pPr>
            <a:r>
              <a:rPr lang="en-US" sz="2000" dirty="0"/>
              <a:t>Solder 3mm LEDs</a:t>
            </a:r>
          </a:p>
          <a:p>
            <a:pPr marL="914400" lvl="1" indent="-457200">
              <a:buFont typeface="+mj-lt"/>
              <a:buAutoNum type="arabicPeriod"/>
            </a:pPr>
            <a:r>
              <a:rPr lang="en-US" sz="2000" dirty="0"/>
              <a:t>Grind LED tops flat (diffuse, Lens appearance)</a:t>
            </a:r>
          </a:p>
          <a:p>
            <a:pPr marL="914400" lvl="1" indent="-457200">
              <a:buFont typeface="+mj-lt"/>
              <a:buAutoNum type="arabicPeriod"/>
            </a:pPr>
            <a:r>
              <a:rPr lang="en-US" sz="2000" dirty="0"/>
              <a:t>Grind PCB back smooth (flatten solder connections)</a:t>
            </a:r>
          </a:p>
          <a:p>
            <a:pPr marL="914400" lvl="1" indent="-457200">
              <a:buFont typeface="+mj-lt"/>
              <a:buAutoNum type="arabicPeriod"/>
            </a:pPr>
            <a:r>
              <a:rPr lang="en-US" sz="2000" dirty="0"/>
              <a:t>Spray with flat black (cover lens)</a:t>
            </a:r>
          </a:p>
          <a:p>
            <a:pPr marL="914400" lvl="1" indent="-457200">
              <a:buFont typeface="+mj-lt"/>
              <a:buAutoNum type="arabicPeriod"/>
            </a:pPr>
            <a:r>
              <a:rPr lang="en-US" sz="2000" dirty="0"/>
              <a:t>Add heat shrink tube (insertion into layout board)</a:t>
            </a:r>
          </a:p>
        </p:txBody>
      </p:sp>
      <p:sp>
        <p:nvSpPr>
          <p:cNvPr id="9" name="Slide Number Placeholder 8">
            <a:extLst>
              <a:ext uri="{FF2B5EF4-FFF2-40B4-BE49-F238E27FC236}">
                <a16:creationId xmlns:a16="http://schemas.microsoft.com/office/drawing/2014/main" id="{C438F823-DDD0-C6EA-8D1B-ABC3A147977D}"/>
              </a:ext>
            </a:extLst>
          </p:cNvPr>
          <p:cNvSpPr>
            <a:spLocks noGrp="1"/>
          </p:cNvSpPr>
          <p:nvPr>
            <p:ph type="sldNum" sz="quarter" idx="4"/>
          </p:nvPr>
        </p:nvSpPr>
        <p:spPr/>
        <p:txBody>
          <a:bodyPr/>
          <a:lstStyle/>
          <a:p>
            <a:fld id="{03F4EA62-992E-4EB1-BA44-D49665C77250}" type="slidenum">
              <a:rPr lang="en-US" smtClean="0"/>
              <a:pPr/>
              <a:t>44</a:t>
            </a:fld>
            <a:endParaRPr lang="en-US" dirty="0"/>
          </a:p>
        </p:txBody>
      </p:sp>
      <p:sp>
        <p:nvSpPr>
          <p:cNvPr id="10" name="Footer Placeholder 9">
            <a:extLst>
              <a:ext uri="{FF2B5EF4-FFF2-40B4-BE49-F238E27FC236}">
                <a16:creationId xmlns:a16="http://schemas.microsoft.com/office/drawing/2014/main" id="{9328B7CC-3F5C-234D-FAAC-3B9FD10F90D9}"/>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31E5DFF8-BBA3-574B-2BD9-EA49F38B06A6}"/>
              </a:ext>
            </a:extLst>
          </p:cNvPr>
          <p:cNvSpPr>
            <a:spLocks noGrp="1"/>
          </p:cNvSpPr>
          <p:nvPr>
            <p:ph type="dt" sz="half" idx="2"/>
          </p:nvPr>
        </p:nvSpPr>
        <p:spPr/>
        <p:txBody>
          <a:bodyPr/>
          <a:lstStyle/>
          <a:p>
            <a:fld id="{1EE4B87A-AFB4-41D4-AC5B-B515668B0EBB}" type="datetime1">
              <a:rPr lang="en-US" smtClean="0"/>
              <a:t>8/6/2024</a:t>
            </a:fld>
            <a:endParaRPr lang="en-US" dirty="0"/>
          </a:p>
        </p:txBody>
      </p:sp>
    </p:spTree>
    <p:extLst>
      <p:ext uri="{BB962C8B-B14F-4D97-AF65-F5344CB8AC3E}">
        <p14:creationId xmlns:p14="http://schemas.microsoft.com/office/powerpoint/2010/main" val="74250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1AF2-B59D-5E31-F15E-356EB35EC6DB}"/>
              </a:ext>
            </a:extLst>
          </p:cNvPr>
          <p:cNvSpPr>
            <a:spLocks noGrp="1"/>
          </p:cNvSpPr>
          <p:nvPr>
            <p:ph type="title"/>
          </p:nvPr>
        </p:nvSpPr>
        <p:spPr>
          <a:xfrm>
            <a:off x="767570" y="205288"/>
            <a:ext cx="11160162" cy="624579"/>
          </a:xfrm>
        </p:spPr>
        <p:txBody>
          <a:bodyPr>
            <a:normAutofit/>
          </a:bodyPr>
          <a:lstStyle/>
          <a:p>
            <a:r>
              <a:rPr lang="en-US" dirty="0"/>
              <a:t>Examples: PCB for Signal Mast</a:t>
            </a:r>
          </a:p>
        </p:txBody>
      </p:sp>
      <p:pic>
        <p:nvPicPr>
          <p:cNvPr id="8" name="Content Placeholder 7">
            <a:extLst>
              <a:ext uri="{FF2B5EF4-FFF2-40B4-BE49-F238E27FC236}">
                <a16:creationId xmlns:a16="http://schemas.microsoft.com/office/drawing/2014/main" id="{1A4998EF-CE93-66B9-18EB-406EA56064FB}"/>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7691651" y="787940"/>
            <a:ext cx="4330807" cy="5822665"/>
          </a:xfrm>
        </p:spPr>
      </p:pic>
      <p:sp>
        <p:nvSpPr>
          <p:cNvPr id="6" name="TextBox 5">
            <a:extLst>
              <a:ext uri="{FF2B5EF4-FFF2-40B4-BE49-F238E27FC236}">
                <a16:creationId xmlns:a16="http://schemas.microsoft.com/office/drawing/2014/main" id="{8738F91F-0C12-726F-AB40-62DDAA1E1291}"/>
              </a:ext>
            </a:extLst>
          </p:cNvPr>
          <p:cNvSpPr txBox="1"/>
          <p:nvPr/>
        </p:nvSpPr>
        <p:spPr>
          <a:xfrm>
            <a:off x="767569" y="904672"/>
            <a:ext cx="6644907" cy="5324535"/>
          </a:xfrm>
          <a:prstGeom prst="rect">
            <a:avLst/>
          </a:prstGeom>
          <a:noFill/>
        </p:spPr>
        <p:txBody>
          <a:bodyPr wrap="square" rtlCol="0">
            <a:spAutoFit/>
          </a:bodyPr>
          <a:lstStyle/>
          <a:p>
            <a:pPr marL="342900" indent="-342900">
              <a:buFont typeface="Arial" panose="020B0604020202020204" pitchFamily="34" charset="0"/>
              <a:buChar char="•"/>
            </a:pPr>
            <a:r>
              <a:rPr lang="en-US" sz="2000" dirty="0"/>
              <a:t>Requirements: </a:t>
            </a:r>
          </a:p>
          <a:p>
            <a:pPr marL="800100" lvl="1" indent="-342900">
              <a:buFont typeface="Arial" panose="020B0604020202020204" pitchFamily="34" charset="0"/>
              <a:buChar char="•"/>
            </a:pPr>
            <a:r>
              <a:rPr lang="en-US" sz="2000" dirty="0"/>
              <a:t>Leverage low-cost housing (HO)</a:t>
            </a:r>
          </a:p>
          <a:p>
            <a:pPr marL="800100" lvl="1" indent="-342900">
              <a:buFont typeface="Arial" panose="020B0604020202020204" pitchFamily="34" charset="0"/>
              <a:buChar char="•"/>
            </a:pPr>
            <a:r>
              <a:rPr lang="en-US" sz="2000" dirty="0"/>
              <a:t>Mount 3x LEDs into housing straight</a:t>
            </a:r>
          </a:p>
          <a:p>
            <a:pPr marL="800100" lvl="1" indent="-342900">
              <a:buFont typeface="Arial" panose="020B0604020202020204" pitchFamily="34" charset="0"/>
              <a:buChar char="•"/>
            </a:pPr>
            <a:r>
              <a:rPr lang="en-US" sz="2000" dirty="0"/>
              <a:t>Hide LED wiring on back of housing</a:t>
            </a:r>
          </a:p>
          <a:p>
            <a:pPr marL="800100" lvl="1" indent="-342900">
              <a:buFont typeface="Arial" panose="020B0604020202020204" pitchFamily="34" charset="0"/>
              <a:buChar char="•"/>
            </a:pPr>
            <a:r>
              <a:rPr lang="en-US" sz="2000" dirty="0"/>
              <a:t>Easy wiring to LED with color and markings</a:t>
            </a:r>
          </a:p>
          <a:p>
            <a:pPr marL="800100" lvl="1" indent="-342900">
              <a:buFont typeface="Arial" panose="020B0604020202020204" pitchFamily="34" charset="0"/>
              <a:buChar char="•"/>
            </a:pPr>
            <a:r>
              <a:rPr lang="en-US" sz="2000" dirty="0"/>
              <a:t>Easy mount of housing to mask</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Solution:</a:t>
            </a:r>
          </a:p>
          <a:p>
            <a:pPr marL="800100" lvl="1" indent="-342900">
              <a:buFont typeface="Arial" panose="020B0604020202020204" pitchFamily="34" charset="0"/>
              <a:buChar char="•"/>
            </a:pPr>
            <a:r>
              <a:rPr lang="en-US" sz="2000" dirty="0"/>
              <a:t>Circuit board /w 3x LEDs</a:t>
            </a:r>
          </a:p>
          <a:p>
            <a:pPr marL="800100" lvl="1" indent="-342900">
              <a:buFont typeface="Arial" panose="020B0604020202020204" pitchFamily="34" charset="0"/>
              <a:buChar char="•"/>
            </a:pPr>
            <a:r>
              <a:rPr lang="en-US" sz="2000" dirty="0"/>
              <a:t>4x labeled solder pads (3 color, 1 common)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Assembly:</a:t>
            </a:r>
          </a:p>
          <a:p>
            <a:pPr marL="914400" lvl="1" indent="-457200">
              <a:buFont typeface="+mj-lt"/>
              <a:buAutoNum type="arabicPeriod"/>
            </a:pPr>
            <a:r>
              <a:rPr lang="en-US" sz="2000" dirty="0"/>
              <a:t>Solder 3mm LEDs</a:t>
            </a:r>
          </a:p>
          <a:p>
            <a:pPr marL="914400" lvl="1" indent="-457200">
              <a:buFont typeface="+mj-lt"/>
              <a:buAutoNum type="arabicPeriod"/>
            </a:pPr>
            <a:r>
              <a:rPr lang="en-US" sz="2000" dirty="0"/>
              <a:t>Grind LED tops flat (diffuse, Lens appearance)</a:t>
            </a:r>
          </a:p>
          <a:p>
            <a:pPr marL="914400" lvl="1" indent="-457200">
              <a:buFont typeface="+mj-lt"/>
              <a:buAutoNum type="arabicPeriod"/>
            </a:pPr>
            <a:r>
              <a:rPr lang="en-US" sz="2000" dirty="0"/>
              <a:t>Grind PCB back smooth (flatten solder connections)</a:t>
            </a:r>
          </a:p>
          <a:p>
            <a:pPr marL="914400" lvl="1" indent="-457200">
              <a:buFont typeface="+mj-lt"/>
              <a:buAutoNum type="arabicPeriod"/>
            </a:pPr>
            <a:r>
              <a:rPr lang="en-US" sz="2000" dirty="0"/>
              <a:t>Glue to mask (straw, 2.5mm copper tube, ??)</a:t>
            </a:r>
          </a:p>
          <a:p>
            <a:pPr marL="914400" lvl="1" indent="-457200">
              <a:buFont typeface="+mj-lt"/>
              <a:buAutoNum type="arabicPeriod"/>
            </a:pPr>
            <a:r>
              <a:rPr lang="en-US" sz="2000" dirty="0"/>
              <a:t>Spray with flat black (cover lens)</a:t>
            </a:r>
          </a:p>
        </p:txBody>
      </p:sp>
      <p:sp>
        <p:nvSpPr>
          <p:cNvPr id="9" name="Slide Number Placeholder 8">
            <a:extLst>
              <a:ext uri="{FF2B5EF4-FFF2-40B4-BE49-F238E27FC236}">
                <a16:creationId xmlns:a16="http://schemas.microsoft.com/office/drawing/2014/main" id="{6B7D2C51-F8F0-8A67-7CC0-4EA8021AA49F}"/>
              </a:ext>
            </a:extLst>
          </p:cNvPr>
          <p:cNvSpPr>
            <a:spLocks noGrp="1"/>
          </p:cNvSpPr>
          <p:nvPr>
            <p:ph type="sldNum" sz="quarter" idx="4"/>
          </p:nvPr>
        </p:nvSpPr>
        <p:spPr/>
        <p:txBody>
          <a:bodyPr/>
          <a:lstStyle/>
          <a:p>
            <a:fld id="{03F4EA62-992E-4EB1-BA44-D49665C77250}" type="slidenum">
              <a:rPr lang="en-US" smtClean="0"/>
              <a:pPr/>
              <a:t>45</a:t>
            </a:fld>
            <a:endParaRPr lang="en-US" dirty="0"/>
          </a:p>
        </p:txBody>
      </p:sp>
      <p:sp>
        <p:nvSpPr>
          <p:cNvPr id="10" name="Footer Placeholder 9">
            <a:extLst>
              <a:ext uri="{FF2B5EF4-FFF2-40B4-BE49-F238E27FC236}">
                <a16:creationId xmlns:a16="http://schemas.microsoft.com/office/drawing/2014/main" id="{898CCDCA-6B4C-BB9B-6A60-C6E700370DE1}"/>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8A024185-9DA8-4BE1-A9AA-7BF3CBAA3607}"/>
              </a:ext>
            </a:extLst>
          </p:cNvPr>
          <p:cNvSpPr>
            <a:spLocks noGrp="1"/>
          </p:cNvSpPr>
          <p:nvPr>
            <p:ph type="dt" sz="half" idx="2"/>
          </p:nvPr>
        </p:nvSpPr>
        <p:spPr/>
        <p:txBody>
          <a:bodyPr/>
          <a:lstStyle/>
          <a:p>
            <a:fld id="{2326CCBA-B1A8-4AAA-9F2A-2A6C31B4DA3F}" type="datetime1">
              <a:rPr lang="en-US" smtClean="0"/>
              <a:t>8/6/2024</a:t>
            </a:fld>
            <a:endParaRPr lang="en-US" dirty="0"/>
          </a:p>
        </p:txBody>
      </p:sp>
    </p:spTree>
    <p:extLst>
      <p:ext uri="{BB962C8B-B14F-4D97-AF65-F5344CB8AC3E}">
        <p14:creationId xmlns:p14="http://schemas.microsoft.com/office/powerpoint/2010/main" val="242738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1AF2-B59D-5E31-F15E-356EB35EC6DB}"/>
              </a:ext>
            </a:extLst>
          </p:cNvPr>
          <p:cNvSpPr>
            <a:spLocks noGrp="1"/>
          </p:cNvSpPr>
          <p:nvPr>
            <p:ph type="title"/>
          </p:nvPr>
        </p:nvSpPr>
        <p:spPr>
          <a:xfrm>
            <a:off x="660566" y="199715"/>
            <a:ext cx="11160162" cy="685501"/>
          </a:xfrm>
        </p:spPr>
        <p:txBody>
          <a:bodyPr>
            <a:normAutofit/>
          </a:bodyPr>
          <a:lstStyle/>
          <a:p>
            <a:r>
              <a:rPr lang="en-US" dirty="0"/>
              <a:t>Examples: PCB for Signal Mast Base Mounting</a:t>
            </a:r>
          </a:p>
        </p:txBody>
      </p:sp>
      <p:pic>
        <p:nvPicPr>
          <p:cNvPr id="7" name="Content Placeholder 6">
            <a:extLst>
              <a:ext uri="{FF2B5EF4-FFF2-40B4-BE49-F238E27FC236}">
                <a16:creationId xmlns:a16="http://schemas.microsoft.com/office/drawing/2014/main" id="{77B19317-9346-B19F-274A-C31E6434B625}"/>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rot="5400000">
            <a:off x="7689477" y="2205366"/>
            <a:ext cx="5725390" cy="3085094"/>
          </a:xfrm>
        </p:spPr>
      </p:pic>
      <p:sp>
        <p:nvSpPr>
          <p:cNvPr id="6" name="TextBox 5">
            <a:extLst>
              <a:ext uri="{FF2B5EF4-FFF2-40B4-BE49-F238E27FC236}">
                <a16:creationId xmlns:a16="http://schemas.microsoft.com/office/drawing/2014/main" id="{8738F91F-0C12-726F-AB40-62DDAA1E1291}"/>
              </a:ext>
            </a:extLst>
          </p:cNvPr>
          <p:cNvSpPr txBox="1"/>
          <p:nvPr/>
        </p:nvSpPr>
        <p:spPr>
          <a:xfrm>
            <a:off x="660566" y="1129554"/>
            <a:ext cx="7938685" cy="5632311"/>
          </a:xfrm>
          <a:prstGeom prst="rect">
            <a:avLst/>
          </a:prstGeom>
          <a:noFill/>
        </p:spPr>
        <p:txBody>
          <a:bodyPr wrap="square" rtlCol="0">
            <a:spAutoFit/>
          </a:bodyPr>
          <a:lstStyle/>
          <a:p>
            <a:pPr marL="342900" indent="-342900">
              <a:buFont typeface="Arial" panose="020B0604020202020204" pitchFamily="34" charset="0"/>
              <a:buChar char="•"/>
            </a:pPr>
            <a:r>
              <a:rPr lang="en-US" dirty="0"/>
              <a:t>Requirements: </a:t>
            </a:r>
          </a:p>
          <a:p>
            <a:pPr marL="800100" lvl="1" indent="-342900">
              <a:buFont typeface="Arial" panose="020B0604020202020204" pitchFamily="34" charset="0"/>
              <a:buChar char="•"/>
            </a:pPr>
            <a:r>
              <a:rPr lang="en-US" dirty="0"/>
              <a:t>Break away signal mast</a:t>
            </a:r>
          </a:p>
          <a:p>
            <a:pPr marL="800100" lvl="1" indent="-342900">
              <a:buFont typeface="Arial" panose="020B0604020202020204" pitchFamily="34" charset="0"/>
              <a:buChar char="•"/>
            </a:pPr>
            <a:r>
              <a:rPr lang="en-US" dirty="0"/>
              <a:t>Easy placement and removal (modular setup, working on scenery, etc...)</a:t>
            </a:r>
          </a:p>
          <a:p>
            <a:pPr marL="800100" lvl="1" indent="-342900">
              <a:buFont typeface="Arial" panose="020B0604020202020204" pitchFamily="34" charset="0"/>
              <a:buChar char="•"/>
            </a:pPr>
            <a:r>
              <a:rPr lang="en-US" dirty="0"/>
              <a:t>Cover signal mast base with small signal box (0.5” square)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Solution:</a:t>
            </a:r>
          </a:p>
          <a:p>
            <a:pPr marL="800100" lvl="1" indent="-342900">
              <a:buFont typeface="Arial" panose="020B0604020202020204" pitchFamily="34" charset="0"/>
              <a:buChar char="•"/>
            </a:pPr>
            <a:r>
              <a:rPr lang="en-US" dirty="0"/>
              <a:t>Pair PCBs with 6 connections for (2) 3-lamp heads</a:t>
            </a:r>
          </a:p>
          <a:p>
            <a:pPr marL="800100" lvl="1" indent="-342900">
              <a:buFont typeface="Arial" panose="020B0604020202020204" pitchFamily="34" charset="0"/>
              <a:buChar char="•"/>
            </a:pPr>
            <a:r>
              <a:rPr lang="en-US" dirty="0"/>
              <a:t>Use Pogo pins (spring loaded) to form (6) constant connection between boards</a:t>
            </a:r>
          </a:p>
          <a:p>
            <a:pPr marL="800100" lvl="1" indent="-342900">
              <a:buFont typeface="Arial" panose="020B0604020202020204" pitchFamily="34" charset="0"/>
              <a:buChar char="•"/>
            </a:pPr>
            <a:r>
              <a:rPr lang="en-US" dirty="0"/>
              <a:t>PCB form a plug and socket pair</a:t>
            </a:r>
          </a:p>
          <a:p>
            <a:pPr marL="1257300" lvl="2" indent="-342900">
              <a:buFont typeface="Arial" panose="020B0604020202020204" pitchFamily="34" charset="0"/>
              <a:buChar char="•"/>
            </a:pPr>
            <a:r>
              <a:rPr lang="en-US" dirty="0"/>
              <a:t>Plug PCB uses ‘pogo’ pins and round donut (rare-earth) magnet</a:t>
            </a:r>
          </a:p>
          <a:p>
            <a:pPr marL="1257300" lvl="2" indent="-342900">
              <a:buFont typeface="Arial" panose="020B0604020202020204" pitchFamily="34" charset="0"/>
              <a:buChar char="•"/>
            </a:pPr>
            <a:r>
              <a:rPr lang="en-US" dirty="0"/>
              <a:t>Socket PCB uses JST socket connectors on back</a:t>
            </a:r>
          </a:p>
          <a:p>
            <a:pPr marL="800100" lvl="1" indent="-342900">
              <a:buFont typeface="Arial" panose="020B0604020202020204" pitchFamily="34" charset="0"/>
              <a:buChar char="•"/>
            </a:pPr>
            <a:r>
              <a:rPr lang="en-US" dirty="0"/>
              <a:t>Magnets hold PCBs together, with Pogo pins forming (6) connections</a:t>
            </a:r>
          </a:p>
          <a:p>
            <a:pPr marL="800100" lvl="1" indent="-342900">
              <a:buFont typeface="Arial" panose="020B0604020202020204" pitchFamily="34" charset="0"/>
              <a:buChar char="•"/>
            </a:pPr>
            <a:r>
              <a:rPr lang="en-US" dirty="0"/>
              <a:t>Hold thru center of magnets and PCB for mounting 2.5mm mast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Assembly:</a:t>
            </a:r>
          </a:p>
          <a:p>
            <a:pPr marL="914400" lvl="1" indent="-457200">
              <a:buFont typeface="+mj-lt"/>
              <a:buAutoNum type="arabicPeriod"/>
            </a:pPr>
            <a:r>
              <a:rPr lang="en-US" dirty="0"/>
              <a:t>Solder Pogo pins (drop in plug (top) PCB holes, very little solder on back)</a:t>
            </a:r>
          </a:p>
          <a:p>
            <a:pPr marL="914400" lvl="1" indent="-457200">
              <a:buFont typeface="+mj-lt"/>
              <a:buAutoNum type="arabicPeriod"/>
            </a:pPr>
            <a:r>
              <a:rPr lang="en-US" dirty="0"/>
              <a:t>Mount mast (slot at bottom to allow wires out of tube into (6) holes, solder</a:t>
            </a:r>
          </a:p>
          <a:p>
            <a:pPr marL="1371600" lvl="2" indent="-457200">
              <a:buFont typeface="Arial" panose="020B0604020202020204" pitchFamily="34" charset="0"/>
              <a:buChar char="•"/>
            </a:pPr>
            <a:r>
              <a:rPr lang="en-US" dirty="0"/>
              <a:t>Use 30 awg Mag wire</a:t>
            </a:r>
          </a:p>
          <a:p>
            <a:pPr marL="914400" lvl="1" indent="-457200">
              <a:buFont typeface="+mj-lt"/>
              <a:buAutoNum type="arabicPeriod"/>
            </a:pPr>
            <a:r>
              <a:rPr lang="en-US" dirty="0"/>
              <a:t>Solder (2) JST XH 2.54mm SMD sockets on socket (bottom) PCB</a:t>
            </a:r>
          </a:p>
        </p:txBody>
      </p:sp>
      <p:sp>
        <p:nvSpPr>
          <p:cNvPr id="9" name="Slide Number Placeholder 8">
            <a:extLst>
              <a:ext uri="{FF2B5EF4-FFF2-40B4-BE49-F238E27FC236}">
                <a16:creationId xmlns:a16="http://schemas.microsoft.com/office/drawing/2014/main" id="{017C33F0-BFE4-B34B-CF17-1F5282CFCD27}"/>
              </a:ext>
            </a:extLst>
          </p:cNvPr>
          <p:cNvSpPr>
            <a:spLocks noGrp="1"/>
          </p:cNvSpPr>
          <p:nvPr>
            <p:ph type="sldNum" sz="quarter" idx="4"/>
          </p:nvPr>
        </p:nvSpPr>
        <p:spPr/>
        <p:txBody>
          <a:bodyPr/>
          <a:lstStyle/>
          <a:p>
            <a:fld id="{03F4EA62-992E-4EB1-BA44-D49665C77250}" type="slidenum">
              <a:rPr lang="en-US" smtClean="0"/>
              <a:pPr/>
              <a:t>46</a:t>
            </a:fld>
            <a:endParaRPr lang="en-US" dirty="0"/>
          </a:p>
        </p:txBody>
      </p:sp>
      <p:sp>
        <p:nvSpPr>
          <p:cNvPr id="10" name="Footer Placeholder 9">
            <a:extLst>
              <a:ext uri="{FF2B5EF4-FFF2-40B4-BE49-F238E27FC236}">
                <a16:creationId xmlns:a16="http://schemas.microsoft.com/office/drawing/2014/main" id="{86AB662A-D9E2-579C-46B3-3647FB2580AA}"/>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9D32BDF9-E2B1-017C-7B85-04933F0940C5}"/>
              </a:ext>
            </a:extLst>
          </p:cNvPr>
          <p:cNvSpPr>
            <a:spLocks noGrp="1"/>
          </p:cNvSpPr>
          <p:nvPr>
            <p:ph type="dt" sz="half" idx="2"/>
          </p:nvPr>
        </p:nvSpPr>
        <p:spPr/>
        <p:txBody>
          <a:bodyPr/>
          <a:lstStyle/>
          <a:p>
            <a:fld id="{5E54DED8-54FD-42E4-90AA-C14AE306B5DC}" type="datetime1">
              <a:rPr lang="en-US" smtClean="0"/>
              <a:t>8/6/2024</a:t>
            </a:fld>
            <a:endParaRPr lang="en-US" dirty="0"/>
          </a:p>
        </p:txBody>
      </p:sp>
    </p:spTree>
    <p:extLst>
      <p:ext uri="{BB962C8B-B14F-4D97-AF65-F5344CB8AC3E}">
        <p14:creationId xmlns:p14="http://schemas.microsoft.com/office/powerpoint/2010/main" val="152626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1AF2-B59D-5E31-F15E-356EB35EC6DB}"/>
              </a:ext>
            </a:extLst>
          </p:cNvPr>
          <p:cNvSpPr>
            <a:spLocks noGrp="1"/>
          </p:cNvSpPr>
          <p:nvPr>
            <p:ph type="title"/>
          </p:nvPr>
        </p:nvSpPr>
        <p:spPr>
          <a:xfrm>
            <a:off x="641111" y="247180"/>
            <a:ext cx="11160162" cy="624579"/>
          </a:xfrm>
        </p:spPr>
        <p:txBody>
          <a:bodyPr>
            <a:normAutofit/>
          </a:bodyPr>
          <a:lstStyle/>
          <a:p>
            <a:r>
              <a:rPr lang="en-US" dirty="0"/>
              <a:t>Examples: Breakout PCB for Small IC</a:t>
            </a:r>
          </a:p>
        </p:txBody>
      </p:sp>
      <p:sp>
        <p:nvSpPr>
          <p:cNvPr id="6" name="TextBox 5">
            <a:extLst>
              <a:ext uri="{FF2B5EF4-FFF2-40B4-BE49-F238E27FC236}">
                <a16:creationId xmlns:a16="http://schemas.microsoft.com/office/drawing/2014/main" id="{8738F91F-0C12-726F-AB40-62DDAA1E1291}"/>
              </a:ext>
            </a:extLst>
          </p:cNvPr>
          <p:cNvSpPr txBox="1"/>
          <p:nvPr/>
        </p:nvSpPr>
        <p:spPr>
          <a:xfrm>
            <a:off x="641110" y="1140312"/>
            <a:ext cx="8233949" cy="5509200"/>
          </a:xfrm>
          <a:prstGeom prst="rect">
            <a:avLst/>
          </a:prstGeom>
          <a:noFill/>
        </p:spPr>
        <p:txBody>
          <a:bodyPr wrap="square" rtlCol="0">
            <a:spAutoFit/>
          </a:bodyPr>
          <a:lstStyle/>
          <a:p>
            <a:pPr marL="342900" indent="-342900">
              <a:buFont typeface="Arial" panose="020B0604020202020204" pitchFamily="34" charset="0"/>
              <a:buChar char="•"/>
            </a:pPr>
            <a:r>
              <a:rPr lang="en-US" sz="1600" dirty="0"/>
              <a:t>Requirements: </a:t>
            </a:r>
          </a:p>
          <a:p>
            <a:pPr marL="800100" lvl="1" indent="-342900">
              <a:buFont typeface="Arial" panose="020B0604020202020204" pitchFamily="34" charset="0"/>
              <a:buChar char="•"/>
            </a:pPr>
            <a:r>
              <a:rPr lang="en-US" sz="1600" dirty="0"/>
              <a:t>Solder very small IC (QFN32 Package /w 32 solder pads, 5mm x 5mm)</a:t>
            </a:r>
          </a:p>
          <a:p>
            <a:pPr marL="800100" lvl="1" indent="-342900">
              <a:buFont typeface="Arial" panose="020B0604020202020204" pitchFamily="34" charset="0"/>
              <a:buChar char="•"/>
            </a:pPr>
            <a:r>
              <a:rPr lang="en-US" sz="1600" dirty="0"/>
              <a:t>Provide option for JLCPCB assembly</a:t>
            </a:r>
          </a:p>
          <a:p>
            <a:pPr marL="800100" lvl="1" indent="-342900">
              <a:buFont typeface="Arial" panose="020B0604020202020204" pitchFamily="34" charset="0"/>
              <a:buChar char="•"/>
            </a:pPr>
            <a:r>
              <a:rPr lang="en-US" sz="1600" dirty="0"/>
              <a:t>Provide for easy testing and rework if/when needed</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dirty="0"/>
              <a:t>Solution:</a:t>
            </a:r>
          </a:p>
          <a:p>
            <a:pPr marL="800100" lvl="1" indent="-342900">
              <a:buFont typeface="Arial" panose="020B0604020202020204" pitchFamily="34" charset="0"/>
              <a:buChar char="•"/>
            </a:pPr>
            <a:r>
              <a:rPr lang="en-US" sz="1600" dirty="0"/>
              <a:t>Small breakout board, specifically for QFN32 package</a:t>
            </a:r>
          </a:p>
          <a:p>
            <a:pPr marL="800100" lvl="1" indent="-342900">
              <a:buFont typeface="Arial" panose="020B0604020202020204" pitchFamily="34" charset="0"/>
              <a:buChar char="•"/>
            </a:pPr>
            <a:r>
              <a:rPr lang="en-US" sz="1600" dirty="0"/>
              <a:t>Unique pin arrange for correct seating into main board</a:t>
            </a:r>
          </a:p>
          <a:p>
            <a:pPr marL="800100" lvl="1" indent="-342900">
              <a:buFont typeface="Arial" panose="020B0604020202020204" pitchFamily="34" charset="0"/>
              <a:buChar char="•"/>
            </a:pPr>
            <a:r>
              <a:rPr lang="en-US" sz="1600" dirty="0"/>
              <a:t>Extend QFN32 solder pads using Fritzing Parts Editor &amp; Inscape (SVG editor)</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dirty="0"/>
              <a:t>Assembly:</a:t>
            </a:r>
          </a:p>
          <a:p>
            <a:pPr marL="914400" lvl="1" indent="-457200">
              <a:buFont typeface="+mj-lt"/>
              <a:buAutoNum type="arabicPeriod"/>
            </a:pPr>
            <a:r>
              <a:rPr lang="en-US" sz="1600" dirty="0"/>
              <a:t>Reflow</a:t>
            </a:r>
          </a:p>
          <a:p>
            <a:pPr marL="1371600" lvl="2" indent="-457200">
              <a:buFont typeface="+mj-lt"/>
              <a:buAutoNum type="arabicPeriod"/>
            </a:pPr>
            <a:r>
              <a:rPr lang="en-US" sz="1600" dirty="0"/>
              <a:t>Use PCB stencil to apply paste (difficult)</a:t>
            </a:r>
          </a:p>
          <a:p>
            <a:pPr marL="1371600" lvl="2" indent="-457200">
              <a:buFont typeface="+mj-lt"/>
              <a:buAutoNum type="arabicPeriod"/>
            </a:pPr>
            <a:r>
              <a:rPr lang="en-US" sz="1600" dirty="0"/>
              <a:t>Reflow on hot plate, up to 150 deg C, then cool quickly</a:t>
            </a:r>
          </a:p>
          <a:p>
            <a:pPr marL="914400" lvl="1" indent="-457200">
              <a:buFont typeface="+mj-lt"/>
              <a:buAutoNum type="arabicPeriod"/>
            </a:pPr>
            <a:r>
              <a:rPr lang="en-US" sz="1600" dirty="0"/>
              <a:t>Soldering Iron</a:t>
            </a:r>
          </a:p>
          <a:p>
            <a:pPr marL="1371600" lvl="2" indent="-457200">
              <a:buFont typeface="+mj-lt"/>
              <a:buAutoNum type="arabicPeriod"/>
            </a:pPr>
            <a:r>
              <a:rPr lang="en-US" sz="1600" dirty="0"/>
              <a:t>Use low temp solder with Oblique Horseshoe soldering tip</a:t>
            </a:r>
          </a:p>
          <a:p>
            <a:pPr marL="1371600" lvl="2" indent="-457200">
              <a:buFont typeface="+mj-lt"/>
              <a:buAutoNum type="arabicPeriod"/>
            </a:pPr>
            <a:r>
              <a:rPr lang="en-US" sz="1600" dirty="0"/>
              <a:t>Apply solder by stoking tip straight out from solder pad</a:t>
            </a:r>
          </a:p>
          <a:p>
            <a:pPr marL="1828800" lvl="3" indent="-457200">
              <a:buFont typeface="+mj-lt"/>
              <a:buAutoNum type="arabicPeriod"/>
            </a:pPr>
            <a:r>
              <a:rPr lang="en-US" sz="1600" dirty="0"/>
              <a:t>Solder flows from tip to solder pad, connecting to bottom of IC</a:t>
            </a:r>
          </a:p>
          <a:p>
            <a:pPr marL="1371600" lvl="2" indent="-457200">
              <a:buFont typeface="+mj-lt"/>
              <a:buAutoNum type="arabicPeriod"/>
            </a:pPr>
            <a:r>
              <a:rPr lang="en-US" sz="1600" dirty="0"/>
              <a:t> Solder one corner pin and verify alignment of IC pads to PCB pads</a:t>
            </a:r>
          </a:p>
          <a:p>
            <a:pPr marL="1828800" lvl="3" indent="-457200">
              <a:buFont typeface="+mj-lt"/>
              <a:buAutoNum type="arabicPeriod"/>
            </a:pPr>
            <a:r>
              <a:rPr lang="en-US" sz="1600" dirty="0"/>
              <a:t>Requires magnification and looking at side of mounted IC</a:t>
            </a:r>
          </a:p>
          <a:p>
            <a:pPr marL="1371600" lvl="2" indent="-457200">
              <a:buFont typeface="+mj-lt"/>
              <a:buAutoNum type="arabicPeriod"/>
            </a:pPr>
            <a:r>
              <a:rPr lang="en-US" sz="1600" dirty="0"/>
              <a:t>Solder opposite corner and verify alignment</a:t>
            </a:r>
          </a:p>
          <a:p>
            <a:pPr marL="1371600" lvl="2" indent="-457200">
              <a:buFont typeface="+mj-lt"/>
              <a:buAutoNum type="arabicPeriod"/>
            </a:pPr>
            <a:r>
              <a:rPr lang="en-US" sz="1600" dirty="0"/>
              <a:t>Solder remaining pins</a:t>
            </a:r>
          </a:p>
        </p:txBody>
      </p:sp>
      <p:pic>
        <p:nvPicPr>
          <p:cNvPr id="8" name="Picture 7">
            <a:extLst>
              <a:ext uri="{FF2B5EF4-FFF2-40B4-BE49-F238E27FC236}">
                <a16:creationId xmlns:a16="http://schemas.microsoft.com/office/drawing/2014/main" id="{49B595A4-7C84-EA0F-FA15-5F7658ACDF7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359153" y="1140312"/>
            <a:ext cx="2671267" cy="5470508"/>
          </a:xfrm>
          <a:prstGeom prst="rect">
            <a:avLst/>
          </a:prstGeom>
        </p:spPr>
      </p:pic>
      <p:sp>
        <p:nvSpPr>
          <p:cNvPr id="9" name="Slide Number Placeholder 8">
            <a:extLst>
              <a:ext uri="{FF2B5EF4-FFF2-40B4-BE49-F238E27FC236}">
                <a16:creationId xmlns:a16="http://schemas.microsoft.com/office/drawing/2014/main" id="{67037014-FE4F-8EAB-89BD-B4529C13ED2E}"/>
              </a:ext>
            </a:extLst>
          </p:cNvPr>
          <p:cNvSpPr>
            <a:spLocks noGrp="1"/>
          </p:cNvSpPr>
          <p:nvPr>
            <p:ph type="sldNum" sz="quarter" idx="4"/>
          </p:nvPr>
        </p:nvSpPr>
        <p:spPr/>
        <p:txBody>
          <a:bodyPr/>
          <a:lstStyle/>
          <a:p>
            <a:fld id="{03F4EA62-992E-4EB1-BA44-D49665C77250}" type="slidenum">
              <a:rPr lang="en-US" smtClean="0"/>
              <a:pPr/>
              <a:t>47</a:t>
            </a:fld>
            <a:endParaRPr lang="en-US" dirty="0"/>
          </a:p>
        </p:txBody>
      </p:sp>
      <p:sp>
        <p:nvSpPr>
          <p:cNvPr id="10" name="Footer Placeholder 9">
            <a:extLst>
              <a:ext uri="{FF2B5EF4-FFF2-40B4-BE49-F238E27FC236}">
                <a16:creationId xmlns:a16="http://schemas.microsoft.com/office/drawing/2014/main" id="{E5EEFD5A-533F-3D59-E9A7-50EF5F1E14AD}"/>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87D44BC2-3A68-461B-14F1-4AA291A636AE}"/>
              </a:ext>
            </a:extLst>
          </p:cNvPr>
          <p:cNvSpPr>
            <a:spLocks noGrp="1"/>
          </p:cNvSpPr>
          <p:nvPr>
            <p:ph type="dt" sz="half" idx="2"/>
          </p:nvPr>
        </p:nvSpPr>
        <p:spPr/>
        <p:txBody>
          <a:bodyPr/>
          <a:lstStyle/>
          <a:p>
            <a:fld id="{03F85828-DE9B-4AB6-BE18-D0819C0B62BD}" type="datetime1">
              <a:rPr lang="en-US" smtClean="0"/>
              <a:t>8/6/2024</a:t>
            </a:fld>
            <a:endParaRPr lang="en-US" dirty="0"/>
          </a:p>
        </p:txBody>
      </p:sp>
    </p:spTree>
    <p:extLst>
      <p:ext uri="{BB962C8B-B14F-4D97-AF65-F5344CB8AC3E}">
        <p14:creationId xmlns:p14="http://schemas.microsoft.com/office/powerpoint/2010/main" val="110529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1AF2-B59D-5E31-F15E-356EB35EC6DB}"/>
              </a:ext>
            </a:extLst>
          </p:cNvPr>
          <p:cNvSpPr>
            <a:spLocks noGrp="1"/>
          </p:cNvSpPr>
          <p:nvPr>
            <p:ph type="title"/>
          </p:nvPr>
        </p:nvSpPr>
        <p:spPr>
          <a:xfrm>
            <a:off x="710825" y="208488"/>
            <a:ext cx="11160162" cy="624579"/>
          </a:xfrm>
        </p:spPr>
        <p:txBody>
          <a:bodyPr>
            <a:normAutofit/>
          </a:bodyPr>
          <a:lstStyle/>
          <a:p>
            <a:r>
              <a:rPr lang="en-US" dirty="0"/>
              <a:t>Examples: PCB for Connection Conversion</a:t>
            </a:r>
          </a:p>
        </p:txBody>
      </p:sp>
      <p:sp>
        <p:nvSpPr>
          <p:cNvPr id="6" name="TextBox 5">
            <a:extLst>
              <a:ext uri="{FF2B5EF4-FFF2-40B4-BE49-F238E27FC236}">
                <a16:creationId xmlns:a16="http://schemas.microsoft.com/office/drawing/2014/main" id="{8738F91F-0C12-726F-AB40-62DDAA1E1291}"/>
              </a:ext>
            </a:extLst>
          </p:cNvPr>
          <p:cNvSpPr txBox="1"/>
          <p:nvPr/>
        </p:nvSpPr>
        <p:spPr>
          <a:xfrm>
            <a:off x="710824" y="1140312"/>
            <a:ext cx="7400441" cy="5509200"/>
          </a:xfrm>
          <a:prstGeom prst="rect">
            <a:avLst/>
          </a:prstGeom>
          <a:noFill/>
        </p:spPr>
        <p:txBody>
          <a:bodyPr wrap="square" rtlCol="0">
            <a:spAutoFit/>
          </a:bodyPr>
          <a:lstStyle/>
          <a:p>
            <a:pPr marL="342900" indent="-342900">
              <a:buFont typeface="Arial" panose="020B0604020202020204" pitchFamily="34" charset="0"/>
              <a:buChar char="•"/>
            </a:pPr>
            <a:r>
              <a:rPr lang="en-US" sz="1600" dirty="0"/>
              <a:t>Requirements: </a:t>
            </a:r>
          </a:p>
          <a:p>
            <a:pPr marL="800100" lvl="1" indent="-342900">
              <a:buFont typeface="Arial" panose="020B0604020202020204" pitchFamily="34" charset="0"/>
              <a:buChar char="•"/>
            </a:pPr>
            <a:r>
              <a:rPr lang="en-US" sz="1600" dirty="0"/>
              <a:t>Simplify under layout wiring and connections for signal masts</a:t>
            </a:r>
          </a:p>
          <a:p>
            <a:pPr marL="800100" lvl="1" indent="-342900">
              <a:buFont typeface="Arial" panose="020B0604020202020204" pitchFamily="34" charset="0"/>
              <a:buChar char="•"/>
            </a:pPr>
            <a:r>
              <a:rPr lang="en-US" sz="1600" dirty="0"/>
              <a:t>Provide labeled connections for plugging in 2-3 wire plugs (JST XH 2.54mm)</a:t>
            </a:r>
          </a:p>
          <a:p>
            <a:pPr marL="800100" lvl="1" indent="-342900">
              <a:buFont typeface="Arial" panose="020B0604020202020204" pitchFamily="34" charset="0"/>
              <a:buChar char="•"/>
            </a:pPr>
            <a:r>
              <a:rPr lang="en-US" sz="1600" dirty="0"/>
              <a:t>Convert from (2) CAT cables(16 wires) to 5-6 JST sockets (5-6 signal heads)</a:t>
            </a:r>
          </a:p>
          <a:p>
            <a:pPr marL="800100" lvl="1" indent="-342900">
              <a:buFont typeface="Arial" panose="020B0604020202020204" pitchFamily="34" charset="0"/>
              <a:buChar char="•"/>
            </a:pPr>
            <a:r>
              <a:rPr lang="en-US" sz="1600" dirty="0"/>
              <a:t>Connections for layout accessory power</a:t>
            </a:r>
          </a:p>
          <a:p>
            <a:pPr marL="800100" lvl="1" indent="-342900">
              <a:buFont typeface="Arial" panose="020B0604020202020204" pitchFamily="34" charset="0"/>
              <a:buChar char="•"/>
            </a:pPr>
            <a:r>
              <a:rPr lang="en-US" sz="1600" dirty="0"/>
              <a:t>Multiple mounting options</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dirty="0"/>
              <a:t>Solution:</a:t>
            </a:r>
          </a:p>
          <a:p>
            <a:pPr marL="800100" lvl="1" indent="-342900">
              <a:buFont typeface="Arial" panose="020B0604020202020204" pitchFamily="34" charset="0"/>
              <a:buChar char="•"/>
            </a:pPr>
            <a:r>
              <a:rPr lang="en-US" sz="1600" dirty="0"/>
              <a:t>(2) RJ45 sockets for CAT cable</a:t>
            </a:r>
          </a:p>
          <a:p>
            <a:pPr marL="800100" lvl="1" indent="-342900">
              <a:buFont typeface="Arial" panose="020B0604020202020204" pitchFamily="34" charset="0"/>
              <a:buChar char="•"/>
            </a:pPr>
            <a:r>
              <a:rPr lang="en-US" sz="1600" dirty="0"/>
              <a:t>(6) 3-wire JST sockets for (6) 2-lamp mast heads</a:t>
            </a:r>
          </a:p>
          <a:p>
            <a:pPr marL="800100" lvl="1" indent="-342900">
              <a:buFont typeface="Arial" panose="020B0604020202020204" pitchFamily="34" charset="0"/>
              <a:buChar char="•"/>
            </a:pPr>
            <a:r>
              <a:rPr lang="en-US" sz="1600" dirty="0"/>
              <a:t>(5) 4-wire JST sockets for (5) 3-lamp mast heads</a:t>
            </a:r>
          </a:p>
          <a:p>
            <a:pPr marL="800100" lvl="1" indent="-342900">
              <a:buFont typeface="Arial" panose="020B0604020202020204" pitchFamily="34" charset="0"/>
              <a:buChar char="•"/>
            </a:pPr>
            <a:r>
              <a:rPr lang="en-US" sz="1600" dirty="0"/>
              <a:t>(1) Molex connector for layout accessory connection</a:t>
            </a:r>
          </a:p>
          <a:p>
            <a:pPr marL="800100" lvl="1" indent="-342900">
              <a:buFont typeface="Arial" panose="020B0604020202020204" pitchFamily="34" charset="0"/>
              <a:buChar char="•"/>
            </a:pPr>
            <a:r>
              <a:rPr lang="en-US" sz="1600" dirty="0"/>
              <a:t>Jumpers for setting LED common wire (anode/cathode)</a:t>
            </a:r>
          </a:p>
          <a:p>
            <a:pPr marL="800100" lvl="1" indent="-342900">
              <a:buFont typeface="Arial" panose="020B0604020202020204" pitchFamily="34" charset="0"/>
              <a:buChar char="•"/>
            </a:pPr>
            <a:r>
              <a:rPr lang="en-US" sz="1600" dirty="0"/>
              <a:t>50mm height for PCB housing mount</a:t>
            </a:r>
          </a:p>
          <a:p>
            <a:pPr marL="800100" lvl="1" indent="-342900">
              <a:buFont typeface="Arial" panose="020B0604020202020204" pitchFamily="34" charset="0"/>
              <a:buChar char="•"/>
            </a:pPr>
            <a:r>
              <a:rPr lang="en-US" sz="1600" dirty="0"/>
              <a:t>Drill holes for screw mounting or DIN mounting brackets</a:t>
            </a:r>
          </a:p>
          <a:p>
            <a:endParaRPr lang="en-US" sz="1600" dirty="0"/>
          </a:p>
          <a:p>
            <a:pPr marL="342900" indent="-342900">
              <a:buFont typeface="Arial" panose="020B0604020202020204" pitchFamily="34" charset="0"/>
              <a:buChar char="•"/>
            </a:pPr>
            <a:r>
              <a:rPr lang="en-US" sz="1600" dirty="0"/>
              <a:t>Assembly:</a:t>
            </a:r>
          </a:p>
          <a:p>
            <a:pPr marL="914400" lvl="1" indent="-457200">
              <a:buFont typeface="+mj-lt"/>
              <a:buAutoNum type="arabicPeriod"/>
            </a:pPr>
            <a:r>
              <a:rPr lang="en-US" sz="1600" dirty="0"/>
              <a:t>Set socket into holes</a:t>
            </a:r>
          </a:p>
          <a:p>
            <a:pPr marL="914400" lvl="1" indent="-457200">
              <a:buFont typeface="+mj-lt"/>
              <a:buAutoNum type="arabicPeriod"/>
            </a:pPr>
            <a:r>
              <a:rPr lang="en-US" sz="1600" dirty="0"/>
              <a:t>Hold socket in place with tack putty</a:t>
            </a:r>
          </a:p>
          <a:p>
            <a:pPr marL="914400" lvl="1" indent="-457200">
              <a:buFont typeface="+mj-lt"/>
              <a:buAutoNum type="arabicPeriod"/>
            </a:pPr>
            <a:r>
              <a:rPr lang="en-US" sz="1600" dirty="0"/>
              <a:t>Solder one pin from back</a:t>
            </a:r>
          </a:p>
          <a:p>
            <a:pPr marL="914400" lvl="1" indent="-457200">
              <a:buFont typeface="+mj-lt"/>
              <a:buAutoNum type="arabicPeriod"/>
            </a:pPr>
            <a:r>
              <a:rPr lang="en-US" sz="1600" dirty="0"/>
              <a:t>Reheat soldered pin and push socket flat to PCB</a:t>
            </a:r>
          </a:p>
          <a:p>
            <a:pPr marL="914400" lvl="1" indent="-457200">
              <a:buFont typeface="+mj-lt"/>
              <a:buAutoNum type="arabicPeriod"/>
            </a:pPr>
            <a:r>
              <a:rPr lang="en-US" sz="1600" dirty="0"/>
              <a:t>Solder remaining socket pins</a:t>
            </a:r>
          </a:p>
        </p:txBody>
      </p:sp>
      <p:pic>
        <p:nvPicPr>
          <p:cNvPr id="7" name="Picture 6">
            <a:extLst>
              <a:ext uri="{FF2B5EF4-FFF2-40B4-BE49-F238E27FC236}">
                <a16:creationId xmlns:a16="http://schemas.microsoft.com/office/drawing/2014/main" id="{A725D836-60BC-F7CA-B476-4E3918F14EB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5400000">
            <a:off x="7613907" y="2150848"/>
            <a:ext cx="5660253" cy="3259262"/>
          </a:xfrm>
          <a:prstGeom prst="rect">
            <a:avLst/>
          </a:prstGeom>
        </p:spPr>
      </p:pic>
      <p:sp>
        <p:nvSpPr>
          <p:cNvPr id="9" name="Slide Number Placeholder 8">
            <a:extLst>
              <a:ext uri="{FF2B5EF4-FFF2-40B4-BE49-F238E27FC236}">
                <a16:creationId xmlns:a16="http://schemas.microsoft.com/office/drawing/2014/main" id="{7A50CF6E-C306-DB20-D950-F0796CA2F2BA}"/>
              </a:ext>
            </a:extLst>
          </p:cNvPr>
          <p:cNvSpPr>
            <a:spLocks noGrp="1"/>
          </p:cNvSpPr>
          <p:nvPr>
            <p:ph type="sldNum" sz="quarter" idx="4"/>
          </p:nvPr>
        </p:nvSpPr>
        <p:spPr/>
        <p:txBody>
          <a:bodyPr/>
          <a:lstStyle/>
          <a:p>
            <a:fld id="{03F4EA62-992E-4EB1-BA44-D49665C77250}" type="slidenum">
              <a:rPr lang="en-US" smtClean="0"/>
              <a:pPr/>
              <a:t>48</a:t>
            </a:fld>
            <a:endParaRPr lang="en-US" dirty="0"/>
          </a:p>
        </p:txBody>
      </p:sp>
      <p:sp>
        <p:nvSpPr>
          <p:cNvPr id="10" name="Footer Placeholder 9">
            <a:extLst>
              <a:ext uri="{FF2B5EF4-FFF2-40B4-BE49-F238E27FC236}">
                <a16:creationId xmlns:a16="http://schemas.microsoft.com/office/drawing/2014/main" id="{5F3EA74F-C656-1586-9255-489E222E57E1}"/>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5AF7E043-01D9-0C27-DB23-6631718F2A03}"/>
              </a:ext>
            </a:extLst>
          </p:cNvPr>
          <p:cNvSpPr>
            <a:spLocks noGrp="1"/>
          </p:cNvSpPr>
          <p:nvPr>
            <p:ph type="dt" sz="half" idx="2"/>
          </p:nvPr>
        </p:nvSpPr>
        <p:spPr/>
        <p:txBody>
          <a:bodyPr/>
          <a:lstStyle/>
          <a:p>
            <a:fld id="{0F3B68F5-0F57-4B3A-A463-15E302C13D9D}" type="datetime1">
              <a:rPr lang="en-US" smtClean="0"/>
              <a:t>8/6/2024</a:t>
            </a:fld>
            <a:endParaRPr lang="en-US" dirty="0"/>
          </a:p>
        </p:txBody>
      </p:sp>
    </p:spTree>
    <p:extLst>
      <p:ext uri="{BB962C8B-B14F-4D97-AF65-F5344CB8AC3E}">
        <p14:creationId xmlns:p14="http://schemas.microsoft.com/office/powerpoint/2010/main" val="53071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1AF2-B59D-5E31-F15E-356EB35EC6DB}"/>
              </a:ext>
            </a:extLst>
          </p:cNvPr>
          <p:cNvSpPr>
            <a:spLocks noGrp="1"/>
          </p:cNvSpPr>
          <p:nvPr>
            <p:ph type="title"/>
          </p:nvPr>
        </p:nvSpPr>
        <p:spPr>
          <a:xfrm>
            <a:off x="650838" y="255234"/>
            <a:ext cx="11160162" cy="624579"/>
          </a:xfrm>
        </p:spPr>
        <p:txBody>
          <a:bodyPr>
            <a:normAutofit/>
          </a:bodyPr>
          <a:lstStyle/>
          <a:p>
            <a:r>
              <a:rPr lang="en-US" dirty="0"/>
              <a:t>Examples: PCB for Connection Options</a:t>
            </a:r>
          </a:p>
        </p:txBody>
      </p:sp>
      <p:sp>
        <p:nvSpPr>
          <p:cNvPr id="6" name="TextBox 5">
            <a:extLst>
              <a:ext uri="{FF2B5EF4-FFF2-40B4-BE49-F238E27FC236}">
                <a16:creationId xmlns:a16="http://schemas.microsoft.com/office/drawing/2014/main" id="{8738F91F-0C12-726F-AB40-62DDAA1E1291}"/>
              </a:ext>
            </a:extLst>
          </p:cNvPr>
          <p:cNvSpPr txBox="1"/>
          <p:nvPr/>
        </p:nvSpPr>
        <p:spPr>
          <a:xfrm>
            <a:off x="768484" y="1079770"/>
            <a:ext cx="7342781" cy="4153970"/>
          </a:xfrm>
          <a:prstGeom prst="rect">
            <a:avLst/>
          </a:prstGeom>
          <a:noFill/>
        </p:spPr>
        <p:txBody>
          <a:bodyPr wrap="square" rtlCol="0">
            <a:spAutoFit/>
          </a:bodyPr>
          <a:lstStyle/>
          <a:p>
            <a:pPr marL="342900" indent="-342900">
              <a:buFont typeface="Arial" panose="020B0604020202020204" pitchFamily="34" charset="0"/>
              <a:buChar char="•"/>
            </a:pPr>
            <a:r>
              <a:rPr lang="en-US" sz="2000" dirty="0"/>
              <a:t>Requirements: </a:t>
            </a:r>
          </a:p>
          <a:p>
            <a:pPr marL="800100" lvl="1" indent="-342900">
              <a:buFont typeface="Arial" panose="020B0604020202020204" pitchFamily="34" charset="0"/>
              <a:buChar char="•"/>
            </a:pPr>
            <a:r>
              <a:rPr lang="en-US" sz="2000" dirty="0"/>
              <a:t>Provide breakout board for multiple connection options</a:t>
            </a:r>
          </a:p>
          <a:p>
            <a:pPr marL="800100" lvl="1" indent="-342900">
              <a:buFont typeface="Arial" panose="020B0604020202020204" pitchFamily="34" charset="0"/>
              <a:buChar char="•"/>
            </a:pPr>
            <a:r>
              <a:rPr lang="en-US" sz="2000" dirty="0"/>
              <a:t>Input:</a:t>
            </a:r>
          </a:p>
          <a:p>
            <a:pPr marL="1257300" lvl="2" indent="-342900">
              <a:buFont typeface="Arial" panose="020B0604020202020204" pitchFamily="34" charset="0"/>
              <a:buChar char="•"/>
            </a:pPr>
            <a:r>
              <a:rPr lang="en-US" sz="2000" dirty="0"/>
              <a:t>2.54mm header for breakout board (RJ45)</a:t>
            </a:r>
          </a:p>
          <a:p>
            <a:pPr marL="1257300" lvl="2" indent="-342900">
              <a:buFont typeface="Arial" panose="020B0604020202020204" pitchFamily="34" charset="0"/>
              <a:buChar char="•"/>
            </a:pPr>
            <a:r>
              <a:rPr lang="en-US" sz="2000" dirty="0"/>
              <a:t>2.54mm terminal (screw or spring)</a:t>
            </a:r>
          </a:p>
          <a:p>
            <a:pPr marL="800100" lvl="1" indent="-342900">
              <a:buFont typeface="Arial" panose="020B0604020202020204" pitchFamily="34" charset="0"/>
              <a:buChar char="•"/>
            </a:pPr>
            <a:r>
              <a:rPr lang="en-US" sz="2000" dirty="0"/>
              <a:t>Output:</a:t>
            </a:r>
          </a:p>
          <a:p>
            <a:pPr marL="1257300" lvl="2" indent="-342900">
              <a:buFont typeface="Arial" panose="020B0604020202020204" pitchFamily="34" charset="0"/>
              <a:buChar char="•"/>
            </a:pPr>
            <a:r>
              <a:rPr lang="en-US" sz="2000" dirty="0"/>
              <a:t>2.54mm terminal (screw or spring)</a:t>
            </a:r>
          </a:p>
          <a:p>
            <a:pPr marL="1257300" lvl="2" indent="-342900">
              <a:buFont typeface="Arial" panose="020B0604020202020204" pitchFamily="34" charset="0"/>
              <a:buChar char="•"/>
            </a:pPr>
            <a:r>
              <a:rPr lang="en-US" sz="2000" dirty="0"/>
              <a:t>JST XH 2.54mm socket</a:t>
            </a:r>
          </a:p>
          <a:p>
            <a:pPr marL="342900" indent="-342900">
              <a:buFont typeface="Arial" panose="020B0604020202020204" pitchFamily="34" charset="0"/>
              <a:buChar char="•"/>
            </a:pPr>
            <a:r>
              <a:rPr lang="en-US" sz="2000" dirty="0"/>
              <a:t>Solution</a:t>
            </a:r>
          </a:p>
          <a:p>
            <a:pPr marL="800100" lvl="1" indent="-342900">
              <a:buFont typeface="Arial" panose="020B0604020202020204" pitchFamily="34" charset="0"/>
              <a:buChar char="•"/>
            </a:pPr>
            <a:r>
              <a:rPr lang="en-US" sz="2000" dirty="0"/>
              <a:t>Secondary breakout board for RJ45 socket, with 2.54mm pins</a:t>
            </a:r>
          </a:p>
          <a:p>
            <a:pPr marL="800100" lvl="1" indent="-342900">
              <a:buFont typeface="Arial" panose="020B0604020202020204" pitchFamily="34" charset="0"/>
              <a:buChar char="•"/>
            </a:pPr>
            <a:r>
              <a:rPr lang="en-US" sz="2000" dirty="0"/>
              <a:t>(4) JST XH sockets</a:t>
            </a:r>
          </a:p>
          <a:p>
            <a:pPr marL="800100" lvl="1" indent="-342900">
              <a:buFont typeface="Arial" panose="020B0604020202020204" pitchFamily="34" charset="0"/>
              <a:buChar char="•"/>
            </a:pPr>
            <a:r>
              <a:rPr lang="en-US" sz="2000" dirty="0"/>
              <a:t>2.54mm holes for terminal connector</a:t>
            </a:r>
          </a:p>
          <a:p>
            <a:pPr marL="800100" lvl="1" indent="-342900">
              <a:buFont typeface="Arial" panose="020B0604020202020204" pitchFamily="34" charset="0"/>
              <a:buChar char="•"/>
            </a:pPr>
            <a:r>
              <a:rPr lang="en-US" sz="2000" dirty="0"/>
              <a:t>Drill holes for mounting </a:t>
            </a:r>
          </a:p>
        </p:txBody>
      </p:sp>
      <p:pic>
        <p:nvPicPr>
          <p:cNvPr id="4" name="Picture 3">
            <a:extLst>
              <a:ext uri="{FF2B5EF4-FFF2-40B4-BE49-F238E27FC236}">
                <a16:creationId xmlns:a16="http://schemas.microsoft.com/office/drawing/2014/main" id="{50809EA0-8AC7-1006-22E1-09702449C93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685391" y="2861534"/>
            <a:ext cx="3260348" cy="3555402"/>
          </a:xfrm>
          <a:prstGeom prst="rect">
            <a:avLst/>
          </a:prstGeom>
        </p:spPr>
      </p:pic>
      <p:sp>
        <p:nvSpPr>
          <p:cNvPr id="9" name="Slide Number Placeholder 8">
            <a:extLst>
              <a:ext uri="{FF2B5EF4-FFF2-40B4-BE49-F238E27FC236}">
                <a16:creationId xmlns:a16="http://schemas.microsoft.com/office/drawing/2014/main" id="{3AD294F4-6934-8C90-4A24-ADF539488F59}"/>
              </a:ext>
            </a:extLst>
          </p:cNvPr>
          <p:cNvSpPr>
            <a:spLocks noGrp="1"/>
          </p:cNvSpPr>
          <p:nvPr>
            <p:ph type="sldNum" sz="quarter" idx="4"/>
          </p:nvPr>
        </p:nvSpPr>
        <p:spPr/>
        <p:txBody>
          <a:bodyPr/>
          <a:lstStyle/>
          <a:p>
            <a:fld id="{03F4EA62-992E-4EB1-BA44-D49665C77250}" type="slidenum">
              <a:rPr lang="en-US" smtClean="0"/>
              <a:pPr/>
              <a:t>49</a:t>
            </a:fld>
            <a:endParaRPr lang="en-US" dirty="0"/>
          </a:p>
        </p:txBody>
      </p:sp>
      <p:sp>
        <p:nvSpPr>
          <p:cNvPr id="10" name="Footer Placeholder 9">
            <a:extLst>
              <a:ext uri="{FF2B5EF4-FFF2-40B4-BE49-F238E27FC236}">
                <a16:creationId xmlns:a16="http://schemas.microsoft.com/office/drawing/2014/main" id="{3F031CB5-3CAE-1946-F0A9-67617D8DF1CF}"/>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6854028E-5C63-A20C-0C00-CE4DCBD86CF0}"/>
              </a:ext>
            </a:extLst>
          </p:cNvPr>
          <p:cNvSpPr>
            <a:spLocks noGrp="1"/>
          </p:cNvSpPr>
          <p:nvPr>
            <p:ph type="dt" sz="half" idx="2"/>
          </p:nvPr>
        </p:nvSpPr>
        <p:spPr/>
        <p:txBody>
          <a:bodyPr/>
          <a:lstStyle/>
          <a:p>
            <a:fld id="{A6F7EE2B-B8DF-4C70-9A3D-D873BB2F9534}" type="datetime1">
              <a:rPr lang="en-US" smtClean="0"/>
              <a:t>8/6/2024</a:t>
            </a:fld>
            <a:endParaRPr lang="en-US" dirty="0"/>
          </a:p>
        </p:txBody>
      </p:sp>
    </p:spTree>
    <p:extLst>
      <p:ext uri="{BB962C8B-B14F-4D97-AF65-F5344CB8AC3E}">
        <p14:creationId xmlns:p14="http://schemas.microsoft.com/office/powerpoint/2010/main" val="18797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9596-CF72-8782-9BBF-A64EAAC9D7E6}"/>
              </a:ext>
            </a:extLst>
          </p:cNvPr>
          <p:cNvSpPr>
            <a:spLocks noGrp="1"/>
          </p:cNvSpPr>
          <p:nvPr>
            <p:ph idx="1"/>
          </p:nvPr>
        </p:nvSpPr>
        <p:spPr>
          <a:xfrm>
            <a:off x="828676" y="1322172"/>
            <a:ext cx="10218736" cy="5344441"/>
          </a:xfrm>
        </p:spPr>
        <p:txBody>
          <a:bodyPr vert="horz" lIns="91440" tIns="45720" rIns="91440" bIns="45720" rtlCol="0">
            <a:normAutofit/>
          </a:bodyPr>
          <a:lstStyle/>
          <a:p>
            <a:r>
              <a:rPr lang="en-US" sz="2800" dirty="0"/>
              <a:t>Circuit not commercially available</a:t>
            </a:r>
          </a:p>
          <a:p>
            <a:r>
              <a:rPr lang="en-US" sz="2800" dirty="0"/>
              <a:t>Reduced costs</a:t>
            </a:r>
          </a:p>
          <a:p>
            <a:r>
              <a:rPr lang="en-US" sz="2800" dirty="0"/>
              <a:t>Customization needed to align with layout requirements</a:t>
            </a:r>
          </a:p>
          <a:p>
            <a:r>
              <a:rPr lang="en-US" sz="2800" dirty="0"/>
              <a:t>Usability enhancements (DIP Switches, Tactile Buttons)</a:t>
            </a:r>
          </a:p>
          <a:p>
            <a:r>
              <a:rPr lang="en-US" sz="2800" dirty="0"/>
              <a:t>Add functionality (e.g. Integration with Arduino)</a:t>
            </a:r>
          </a:p>
          <a:p>
            <a:r>
              <a:rPr lang="en-US" sz="2800" dirty="0"/>
              <a:t>Simplify layout wiring</a:t>
            </a:r>
          </a:p>
          <a:p>
            <a:r>
              <a:rPr lang="en-US" sz="2800" dirty="0"/>
              <a:t>Custom size and shape</a:t>
            </a:r>
          </a:p>
          <a:p>
            <a:r>
              <a:rPr lang="en-US" sz="2800" dirty="0"/>
              <a:t>Make mountable</a:t>
            </a:r>
          </a:p>
        </p:txBody>
      </p:sp>
      <p:pic>
        <p:nvPicPr>
          <p:cNvPr id="5" name="Picture 4">
            <a:extLst>
              <a:ext uri="{FF2B5EF4-FFF2-40B4-BE49-F238E27FC236}">
                <a16:creationId xmlns:a16="http://schemas.microsoft.com/office/drawing/2014/main" id="{00C61368-E9B2-177A-16BB-02C0C0423454}"/>
              </a:ext>
            </a:extLst>
          </p:cNvPr>
          <p:cNvPicPr>
            <a:picLocks noChangeAspect="1"/>
          </p:cNvPicPr>
          <p:nvPr/>
        </p:nvPicPr>
        <p:blipFill>
          <a:blip r:embed="rId3"/>
          <a:stretch>
            <a:fillRect/>
          </a:stretch>
        </p:blipFill>
        <p:spPr>
          <a:xfrm>
            <a:off x="9107549" y="492252"/>
            <a:ext cx="1371367" cy="829921"/>
          </a:xfrm>
          <a:prstGeom prst="rect">
            <a:avLst/>
          </a:prstGeom>
        </p:spPr>
      </p:pic>
      <p:pic>
        <p:nvPicPr>
          <p:cNvPr id="7" name="Picture 6">
            <a:extLst>
              <a:ext uri="{FF2B5EF4-FFF2-40B4-BE49-F238E27FC236}">
                <a16:creationId xmlns:a16="http://schemas.microsoft.com/office/drawing/2014/main" id="{6779D8BA-0F1B-C466-398B-4C8AC577AD7F}"/>
              </a:ext>
            </a:extLst>
          </p:cNvPr>
          <p:cNvPicPr>
            <a:picLocks noChangeAspect="1"/>
          </p:cNvPicPr>
          <p:nvPr/>
        </p:nvPicPr>
        <p:blipFill>
          <a:blip r:embed="rId4"/>
          <a:stretch>
            <a:fillRect/>
          </a:stretch>
        </p:blipFill>
        <p:spPr>
          <a:xfrm>
            <a:off x="10681090" y="492252"/>
            <a:ext cx="672710" cy="785255"/>
          </a:xfrm>
          <a:prstGeom prst="rect">
            <a:avLst/>
          </a:prstGeom>
        </p:spPr>
      </p:pic>
      <p:pic>
        <p:nvPicPr>
          <p:cNvPr id="9" name="Picture 8">
            <a:extLst>
              <a:ext uri="{FF2B5EF4-FFF2-40B4-BE49-F238E27FC236}">
                <a16:creationId xmlns:a16="http://schemas.microsoft.com/office/drawing/2014/main" id="{73B660CD-2536-586D-F404-2D6A38BD5839}"/>
              </a:ext>
            </a:extLst>
          </p:cNvPr>
          <p:cNvPicPr>
            <a:picLocks noChangeAspect="1"/>
          </p:cNvPicPr>
          <p:nvPr/>
        </p:nvPicPr>
        <p:blipFill>
          <a:blip r:embed="rId5"/>
          <a:stretch>
            <a:fillRect/>
          </a:stretch>
        </p:blipFill>
        <p:spPr>
          <a:xfrm>
            <a:off x="10681090" y="1404634"/>
            <a:ext cx="579170" cy="678239"/>
          </a:xfrm>
          <a:prstGeom prst="rect">
            <a:avLst/>
          </a:prstGeom>
        </p:spPr>
      </p:pic>
      <p:pic>
        <p:nvPicPr>
          <p:cNvPr id="11" name="Picture 10">
            <a:extLst>
              <a:ext uri="{FF2B5EF4-FFF2-40B4-BE49-F238E27FC236}">
                <a16:creationId xmlns:a16="http://schemas.microsoft.com/office/drawing/2014/main" id="{8FE83C97-4D95-342D-0D5C-E10CA56FBF0F}"/>
              </a:ext>
            </a:extLst>
          </p:cNvPr>
          <p:cNvPicPr>
            <a:picLocks noChangeAspect="1"/>
          </p:cNvPicPr>
          <p:nvPr/>
        </p:nvPicPr>
        <p:blipFill>
          <a:blip r:embed="rId6"/>
          <a:stretch>
            <a:fillRect/>
          </a:stretch>
        </p:blipFill>
        <p:spPr>
          <a:xfrm>
            <a:off x="9402739" y="1404634"/>
            <a:ext cx="1076177" cy="753324"/>
          </a:xfrm>
          <a:prstGeom prst="rect">
            <a:avLst/>
          </a:prstGeom>
        </p:spPr>
      </p:pic>
      <p:pic>
        <p:nvPicPr>
          <p:cNvPr id="1026" name="Picture 2" descr="Amazon.com: HiLetgo ESP-WROOM-32 ESP32 ESP-32S Development Board 2.4GHz  Dual-Mode WiFi + Bluetooth Dual Cores Microcontroller Processor Integrated  with Antenna RF AMP Filter AP STA for Arduino IDE : Electronics">
            <a:extLst>
              <a:ext uri="{FF2B5EF4-FFF2-40B4-BE49-F238E27FC236}">
                <a16:creationId xmlns:a16="http://schemas.microsoft.com/office/drawing/2014/main" id="{6CC2C324-E178-53F5-F1F0-0DB7DE88EC54}"/>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9402739" y="2386085"/>
            <a:ext cx="1351648" cy="13516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264AF9C-3C35-8F34-F893-1A9D4E745F11}"/>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0873946" y="3429001"/>
            <a:ext cx="976337" cy="161600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B8855209-315A-04AC-DCF5-7136B0A61F5D}"/>
              </a:ext>
            </a:extLst>
          </p:cNvPr>
          <p:cNvSpPr>
            <a:spLocks noGrp="1"/>
          </p:cNvSpPr>
          <p:nvPr>
            <p:ph type="title"/>
          </p:nvPr>
        </p:nvSpPr>
        <p:spPr>
          <a:xfrm>
            <a:off x="674005" y="109074"/>
            <a:ext cx="9905998" cy="884775"/>
          </a:xfrm>
        </p:spPr>
        <p:txBody>
          <a:bodyPr/>
          <a:lstStyle/>
          <a:p>
            <a:r>
              <a:rPr lang="en-US" dirty="0"/>
              <a:t>Why Create Custom PCBs</a:t>
            </a:r>
          </a:p>
        </p:txBody>
      </p:sp>
      <p:sp>
        <p:nvSpPr>
          <p:cNvPr id="12" name="Slide Number Placeholder 11">
            <a:extLst>
              <a:ext uri="{FF2B5EF4-FFF2-40B4-BE49-F238E27FC236}">
                <a16:creationId xmlns:a16="http://schemas.microsoft.com/office/drawing/2014/main" id="{0A3A12F8-70C3-81B9-4740-51743DABDF4E}"/>
              </a:ext>
            </a:extLst>
          </p:cNvPr>
          <p:cNvSpPr>
            <a:spLocks noGrp="1"/>
          </p:cNvSpPr>
          <p:nvPr>
            <p:ph type="sldNum" sz="quarter" idx="4"/>
          </p:nvPr>
        </p:nvSpPr>
        <p:spPr/>
        <p:txBody>
          <a:bodyPr/>
          <a:lstStyle/>
          <a:p>
            <a:fld id="{03F4EA62-992E-4EB1-BA44-D49665C77250}" type="slidenum">
              <a:rPr lang="en-US" smtClean="0"/>
              <a:pPr/>
              <a:t>5</a:t>
            </a:fld>
            <a:endParaRPr lang="en-US" dirty="0"/>
          </a:p>
        </p:txBody>
      </p:sp>
      <p:sp>
        <p:nvSpPr>
          <p:cNvPr id="13" name="Footer Placeholder 12">
            <a:extLst>
              <a:ext uri="{FF2B5EF4-FFF2-40B4-BE49-F238E27FC236}">
                <a16:creationId xmlns:a16="http://schemas.microsoft.com/office/drawing/2014/main" id="{220CBF40-EE07-66CB-3C65-7C7A13C5BA87}"/>
              </a:ext>
            </a:extLst>
          </p:cNvPr>
          <p:cNvSpPr>
            <a:spLocks noGrp="1"/>
          </p:cNvSpPr>
          <p:nvPr>
            <p:ph type="ftr" sz="quarter" idx="3"/>
          </p:nvPr>
        </p:nvSpPr>
        <p:spPr/>
        <p:txBody>
          <a:bodyPr/>
          <a:lstStyle/>
          <a:p>
            <a:r>
              <a:rPr lang="en-US" dirty="0"/>
              <a:t>NMRA Surfliner Convention</a:t>
            </a:r>
          </a:p>
        </p:txBody>
      </p:sp>
      <p:sp>
        <p:nvSpPr>
          <p:cNvPr id="14" name="Date Placeholder 13">
            <a:extLst>
              <a:ext uri="{FF2B5EF4-FFF2-40B4-BE49-F238E27FC236}">
                <a16:creationId xmlns:a16="http://schemas.microsoft.com/office/drawing/2014/main" id="{95A2B806-C5A5-84A4-A082-9EC7EDABE69C}"/>
              </a:ext>
            </a:extLst>
          </p:cNvPr>
          <p:cNvSpPr>
            <a:spLocks noGrp="1"/>
          </p:cNvSpPr>
          <p:nvPr>
            <p:ph type="dt" sz="half" idx="2"/>
          </p:nvPr>
        </p:nvSpPr>
        <p:spPr/>
        <p:txBody>
          <a:bodyPr/>
          <a:lstStyle/>
          <a:p>
            <a:fld id="{405D81D2-A135-4491-BA64-900575B8A528}" type="datetime1">
              <a:rPr lang="en-US" smtClean="0"/>
              <a:t>8/6/2024</a:t>
            </a:fld>
            <a:endParaRPr lang="en-US" dirty="0"/>
          </a:p>
        </p:txBody>
      </p:sp>
      <p:pic>
        <p:nvPicPr>
          <p:cNvPr id="15" name="Picture 14">
            <a:extLst>
              <a:ext uri="{FF2B5EF4-FFF2-40B4-BE49-F238E27FC236}">
                <a16:creationId xmlns:a16="http://schemas.microsoft.com/office/drawing/2014/main" id="{B12D23B0-7091-10D7-59C3-DBFA38FE3E43}"/>
              </a:ext>
            </a:extLst>
          </p:cNvPr>
          <p:cNvPicPr>
            <a:picLocks noChangeAspect="1"/>
          </p:cNvPicPr>
          <p:nvPr/>
        </p:nvPicPr>
        <p:blipFill>
          <a:blip r:embed="rId9"/>
          <a:stretch>
            <a:fillRect/>
          </a:stretch>
        </p:blipFill>
        <p:spPr>
          <a:xfrm rot="16200000">
            <a:off x="8178289" y="4245395"/>
            <a:ext cx="1833301" cy="2804829"/>
          </a:xfrm>
          <a:prstGeom prst="rect">
            <a:avLst/>
          </a:prstGeom>
        </p:spPr>
      </p:pic>
    </p:spTree>
    <p:extLst>
      <p:ext uri="{BB962C8B-B14F-4D97-AF65-F5344CB8AC3E}">
        <p14:creationId xmlns:p14="http://schemas.microsoft.com/office/powerpoint/2010/main" val="362146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fade">
                                      <p:cBhvr>
                                        <p:cTn id="42" dur="500"/>
                                        <p:tgtEl>
                                          <p:spTgt spid="10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500"/>
                                        <p:tgtEl>
                                          <p:spTgt spid="3">
                                            <p:txEl>
                                              <p:pRg st="6" end="6"/>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028"/>
                                        </p:tgtEl>
                                        <p:attrNameLst>
                                          <p:attrName>style.visibility</p:attrName>
                                        </p:attrNameLst>
                                      </p:cBhvr>
                                      <p:to>
                                        <p:strVal val="visible"/>
                                      </p:to>
                                    </p:set>
                                    <p:animEffect transition="in" filter="fade">
                                      <p:cBhvr>
                                        <p:cTn id="55" dur="10"/>
                                        <p:tgtEl>
                                          <p:spTgt spid="102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fade">
                                      <p:cBhvr>
                                        <p:cTn id="60" dur="500"/>
                                        <p:tgtEl>
                                          <p:spTgt spid="3">
                                            <p:txEl>
                                              <p:pRg st="7" end="7"/>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1AF2-B59D-5E31-F15E-356EB35EC6DB}"/>
              </a:ext>
            </a:extLst>
          </p:cNvPr>
          <p:cNvSpPr>
            <a:spLocks noGrp="1"/>
          </p:cNvSpPr>
          <p:nvPr>
            <p:ph type="title"/>
          </p:nvPr>
        </p:nvSpPr>
        <p:spPr>
          <a:xfrm>
            <a:off x="728660" y="170572"/>
            <a:ext cx="11160162" cy="624579"/>
          </a:xfrm>
        </p:spPr>
        <p:txBody>
          <a:bodyPr>
            <a:normAutofit/>
          </a:bodyPr>
          <a:lstStyle/>
          <a:p>
            <a:r>
              <a:rPr lang="en-US" dirty="0"/>
              <a:t>Examples: PCB for Modules</a:t>
            </a:r>
          </a:p>
        </p:txBody>
      </p:sp>
      <p:sp>
        <p:nvSpPr>
          <p:cNvPr id="6" name="TextBox 5">
            <a:extLst>
              <a:ext uri="{FF2B5EF4-FFF2-40B4-BE49-F238E27FC236}">
                <a16:creationId xmlns:a16="http://schemas.microsoft.com/office/drawing/2014/main" id="{8738F91F-0C12-726F-AB40-62DDAA1E1291}"/>
              </a:ext>
            </a:extLst>
          </p:cNvPr>
          <p:cNvSpPr txBox="1"/>
          <p:nvPr/>
        </p:nvSpPr>
        <p:spPr>
          <a:xfrm>
            <a:off x="728660" y="1140312"/>
            <a:ext cx="7511694" cy="3785652"/>
          </a:xfrm>
          <a:prstGeom prst="rect">
            <a:avLst/>
          </a:prstGeom>
          <a:noFill/>
        </p:spPr>
        <p:txBody>
          <a:bodyPr wrap="square" rtlCol="0">
            <a:spAutoFit/>
          </a:bodyPr>
          <a:lstStyle/>
          <a:p>
            <a:pPr marL="342900" indent="-342900">
              <a:buFont typeface="Arial" panose="020B0604020202020204" pitchFamily="34" charset="0"/>
              <a:buChar char="•"/>
            </a:pPr>
            <a:r>
              <a:rPr lang="en-US" sz="2000" dirty="0"/>
              <a:t>Requirements: </a:t>
            </a:r>
          </a:p>
          <a:p>
            <a:pPr marL="800100" lvl="1" indent="-342900">
              <a:buFont typeface="Arial" panose="020B0604020202020204" pitchFamily="34" charset="0"/>
              <a:buChar char="•"/>
            </a:pPr>
            <a:r>
              <a:rPr lang="en-US" sz="2000" dirty="0"/>
              <a:t>Leverage commercial ‘modules’ </a:t>
            </a:r>
          </a:p>
          <a:p>
            <a:pPr marL="800100" lvl="1" indent="-342900">
              <a:buFont typeface="Arial" panose="020B0604020202020204" pitchFamily="34" charset="0"/>
              <a:buChar char="•"/>
            </a:pPr>
            <a:r>
              <a:rPr lang="en-US" sz="2000" dirty="0"/>
              <a:t>Example: </a:t>
            </a:r>
          </a:p>
          <a:p>
            <a:pPr marL="1257300" lvl="2" indent="-342900">
              <a:buFont typeface="Arial" panose="020B0604020202020204" pitchFamily="34" charset="0"/>
              <a:buChar char="•"/>
            </a:pPr>
            <a:r>
              <a:rPr lang="en-US" sz="2000" dirty="0"/>
              <a:t>MP3 player “DFPlayer Mini” (by DFRobot), with Mico-SDcard</a:t>
            </a:r>
          </a:p>
          <a:p>
            <a:pPr marL="1257300" lvl="2" indent="-342900">
              <a:buFont typeface="Arial" panose="020B0604020202020204" pitchFamily="34" charset="0"/>
              <a:buChar char="•"/>
            </a:pPr>
            <a:r>
              <a:rPr lang="en-US" sz="2000" dirty="0"/>
              <a:t>ESP32 (EspressIf)</a:t>
            </a:r>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Solution</a:t>
            </a:r>
          </a:p>
          <a:p>
            <a:pPr marL="800100" lvl="1" indent="-342900">
              <a:buFont typeface="Arial" panose="020B0604020202020204" pitchFamily="34" charset="0"/>
              <a:buChar char="•"/>
            </a:pPr>
            <a:r>
              <a:rPr lang="en-US" sz="2000" dirty="0"/>
              <a:t>(3) sets of 8-pin female headers to mount DFPlayer Mini module</a:t>
            </a:r>
          </a:p>
          <a:p>
            <a:pPr marL="800100" lvl="1" indent="-342900">
              <a:buFont typeface="Arial" panose="020B0604020202020204" pitchFamily="34" charset="0"/>
              <a:buChar char="•"/>
            </a:pPr>
            <a:r>
              <a:rPr lang="en-US" sz="2000" dirty="0"/>
              <a:t>(1) set of 19-pin female header to mount ESP32</a:t>
            </a:r>
          </a:p>
          <a:p>
            <a:pPr marL="800100" lvl="1" indent="-342900">
              <a:buFont typeface="Arial" panose="020B0604020202020204" pitchFamily="34" charset="0"/>
              <a:buChar char="•"/>
            </a:pPr>
            <a:r>
              <a:rPr lang="en-US" sz="2000" dirty="0"/>
              <a:t>3-DIP switch for setting I2C address</a:t>
            </a:r>
          </a:p>
          <a:p>
            <a:pPr marL="800100" lvl="1" indent="-342900">
              <a:buFont typeface="Arial" panose="020B0604020202020204" pitchFamily="34" charset="0"/>
              <a:buChar char="•"/>
            </a:pPr>
            <a:r>
              <a:rPr lang="en-US" sz="2000" dirty="0"/>
              <a:t>(1) RJ45 socket for CAT cable to wire (3) speakers</a:t>
            </a:r>
          </a:p>
        </p:txBody>
      </p:sp>
      <p:pic>
        <p:nvPicPr>
          <p:cNvPr id="5" name="Picture 4">
            <a:extLst>
              <a:ext uri="{FF2B5EF4-FFF2-40B4-BE49-F238E27FC236}">
                <a16:creationId xmlns:a16="http://schemas.microsoft.com/office/drawing/2014/main" id="{2D8D9DC8-240A-9454-E9A2-0175D10F939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885355" y="651958"/>
            <a:ext cx="4306645" cy="5840917"/>
          </a:xfrm>
          <a:prstGeom prst="rect">
            <a:avLst/>
          </a:prstGeom>
        </p:spPr>
      </p:pic>
      <p:sp>
        <p:nvSpPr>
          <p:cNvPr id="9" name="Slide Number Placeholder 8">
            <a:extLst>
              <a:ext uri="{FF2B5EF4-FFF2-40B4-BE49-F238E27FC236}">
                <a16:creationId xmlns:a16="http://schemas.microsoft.com/office/drawing/2014/main" id="{008B511B-3263-485C-1B38-DCB9D2ACFB67}"/>
              </a:ext>
            </a:extLst>
          </p:cNvPr>
          <p:cNvSpPr>
            <a:spLocks noGrp="1"/>
          </p:cNvSpPr>
          <p:nvPr>
            <p:ph type="sldNum" sz="quarter" idx="4"/>
          </p:nvPr>
        </p:nvSpPr>
        <p:spPr/>
        <p:txBody>
          <a:bodyPr/>
          <a:lstStyle/>
          <a:p>
            <a:fld id="{03F4EA62-992E-4EB1-BA44-D49665C77250}" type="slidenum">
              <a:rPr lang="en-US" smtClean="0"/>
              <a:pPr/>
              <a:t>50</a:t>
            </a:fld>
            <a:endParaRPr lang="en-US" dirty="0"/>
          </a:p>
        </p:txBody>
      </p:sp>
      <p:sp>
        <p:nvSpPr>
          <p:cNvPr id="10" name="Footer Placeholder 9">
            <a:extLst>
              <a:ext uri="{FF2B5EF4-FFF2-40B4-BE49-F238E27FC236}">
                <a16:creationId xmlns:a16="http://schemas.microsoft.com/office/drawing/2014/main" id="{34A63A5E-3683-7F83-12C6-B98BC8C486E3}"/>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ABE5AF23-4A22-4C84-FCE1-679371B47C3E}"/>
              </a:ext>
            </a:extLst>
          </p:cNvPr>
          <p:cNvSpPr>
            <a:spLocks noGrp="1"/>
          </p:cNvSpPr>
          <p:nvPr>
            <p:ph type="dt" sz="half" idx="2"/>
          </p:nvPr>
        </p:nvSpPr>
        <p:spPr/>
        <p:txBody>
          <a:bodyPr/>
          <a:lstStyle/>
          <a:p>
            <a:fld id="{CDBD810A-0C01-464C-9518-C817498729BD}" type="datetime1">
              <a:rPr lang="en-US" smtClean="0"/>
              <a:t>8/6/2024</a:t>
            </a:fld>
            <a:endParaRPr lang="en-US" dirty="0"/>
          </a:p>
        </p:txBody>
      </p:sp>
    </p:spTree>
    <p:extLst>
      <p:ext uri="{BB962C8B-B14F-4D97-AF65-F5344CB8AC3E}">
        <p14:creationId xmlns:p14="http://schemas.microsoft.com/office/powerpoint/2010/main" val="121557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B60912-C659-A400-811A-743DAA4F9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49575" y="2430657"/>
            <a:ext cx="5307185" cy="3178313"/>
          </a:xfrm>
          <a:prstGeom prst="rect">
            <a:avLst/>
          </a:prstGeom>
        </p:spPr>
      </p:pic>
      <p:sp>
        <p:nvSpPr>
          <p:cNvPr id="2" name="Title 1">
            <a:extLst>
              <a:ext uri="{FF2B5EF4-FFF2-40B4-BE49-F238E27FC236}">
                <a16:creationId xmlns:a16="http://schemas.microsoft.com/office/drawing/2014/main" id="{D6E1F722-FBB9-853F-26B2-3E19B31EB887}"/>
              </a:ext>
            </a:extLst>
          </p:cNvPr>
          <p:cNvSpPr>
            <a:spLocks noGrp="1"/>
          </p:cNvSpPr>
          <p:nvPr>
            <p:ph type="title"/>
          </p:nvPr>
        </p:nvSpPr>
        <p:spPr>
          <a:xfrm>
            <a:off x="671209" y="184594"/>
            <a:ext cx="9631958" cy="747703"/>
          </a:xfrm>
        </p:spPr>
        <p:txBody>
          <a:bodyPr/>
          <a:lstStyle/>
          <a:p>
            <a:r>
              <a:rPr lang="en-US" dirty="0"/>
              <a:t>PCB: Rerouting CAT Cable Wires</a:t>
            </a:r>
          </a:p>
        </p:txBody>
      </p:sp>
      <p:sp>
        <p:nvSpPr>
          <p:cNvPr id="3" name="Content Placeholder 2">
            <a:extLst>
              <a:ext uri="{FF2B5EF4-FFF2-40B4-BE49-F238E27FC236}">
                <a16:creationId xmlns:a16="http://schemas.microsoft.com/office/drawing/2014/main" id="{7DA24CFC-95F8-112D-E2F9-C560540DCCE9}"/>
              </a:ext>
            </a:extLst>
          </p:cNvPr>
          <p:cNvSpPr>
            <a:spLocks noGrp="1"/>
          </p:cNvSpPr>
          <p:nvPr>
            <p:ph idx="1"/>
          </p:nvPr>
        </p:nvSpPr>
        <p:spPr>
          <a:xfrm>
            <a:off x="671210" y="1206230"/>
            <a:ext cx="8612640" cy="5467176"/>
          </a:xfrm>
        </p:spPr>
        <p:txBody>
          <a:bodyPr>
            <a:normAutofit fontScale="85000" lnSpcReduction="20000"/>
          </a:bodyPr>
          <a:lstStyle/>
          <a:p>
            <a:r>
              <a:rPr lang="en-US" dirty="0"/>
              <a:t>Requirements</a:t>
            </a:r>
          </a:p>
          <a:p>
            <a:pPr lvl="1"/>
            <a:r>
              <a:rPr lang="en-US" dirty="0"/>
              <a:t>Patch panel concept; using switches and jumper wires (no electronics)</a:t>
            </a:r>
          </a:p>
          <a:p>
            <a:pPr lvl="1"/>
            <a:r>
              <a:rPr lang="en-US" dirty="0"/>
              <a:t>Custom wire routing between CAT cables</a:t>
            </a:r>
          </a:p>
          <a:p>
            <a:pPr lvl="1"/>
            <a:r>
              <a:rPr lang="en-US" dirty="0"/>
              <a:t>Input/Output – CAT cables</a:t>
            </a:r>
          </a:p>
          <a:p>
            <a:pPr lvl="1"/>
            <a:r>
              <a:rPr lang="en-US" dirty="0"/>
              <a:t>Simple, intuitive, documentable </a:t>
            </a:r>
          </a:p>
          <a:p>
            <a:pPr lvl="1"/>
            <a:r>
              <a:rPr lang="en-US" dirty="0"/>
              <a:t>DIN Rail Mountable</a:t>
            </a:r>
          </a:p>
          <a:p>
            <a:pPr lvl="1"/>
            <a:r>
              <a:rPr lang="en-US" dirty="0"/>
              <a:t>Expandable </a:t>
            </a:r>
          </a:p>
          <a:p>
            <a:r>
              <a:rPr lang="en-US" dirty="0"/>
              <a:t>Solution</a:t>
            </a:r>
          </a:p>
          <a:p>
            <a:pPr lvl="1"/>
            <a:r>
              <a:rPr lang="en-US" dirty="0"/>
              <a:t>PCB with RJ45 sockets</a:t>
            </a:r>
          </a:p>
          <a:p>
            <a:pPr lvl="1"/>
            <a:r>
              <a:rPr lang="en-US" dirty="0"/>
              <a:t>Female Headers</a:t>
            </a:r>
          </a:p>
          <a:p>
            <a:pPr lvl="1"/>
            <a:r>
              <a:rPr lang="en-US" dirty="0"/>
              <a:t>Use 4” Dupont jumper wires for interconnections</a:t>
            </a:r>
          </a:p>
          <a:p>
            <a:pPr lvl="2"/>
            <a:r>
              <a:rPr lang="en-US" dirty="0"/>
              <a:t>male-male colored wires </a:t>
            </a:r>
          </a:p>
          <a:p>
            <a:pPr lvl="2"/>
            <a:r>
              <a:rPr lang="en-US" dirty="0"/>
              <a:t>Jumper wires can be connected between PCB boards</a:t>
            </a:r>
          </a:p>
          <a:p>
            <a:pPr lvl="1"/>
            <a:r>
              <a:rPr lang="en-US" dirty="0"/>
              <a:t>8-DIP Switch for direct wire pass thru </a:t>
            </a:r>
          </a:p>
          <a:p>
            <a:pPr lvl="2"/>
            <a:r>
              <a:rPr lang="en-US" dirty="0"/>
              <a:t>ex. Connect input pin1 to output pin8</a:t>
            </a:r>
          </a:p>
          <a:p>
            <a:pPr lvl="1"/>
            <a:r>
              <a:rPr lang="en-US" dirty="0"/>
              <a:t>Label CAT cables to document wires (spreadsheet)</a:t>
            </a:r>
          </a:p>
        </p:txBody>
      </p:sp>
      <p:sp>
        <p:nvSpPr>
          <p:cNvPr id="9" name="Slide Number Placeholder 8">
            <a:extLst>
              <a:ext uri="{FF2B5EF4-FFF2-40B4-BE49-F238E27FC236}">
                <a16:creationId xmlns:a16="http://schemas.microsoft.com/office/drawing/2014/main" id="{113E62B1-A405-CA5D-A9A2-FC43BB474A46}"/>
              </a:ext>
            </a:extLst>
          </p:cNvPr>
          <p:cNvSpPr>
            <a:spLocks noGrp="1"/>
          </p:cNvSpPr>
          <p:nvPr>
            <p:ph type="sldNum" sz="quarter" idx="4"/>
          </p:nvPr>
        </p:nvSpPr>
        <p:spPr/>
        <p:txBody>
          <a:bodyPr/>
          <a:lstStyle/>
          <a:p>
            <a:fld id="{03F4EA62-992E-4EB1-BA44-D49665C77250}" type="slidenum">
              <a:rPr lang="en-US" smtClean="0"/>
              <a:pPr/>
              <a:t>51</a:t>
            </a:fld>
            <a:endParaRPr lang="en-US" dirty="0"/>
          </a:p>
        </p:txBody>
      </p:sp>
      <p:sp>
        <p:nvSpPr>
          <p:cNvPr id="10" name="Footer Placeholder 9">
            <a:extLst>
              <a:ext uri="{FF2B5EF4-FFF2-40B4-BE49-F238E27FC236}">
                <a16:creationId xmlns:a16="http://schemas.microsoft.com/office/drawing/2014/main" id="{388A72C0-8573-4CD2-A7C0-8D7E6ED6515A}"/>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BD821E07-363D-DDBB-D48D-7179E652C973}"/>
              </a:ext>
            </a:extLst>
          </p:cNvPr>
          <p:cNvSpPr>
            <a:spLocks noGrp="1"/>
          </p:cNvSpPr>
          <p:nvPr>
            <p:ph type="dt" sz="half" idx="2"/>
          </p:nvPr>
        </p:nvSpPr>
        <p:spPr/>
        <p:txBody>
          <a:bodyPr/>
          <a:lstStyle/>
          <a:p>
            <a:fld id="{AA85549B-739B-468E-A493-BDA887C79AF8}" type="datetime1">
              <a:rPr lang="en-US" smtClean="0"/>
              <a:t>8/6/2024</a:t>
            </a:fld>
            <a:endParaRPr lang="en-US" dirty="0"/>
          </a:p>
        </p:txBody>
      </p:sp>
    </p:spTree>
    <p:extLst>
      <p:ext uri="{BB962C8B-B14F-4D97-AF65-F5344CB8AC3E}">
        <p14:creationId xmlns:p14="http://schemas.microsoft.com/office/powerpoint/2010/main" val="126158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1F722-FBB9-853F-26B2-3E19B31EB887}"/>
              </a:ext>
            </a:extLst>
          </p:cNvPr>
          <p:cNvSpPr>
            <a:spLocks noGrp="1"/>
          </p:cNvSpPr>
          <p:nvPr>
            <p:ph type="title"/>
          </p:nvPr>
        </p:nvSpPr>
        <p:spPr>
          <a:xfrm>
            <a:off x="671209" y="184594"/>
            <a:ext cx="9631958" cy="747703"/>
          </a:xfrm>
        </p:spPr>
        <p:txBody>
          <a:bodyPr/>
          <a:lstStyle/>
          <a:p>
            <a:r>
              <a:rPr lang="en-US" dirty="0"/>
              <a:t>Summary</a:t>
            </a:r>
          </a:p>
        </p:txBody>
      </p:sp>
      <p:sp>
        <p:nvSpPr>
          <p:cNvPr id="3" name="Content Placeholder 2">
            <a:extLst>
              <a:ext uri="{FF2B5EF4-FFF2-40B4-BE49-F238E27FC236}">
                <a16:creationId xmlns:a16="http://schemas.microsoft.com/office/drawing/2014/main" id="{7DA24CFC-95F8-112D-E2F9-C560540DCCE9}"/>
              </a:ext>
            </a:extLst>
          </p:cNvPr>
          <p:cNvSpPr>
            <a:spLocks noGrp="1"/>
          </p:cNvSpPr>
          <p:nvPr>
            <p:ph idx="1"/>
          </p:nvPr>
        </p:nvSpPr>
        <p:spPr>
          <a:xfrm>
            <a:off x="671209" y="1206230"/>
            <a:ext cx="11279785" cy="5467176"/>
          </a:xfrm>
        </p:spPr>
        <p:txBody>
          <a:bodyPr>
            <a:normAutofit/>
          </a:bodyPr>
          <a:lstStyle/>
          <a:p>
            <a:r>
              <a:rPr lang="en-US" sz="2000" dirty="0"/>
              <a:t>PCBs can be designed at low cost using Fritzing software</a:t>
            </a:r>
          </a:p>
          <a:p>
            <a:r>
              <a:rPr lang="en-US" sz="2000" dirty="0"/>
              <a:t>PCBs can produced at very low cost using JLCPCB</a:t>
            </a:r>
          </a:p>
          <a:p>
            <a:r>
              <a:rPr lang="en-US" sz="2000" dirty="0"/>
              <a:t>PCB designs can be created from test to production</a:t>
            </a:r>
          </a:p>
          <a:p>
            <a:r>
              <a:rPr lang="en-US" sz="2000" dirty="0"/>
              <a:t>Many circuit designs for layouts are available</a:t>
            </a:r>
          </a:p>
          <a:p>
            <a:r>
              <a:rPr lang="en-US" sz="2000" dirty="0"/>
              <a:t>Download presentation from:</a:t>
            </a:r>
          </a:p>
          <a:p>
            <a:pPr lvl="1"/>
            <a:r>
              <a:rPr lang="en-US" sz="1800" dirty="0"/>
              <a:t> </a:t>
            </a:r>
            <a:r>
              <a:rPr lang="en-US" sz="1800" dirty="0">
                <a:hlinkClick r:id="rId2"/>
              </a:rPr>
              <a:t>https://github.com/patfleming/Presentations/Fritzing-Flasher_Circuit.zip</a:t>
            </a:r>
            <a:endParaRPr lang="en-US" sz="1800" dirty="0"/>
          </a:p>
          <a:p>
            <a:r>
              <a:rPr lang="en-US" sz="2000" dirty="0"/>
              <a:t>See Backup section (next slide) for more materials</a:t>
            </a:r>
          </a:p>
          <a:p>
            <a:pPr lvl="1"/>
            <a:r>
              <a:rPr lang="en-US" sz="1800" dirty="0"/>
              <a:t>References, tools, </a:t>
            </a:r>
          </a:p>
          <a:p>
            <a:endParaRPr lang="en-US" sz="2000" dirty="0"/>
          </a:p>
        </p:txBody>
      </p:sp>
      <p:sp>
        <p:nvSpPr>
          <p:cNvPr id="9" name="Slide Number Placeholder 8">
            <a:extLst>
              <a:ext uri="{FF2B5EF4-FFF2-40B4-BE49-F238E27FC236}">
                <a16:creationId xmlns:a16="http://schemas.microsoft.com/office/drawing/2014/main" id="{F0B8250E-043F-03AB-B2BC-B22951A667F7}"/>
              </a:ext>
            </a:extLst>
          </p:cNvPr>
          <p:cNvSpPr>
            <a:spLocks noGrp="1"/>
          </p:cNvSpPr>
          <p:nvPr>
            <p:ph type="sldNum" sz="quarter" idx="4"/>
          </p:nvPr>
        </p:nvSpPr>
        <p:spPr/>
        <p:txBody>
          <a:bodyPr/>
          <a:lstStyle/>
          <a:p>
            <a:fld id="{03F4EA62-992E-4EB1-BA44-D49665C77250}" type="slidenum">
              <a:rPr lang="en-US" smtClean="0"/>
              <a:pPr/>
              <a:t>52</a:t>
            </a:fld>
            <a:endParaRPr lang="en-US" dirty="0"/>
          </a:p>
        </p:txBody>
      </p:sp>
      <p:sp>
        <p:nvSpPr>
          <p:cNvPr id="10" name="Footer Placeholder 9">
            <a:extLst>
              <a:ext uri="{FF2B5EF4-FFF2-40B4-BE49-F238E27FC236}">
                <a16:creationId xmlns:a16="http://schemas.microsoft.com/office/drawing/2014/main" id="{308DD2CA-9D88-4659-1B02-7BB1B2B8CBAC}"/>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CF5CE528-9A5D-8B2C-DBD4-275DF625E2E5}"/>
              </a:ext>
            </a:extLst>
          </p:cNvPr>
          <p:cNvSpPr>
            <a:spLocks noGrp="1"/>
          </p:cNvSpPr>
          <p:nvPr>
            <p:ph type="dt" sz="half" idx="2"/>
          </p:nvPr>
        </p:nvSpPr>
        <p:spPr/>
        <p:txBody>
          <a:bodyPr/>
          <a:lstStyle/>
          <a:p>
            <a:fld id="{5C2955EC-A52C-4557-8F5E-FE4B262BFA33}" type="datetime1">
              <a:rPr lang="en-US" smtClean="0"/>
              <a:t>8/6/2024</a:t>
            </a:fld>
            <a:endParaRPr lang="en-US" dirty="0"/>
          </a:p>
        </p:txBody>
      </p:sp>
    </p:spTree>
    <p:extLst>
      <p:ext uri="{BB962C8B-B14F-4D97-AF65-F5344CB8AC3E}">
        <p14:creationId xmlns:p14="http://schemas.microsoft.com/office/powerpoint/2010/main" val="124833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2CF8E3-5B66-5252-3352-2B190F6AADF7}"/>
              </a:ext>
            </a:extLst>
          </p:cNvPr>
          <p:cNvSpPr>
            <a:spLocks noGrp="1"/>
          </p:cNvSpPr>
          <p:nvPr>
            <p:ph type="title"/>
          </p:nvPr>
        </p:nvSpPr>
        <p:spPr>
          <a:xfrm>
            <a:off x="666974" y="247650"/>
            <a:ext cx="10515600" cy="513678"/>
          </a:xfrm>
        </p:spPr>
        <p:txBody>
          <a:bodyPr>
            <a:normAutofit fontScale="90000"/>
          </a:bodyPr>
          <a:lstStyle/>
          <a:p>
            <a:r>
              <a:rPr lang="en-US" dirty="0"/>
              <a:t>Backup</a:t>
            </a:r>
          </a:p>
        </p:txBody>
      </p:sp>
      <p:pic>
        <p:nvPicPr>
          <p:cNvPr id="3" name="Graphic 2" descr="Line arrow: Rotate left with solid fill">
            <a:hlinkClick r:id="" action="ppaction://hlinkshowjump?jump=lastslideviewed"/>
            <a:extLst>
              <a:ext uri="{FF2B5EF4-FFF2-40B4-BE49-F238E27FC236}">
                <a16:creationId xmlns:a16="http://schemas.microsoft.com/office/drawing/2014/main" id="{FE48FAC8-FDD5-1DCA-6A12-116B56FEAD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2701" y="247650"/>
            <a:ext cx="914400" cy="914400"/>
          </a:xfrm>
          <a:prstGeom prst="rect">
            <a:avLst/>
          </a:prstGeom>
        </p:spPr>
      </p:pic>
      <p:sp>
        <p:nvSpPr>
          <p:cNvPr id="9" name="Slide Number Placeholder 8">
            <a:extLst>
              <a:ext uri="{FF2B5EF4-FFF2-40B4-BE49-F238E27FC236}">
                <a16:creationId xmlns:a16="http://schemas.microsoft.com/office/drawing/2014/main" id="{DFA363F7-0AF1-0F67-313F-EDFEFF81B878}"/>
              </a:ext>
            </a:extLst>
          </p:cNvPr>
          <p:cNvSpPr>
            <a:spLocks noGrp="1"/>
          </p:cNvSpPr>
          <p:nvPr>
            <p:ph type="sldNum" sz="quarter" idx="4"/>
          </p:nvPr>
        </p:nvSpPr>
        <p:spPr/>
        <p:txBody>
          <a:bodyPr/>
          <a:lstStyle/>
          <a:p>
            <a:fld id="{03F4EA62-992E-4EB1-BA44-D49665C77250}" type="slidenum">
              <a:rPr lang="en-US" smtClean="0"/>
              <a:pPr/>
              <a:t>53</a:t>
            </a:fld>
            <a:endParaRPr lang="en-US" dirty="0"/>
          </a:p>
        </p:txBody>
      </p:sp>
      <p:sp>
        <p:nvSpPr>
          <p:cNvPr id="10" name="TextBox 9">
            <a:extLst>
              <a:ext uri="{FF2B5EF4-FFF2-40B4-BE49-F238E27FC236}">
                <a16:creationId xmlns:a16="http://schemas.microsoft.com/office/drawing/2014/main" id="{45E22473-AF98-7499-D25D-21E1D0B3C113}"/>
              </a:ext>
            </a:extLst>
          </p:cNvPr>
          <p:cNvSpPr txBox="1"/>
          <p:nvPr/>
        </p:nvSpPr>
        <p:spPr>
          <a:xfrm>
            <a:off x="860611" y="1162050"/>
            <a:ext cx="9251577" cy="5262979"/>
          </a:xfrm>
          <a:prstGeom prst="rect">
            <a:avLst/>
          </a:prstGeom>
          <a:noFill/>
        </p:spPr>
        <p:txBody>
          <a:bodyPr wrap="square" rtlCol="0">
            <a:spAutoFit/>
          </a:bodyPr>
          <a:lstStyle/>
          <a:p>
            <a:pPr marL="342900" indent="-342900">
              <a:buFont typeface="+mj-lt"/>
              <a:buAutoNum type="arabicPeriod"/>
            </a:pPr>
            <a:r>
              <a:rPr lang="en-US" sz="2400" dirty="0"/>
              <a:t>Flasher Circuit – Manual Assembly</a:t>
            </a:r>
          </a:p>
          <a:p>
            <a:pPr marL="342900" indent="-342900">
              <a:buFont typeface="+mj-lt"/>
              <a:buAutoNum type="arabicPeriod"/>
            </a:pPr>
            <a:r>
              <a:rPr lang="en-US" sz="2400" dirty="0"/>
              <a:t>PCB Fabricators</a:t>
            </a:r>
          </a:p>
          <a:p>
            <a:pPr marL="342900" indent="-342900">
              <a:buFont typeface="+mj-lt"/>
              <a:buAutoNum type="arabicPeriod"/>
            </a:pPr>
            <a:r>
              <a:rPr lang="en-US" sz="2400" dirty="0"/>
              <a:t>Circuit References</a:t>
            </a:r>
          </a:p>
          <a:p>
            <a:pPr marL="342900" indent="-342900">
              <a:buFont typeface="+mj-lt"/>
              <a:buAutoNum type="arabicPeriod"/>
            </a:pPr>
            <a:r>
              <a:rPr lang="en-US" sz="2400" dirty="0"/>
              <a:t>PCB Tools</a:t>
            </a:r>
          </a:p>
          <a:p>
            <a:pPr marL="342900" indent="-342900">
              <a:buFont typeface="+mj-lt"/>
              <a:buAutoNum type="arabicPeriod"/>
            </a:pPr>
            <a:r>
              <a:rPr lang="en-US" sz="2400" dirty="0"/>
              <a:t>Where to buy PCB components</a:t>
            </a:r>
          </a:p>
          <a:p>
            <a:pPr marL="342900" indent="-342900">
              <a:buFont typeface="+mj-lt"/>
              <a:buAutoNum type="arabicPeriod"/>
            </a:pPr>
            <a:r>
              <a:rPr lang="en-US" sz="2400" dirty="0"/>
              <a:t>PCB Mounting Components</a:t>
            </a:r>
          </a:p>
          <a:p>
            <a:pPr marL="342900" indent="-342900">
              <a:buFont typeface="+mj-lt"/>
              <a:buAutoNum type="arabicPeriod"/>
            </a:pPr>
            <a:r>
              <a:rPr lang="en-US" sz="2400" dirty="0"/>
              <a:t>SMD Soldering</a:t>
            </a:r>
          </a:p>
          <a:p>
            <a:pPr marL="342900" indent="-342900">
              <a:buFont typeface="+mj-lt"/>
              <a:buAutoNum type="arabicPeriod"/>
            </a:pPr>
            <a:r>
              <a:rPr lang="en-US" sz="2400" dirty="0"/>
              <a:t>Fritzing Licensing of a design</a:t>
            </a:r>
          </a:p>
          <a:p>
            <a:pPr marL="342900" indent="-342900">
              <a:buFont typeface="+mj-lt"/>
              <a:buAutoNum type="arabicPeriod"/>
            </a:pPr>
            <a:r>
              <a:rPr lang="en-US" sz="2400" dirty="0"/>
              <a:t>Fritzing Parts Editor</a:t>
            </a:r>
          </a:p>
          <a:p>
            <a:pPr marL="342900" indent="-342900">
              <a:buFont typeface="+mj-lt"/>
              <a:buAutoNum type="arabicPeriod"/>
            </a:pPr>
            <a:r>
              <a:rPr lang="en-US" sz="2400" dirty="0"/>
              <a:t>IC Package Types</a:t>
            </a:r>
          </a:p>
          <a:p>
            <a:pPr marL="342900" indent="-342900">
              <a:buFont typeface="+mj-lt"/>
              <a:buAutoNum type="arabicPeriod"/>
            </a:pPr>
            <a:r>
              <a:rPr lang="en-US" sz="2400" dirty="0"/>
              <a:t>PCB Traces – Width vs Amps</a:t>
            </a:r>
          </a:p>
          <a:p>
            <a:pPr marL="342900" indent="-342900">
              <a:buFont typeface="+mj-lt"/>
              <a:buAutoNum type="arabicPeriod"/>
            </a:pPr>
            <a:r>
              <a:rPr lang="en-US" sz="2400" dirty="0"/>
              <a:t>SMD Sizes</a:t>
            </a:r>
          </a:p>
          <a:p>
            <a:pPr marL="342900" indent="-342900">
              <a:buFont typeface="+mj-lt"/>
              <a:buAutoNum type="arabicPeriod"/>
            </a:pPr>
            <a:r>
              <a:rPr lang="en-US" sz="2400" dirty="0"/>
              <a:t>LED Current vs Brightness</a:t>
            </a:r>
          </a:p>
          <a:p>
            <a:pPr marL="342900" indent="-342900">
              <a:buFont typeface="+mj-lt"/>
              <a:buAutoNum type="arabicPeriod"/>
            </a:pPr>
            <a:r>
              <a:rPr lang="en-US" sz="2400" dirty="0"/>
              <a:t>Flasher Circuit – JLCPCB Assembly</a:t>
            </a:r>
          </a:p>
        </p:txBody>
      </p:sp>
      <p:sp>
        <p:nvSpPr>
          <p:cNvPr id="11" name="Footer Placeholder 10">
            <a:extLst>
              <a:ext uri="{FF2B5EF4-FFF2-40B4-BE49-F238E27FC236}">
                <a16:creationId xmlns:a16="http://schemas.microsoft.com/office/drawing/2014/main" id="{409013C7-53F6-6E91-F9A2-3E0698B45405}"/>
              </a:ext>
            </a:extLst>
          </p:cNvPr>
          <p:cNvSpPr>
            <a:spLocks noGrp="1"/>
          </p:cNvSpPr>
          <p:nvPr>
            <p:ph type="ftr" sz="quarter" idx="3"/>
          </p:nvPr>
        </p:nvSpPr>
        <p:spPr/>
        <p:txBody>
          <a:bodyPr/>
          <a:lstStyle/>
          <a:p>
            <a:r>
              <a:rPr lang="en-US" dirty="0"/>
              <a:t>NMRA Surfliner Convention</a:t>
            </a:r>
          </a:p>
        </p:txBody>
      </p:sp>
      <p:sp>
        <p:nvSpPr>
          <p:cNvPr id="12" name="Date Placeholder 11">
            <a:extLst>
              <a:ext uri="{FF2B5EF4-FFF2-40B4-BE49-F238E27FC236}">
                <a16:creationId xmlns:a16="http://schemas.microsoft.com/office/drawing/2014/main" id="{EF9C5142-FAA1-D101-55E0-A1E8B8941D6C}"/>
              </a:ext>
            </a:extLst>
          </p:cNvPr>
          <p:cNvSpPr>
            <a:spLocks noGrp="1"/>
          </p:cNvSpPr>
          <p:nvPr>
            <p:ph type="dt" sz="half" idx="2"/>
          </p:nvPr>
        </p:nvSpPr>
        <p:spPr/>
        <p:txBody>
          <a:bodyPr/>
          <a:lstStyle/>
          <a:p>
            <a:fld id="{9F639B1D-0431-4C8E-8039-B828F10D20C5}" type="datetime1">
              <a:rPr lang="en-US" smtClean="0"/>
              <a:t>8/6/2024</a:t>
            </a:fld>
            <a:endParaRPr lang="en-US" dirty="0"/>
          </a:p>
        </p:txBody>
      </p:sp>
    </p:spTree>
    <p:extLst>
      <p:ext uri="{BB962C8B-B14F-4D97-AF65-F5344CB8AC3E}">
        <p14:creationId xmlns:p14="http://schemas.microsoft.com/office/powerpoint/2010/main" val="366526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2CF8E3-5B66-5252-3352-2B190F6AADF7}"/>
              </a:ext>
            </a:extLst>
          </p:cNvPr>
          <p:cNvSpPr>
            <a:spLocks noGrp="1"/>
          </p:cNvSpPr>
          <p:nvPr>
            <p:ph type="title"/>
          </p:nvPr>
        </p:nvSpPr>
        <p:spPr>
          <a:xfrm>
            <a:off x="744301" y="2158365"/>
            <a:ext cx="10515600" cy="1270635"/>
          </a:xfrm>
        </p:spPr>
        <p:txBody>
          <a:bodyPr/>
          <a:lstStyle/>
          <a:p>
            <a:r>
              <a:rPr lang="en-US" dirty="0"/>
              <a:t>Thank YOU</a:t>
            </a:r>
          </a:p>
        </p:txBody>
      </p:sp>
      <p:sp>
        <p:nvSpPr>
          <p:cNvPr id="2" name="TextBox 1">
            <a:extLst>
              <a:ext uri="{FF2B5EF4-FFF2-40B4-BE49-F238E27FC236}">
                <a16:creationId xmlns:a16="http://schemas.microsoft.com/office/drawing/2014/main" id="{AC015005-32E0-C858-86A3-34E66B77E7E3}"/>
              </a:ext>
            </a:extLst>
          </p:cNvPr>
          <p:cNvSpPr txBox="1"/>
          <p:nvPr/>
        </p:nvSpPr>
        <p:spPr>
          <a:xfrm>
            <a:off x="744300" y="4022995"/>
            <a:ext cx="11056031" cy="1200329"/>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defPPr>
              <a:defRPr lang="en-US"/>
            </a:defPPr>
            <a:lvl1pPr>
              <a:defRPr>
                <a:solidFill>
                  <a:schemeClr val="lt1"/>
                </a:solidFill>
              </a:defRPr>
            </a:lvl1pPr>
            <a:lvl2pPr marL="800100" lvl="1" indent="-342900">
              <a:buFont typeface="Arial" panose="020B0604020202020204" pitchFamily="34" charset="0"/>
              <a:buChar cha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hlinkClick r:id="rId2"/>
              </a:rPr>
              <a:t>Email: PatFlemingHTC@Gmail.com</a:t>
            </a:r>
            <a:endParaRPr lang="en-US" dirty="0"/>
          </a:p>
          <a:p>
            <a:r>
              <a:rPr lang="en-US" dirty="0"/>
              <a:t>Presentation: </a:t>
            </a:r>
            <a:r>
              <a:rPr lang="en-US" dirty="0">
                <a:hlinkClick r:id="rId3"/>
              </a:rPr>
              <a:t>https://github.com/patfleming/NMRA/raw/main/Fritzing_for_Circuits_and_PCBs.zip</a:t>
            </a:r>
            <a:endParaRPr lang="en-US" dirty="0"/>
          </a:p>
          <a:p>
            <a:r>
              <a:rPr lang="en-US" dirty="0"/>
              <a:t>Note: For Power point, use slide show (for links and slide animations)5</a:t>
            </a:r>
          </a:p>
          <a:p>
            <a:endParaRPr lang="en-US" dirty="0"/>
          </a:p>
        </p:txBody>
      </p:sp>
      <p:sp>
        <p:nvSpPr>
          <p:cNvPr id="8" name="Slide Number Placeholder 7">
            <a:extLst>
              <a:ext uri="{FF2B5EF4-FFF2-40B4-BE49-F238E27FC236}">
                <a16:creationId xmlns:a16="http://schemas.microsoft.com/office/drawing/2014/main" id="{FF6FE24F-D7FB-1CB5-5825-3458AB2CA05A}"/>
              </a:ext>
            </a:extLst>
          </p:cNvPr>
          <p:cNvSpPr>
            <a:spLocks noGrp="1"/>
          </p:cNvSpPr>
          <p:nvPr>
            <p:ph type="sldNum" sz="quarter" idx="4"/>
          </p:nvPr>
        </p:nvSpPr>
        <p:spPr/>
        <p:txBody>
          <a:bodyPr/>
          <a:lstStyle/>
          <a:p>
            <a:fld id="{03F4EA62-992E-4EB1-BA44-D49665C77250}" type="slidenum">
              <a:rPr lang="en-US" smtClean="0"/>
              <a:pPr/>
              <a:t>54</a:t>
            </a:fld>
            <a:endParaRPr lang="en-US" dirty="0"/>
          </a:p>
        </p:txBody>
      </p:sp>
      <p:pic>
        <p:nvPicPr>
          <p:cNvPr id="9" name="Picture 8">
            <a:extLst>
              <a:ext uri="{FF2B5EF4-FFF2-40B4-BE49-F238E27FC236}">
                <a16:creationId xmlns:a16="http://schemas.microsoft.com/office/drawing/2014/main" id="{0D784EEF-C47B-B3CB-B0EE-4B15A7B2A35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flipH="1">
            <a:off x="210222" y="5866040"/>
            <a:ext cx="732641" cy="732641"/>
          </a:xfrm>
          <a:prstGeom prst="rect">
            <a:avLst/>
          </a:prstGeom>
        </p:spPr>
      </p:pic>
      <p:sp>
        <p:nvSpPr>
          <p:cNvPr id="10" name="Footer Placeholder 9">
            <a:extLst>
              <a:ext uri="{FF2B5EF4-FFF2-40B4-BE49-F238E27FC236}">
                <a16:creationId xmlns:a16="http://schemas.microsoft.com/office/drawing/2014/main" id="{D33A4A3A-056F-8C7F-8864-01962B9522B8}"/>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C6009A43-4840-1B9B-837C-ABFB8FA75178}"/>
              </a:ext>
            </a:extLst>
          </p:cNvPr>
          <p:cNvSpPr>
            <a:spLocks noGrp="1"/>
          </p:cNvSpPr>
          <p:nvPr>
            <p:ph type="dt" sz="half" idx="2"/>
          </p:nvPr>
        </p:nvSpPr>
        <p:spPr/>
        <p:txBody>
          <a:bodyPr/>
          <a:lstStyle/>
          <a:p>
            <a:fld id="{28883201-A6B3-4D50-AAE6-071A7AA81CBA}" type="datetime1">
              <a:rPr lang="en-US" smtClean="0"/>
              <a:t>8/6/2024</a:t>
            </a:fld>
            <a:endParaRPr lang="en-US" dirty="0"/>
          </a:p>
        </p:txBody>
      </p:sp>
    </p:spTree>
    <p:extLst>
      <p:ext uri="{BB962C8B-B14F-4D97-AF65-F5344CB8AC3E}">
        <p14:creationId xmlns:p14="http://schemas.microsoft.com/office/powerpoint/2010/main" val="103181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C3ABA-2291-F4A3-714B-D66B9928B57F}"/>
              </a:ext>
            </a:extLst>
          </p:cNvPr>
          <p:cNvSpPr>
            <a:spLocks noGrp="1"/>
          </p:cNvSpPr>
          <p:nvPr>
            <p:ph type="title"/>
          </p:nvPr>
        </p:nvSpPr>
        <p:spPr>
          <a:xfrm>
            <a:off x="661481" y="371475"/>
            <a:ext cx="10692319" cy="635743"/>
          </a:xfrm>
        </p:spPr>
        <p:txBody>
          <a:bodyPr>
            <a:noAutofit/>
          </a:bodyPr>
          <a:lstStyle/>
          <a:p>
            <a:r>
              <a:rPr lang="en-US" dirty="0"/>
              <a:t>Flasher Circuit PCB</a:t>
            </a:r>
            <a:br>
              <a:rPr lang="en-US" dirty="0"/>
            </a:br>
            <a:r>
              <a:rPr lang="en-US" sz="2400" dirty="0"/>
              <a:t>Manual Assembly</a:t>
            </a:r>
            <a:endParaRPr lang="en-US" dirty="0"/>
          </a:p>
        </p:txBody>
      </p:sp>
      <p:sp>
        <p:nvSpPr>
          <p:cNvPr id="3" name="Content Placeholder 2">
            <a:extLst>
              <a:ext uri="{FF2B5EF4-FFF2-40B4-BE49-F238E27FC236}">
                <a16:creationId xmlns:a16="http://schemas.microsoft.com/office/drawing/2014/main" id="{76320E0E-0AC5-1312-3831-1EF3AAFD01D7}"/>
              </a:ext>
            </a:extLst>
          </p:cNvPr>
          <p:cNvSpPr>
            <a:spLocks noGrp="1"/>
          </p:cNvSpPr>
          <p:nvPr>
            <p:ph idx="1"/>
          </p:nvPr>
        </p:nvSpPr>
        <p:spPr>
          <a:xfrm>
            <a:off x="661481" y="1172584"/>
            <a:ext cx="11182688" cy="5685416"/>
          </a:xfrm>
        </p:spPr>
        <p:txBody>
          <a:bodyPr vert="horz" lIns="91440" tIns="45720" rIns="91440" bIns="45720" rtlCol="0">
            <a:normAutofit lnSpcReduction="10000"/>
          </a:bodyPr>
          <a:lstStyle/>
          <a:p>
            <a:r>
              <a:rPr lang="en-US" sz="1400" dirty="0"/>
              <a:t>Solder NE555 </a:t>
            </a:r>
          </a:p>
          <a:p>
            <a:pPr lvl="1"/>
            <a:r>
              <a:rPr lang="en-US" sz="1200" dirty="0"/>
              <a:t>Orientation  by aligning indent on IC with notch in silkscreen and on IC so pin 1 (GND) is located in lower left corner</a:t>
            </a:r>
          </a:p>
          <a:p>
            <a:pPr lvl="1"/>
            <a:r>
              <a:rPr lang="en-US" sz="1200" dirty="0"/>
              <a:t>Hint: seat the IC by first soldering one leg, then push down IC while reheating to seat flat against PCB.  Finish soldering remaining 7 legs.</a:t>
            </a:r>
          </a:p>
          <a:p>
            <a:r>
              <a:rPr lang="en-US" sz="1400" dirty="0"/>
              <a:t>Solder IRLZ44N Transistor</a:t>
            </a:r>
          </a:p>
          <a:p>
            <a:pPr lvl="1"/>
            <a:r>
              <a:rPr lang="en-US" sz="1200" dirty="0"/>
              <a:t>Orientation based on IC facing forward with head sink in back</a:t>
            </a:r>
          </a:p>
          <a:p>
            <a:pPr lvl="1"/>
            <a:r>
              <a:rPr lang="en-US" sz="1200" dirty="0"/>
              <a:t>Hint: seat the IC by soldering one leg, seating IC flat to PCB and then solder remaining legs.</a:t>
            </a:r>
          </a:p>
          <a:p>
            <a:pPr lvl="1"/>
            <a:r>
              <a:rPr lang="en-US" sz="1200" dirty="0"/>
              <a:t>Trim legs on back of board</a:t>
            </a:r>
          </a:p>
          <a:p>
            <a:r>
              <a:rPr lang="en-US" sz="1400" dirty="0"/>
              <a:t>Solder 1uF Capacitor</a:t>
            </a:r>
          </a:p>
          <a:p>
            <a:pPr lvl="1"/>
            <a:r>
              <a:rPr lang="en-US" sz="1200" dirty="0"/>
              <a:t>Orientation based on white stripe on side matched to GND (square) hole.</a:t>
            </a:r>
          </a:p>
          <a:p>
            <a:pPr lvl="1"/>
            <a:r>
              <a:rPr lang="en-US" sz="1200" dirty="0"/>
              <a:t>Hint: seat the capacitor first inserting both leads, bent on back to hold in seated position.  Solder and trim leads.</a:t>
            </a:r>
          </a:p>
          <a:p>
            <a:r>
              <a:rPr lang="en-US" sz="1400" dirty="0"/>
              <a:t>Solder (2) 100nF Capacitors</a:t>
            </a:r>
          </a:p>
          <a:p>
            <a:pPr lvl="1"/>
            <a:r>
              <a:rPr lang="en-US" sz="1200" dirty="0"/>
              <a:t>Orientation – none, bidirectional.</a:t>
            </a:r>
          </a:p>
          <a:p>
            <a:pPr lvl="1"/>
            <a:r>
              <a:rPr lang="en-US" sz="1200" dirty="0"/>
              <a:t>Hint: seat the capacitor first inserting both leads, bent on back to hold in seated position.  Solder and trim leads.</a:t>
            </a:r>
          </a:p>
          <a:p>
            <a:r>
              <a:rPr lang="en-US" sz="1400" dirty="0"/>
              <a:t>Solder (4) Resistors</a:t>
            </a:r>
          </a:p>
          <a:p>
            <a:pPr lvl="1"/>
            <a:r>
              <a:rPr lang="en-US" sz="1200" dirty="0"/>
              <a:t>Orientation – none, bidirectional.</a:t>
            </a:r>
          </a:p>
          <a:p>
            <a:pPr lvl="1"/>
            <a:r>
              <a:rPr lang="en-US" sz="1200" dirty="0"/>
              <a:t>Hint: seat the capacitor first inserting both leads, bent on back to hold in seated position.  Solder and trim leads.</a:t>
            </a:r>
          </a:p>
          <a:p>
            <a:r>
              <a:rPr lang="en-US" sz="1400" dirty="0"/>
              <a:t>Solder Screw Terminals</a:t>
            </a:r>
          </a:p>
          <a:p>
            <a:pPr lvl="1"/>
            <a:r>
              <a:rPr lang="en-US" sz="1200" dirty="0"/>
              <a:t>Orientation – wire holes point outward</a:t>
            </a:r>
          </a:p>
          <a:p>
            <a:pPr lvl="1"/>
            <a:r>
              <a:rPr lang="en-US" sz="1200" dirty="0"/>
              <a:t>Hint: seat the terminal by soldering one leg, seat terminal flat to PCB and solder remaining legs.</a:t>
            </a:r>
          </a:p>
        </p:txBody>
      </p:sp>
      <p:sp>
        <p:nvSpPr>
          <p:cNvPr id="8" name="Slide Number Placeholder 7">
            <a:extLst>
              <a:ext uri="{FF2B5EF4-FFF2-40B4-BE49-F238E27FC236}">
                <a16:creationId xmlns:a16="http://schemas.microsoft.com/office/drawing/2014/main" id="{D10490FF-CA71-B3B0-DAE2-6259C78A0B1A}"/>
              </a:ext>
            </a:extLst>
          </p:cNvPr>
          <p:cNvSpPr>
            <a:spLocks noGrp="1"/>
          </p:cNvSpPr>
          <p:nvPr>
            <p:ph type="sldNum" sz="quarter" idx="4"/>
          </p:nvPr>
        </p:nvSpPr>
        <p:spPr/>
        <p:txBody>
          <a:bodyPr/>
          <a:lstStyle/>
          <a:p>
            <a:fld id="{03F4EA62-992E-4EB1-BA44-D49665C77250}" type="slidenum">
              <a:rPr lang="en-US" smtClean="0"/>
              <a:pPr/>
              <a:t>55</a:t>
            </a:fld>
            <a:endParaRPr lang="en-US" dirty="0"/>
          </a:p>
        </p:txBody>
      </p:sp>
      <p:sp>
        <p:nvSpPr>
          <p:cNvPr id="4" name="Footer Placeholder 3">
            <a:extLst>
              <a:ext uri="{FF2B5EF4-FFF2-40B4-BE49-F238E27FC236}">
                <a16:creationId xmlns:a16="http://schemas.microsoft.com/office/drawing/2014/main" id="{8A7B8B72-D53D-7F79-B0D1-83D9078428B3}"/>
              </a:ext>
            </a:extLst>
          </p:cNvPr>
          <p:cNvSpPr>
            <a:spLocks noGrp="1"/>
          </p:cNvSpPr>
          <p:nvPr>
            <p:ph type="ftr" sz="quarter" idx="3"/>
          </p:nvPr>
        </p:nvSpPr>
        <p:spPr/>
        <p:txBody>
          <a:bodyPr/>
          <a:lstStyle/>
          <a:p>
            <a:r>
              <a:rPr lang="en-US" dirty="0"/>
              <a:t>NMRA Surfliner Convention</a:t>
            </a:r>
          </a:p>
        </p:txBody>
      </p:sp>
      <p:sp>
        <p:nvSpPr>
          <p:cNvPr id="5" name="Date Placeholder 4">
            <a:extLst>
              <a:ext uri="{FF2B5EF4-FFF2-40B4-BE49-F238E27FC236}">
                <a16:creationId xmlns:a16="http://schemas.microsoft.com/office/drawing/2014/main" id="{FF12D3DC-8E5C-6505-3036-9491CE7B32FE}"/>
              </a:ext>
            </a:extLst>
          </p:cNvPr>
          <p:cNvSpPr>
            <a:spLocks noGrp="1"/>
          </p:cNvSpPr>
          <p:nvPr>
            <p:ph type="dt" sz="half" idx="2"/>
          </p:nvPr>
        </p:nvSpPr>
        <p:spPr/>
        <p:txBody>
          <a:bodyPr/>
          <a:lstStyle/>
          <a:p>
            <a:fld id="{5AF1B2A6-5176-4E37-9526-9EBF447F58F5}" type="datetime1">
              <a:rPr lang="en-US" smtClean="0"/>
              <a:t>8/6/2024</a:t>
            </a:fld>
            <a:endParaRPr lang="en-US" dirty="0"/>
          </a:p>
        </p:txBody>
      </p:sp>
    </p:spTree>
    <p:extLst>
      <p:ext uri="{BB962C8B-B14F-4D97-AF65-F5344CB8AC3E}">
        <p14:creationId xmlns:p14="http://schemas.microsoft.com/office/powerpoint/2010/main" val="333640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69B9-9008-6D9A-0DE9-894659AEFAA9}"/>
              </a:ext>
            </a:extLst>
          </p:cNvPr>
          <p:cNvSpPr>
            <a:spLocks noGrp="1"/>
          </p:cNvSpPr>
          <p:nvPr>
            <p:ph type="title"/>
          </p:nvPr>
        </p:nvSpPr>
        <p:spPr>
          <a:xfrm>
            <a:off x="595009" y="228938"/>
            <a:ext cx="10515600" cy="606425"/>
          </a:xfrm>
        </p:spPr>
        <p:txBody>
          <a:bodyPr/>
          <a:lstStyle/>
          <a:p>
            <a:r>
              <a:rPr lang="en-US" dirty="0"/>
              <a:t>PCB Fabricators</a:t>
            </a:r>
          </a:p>
        </p:txBody>
      </p:sp>
      <p:sp>
        <p:nvSpPr>
          <p:cNvPr id="3" name="Content Placeholder 2">
            <a:extLst>
              <a:ext uri="{FF2B5EF4-FFF2-40B4-BE49-F238E27FC236}">
                <a16:creationId xmlns:a16="http://schemas.microsoft.com/office/drawing/2014/main" id="{D8905851-9A30-DF4A-BFE5-8AD2B0512D2F}"/>
              </a:ext>
            </a:extLst>
          </p:cNvPr>
          <p:cNvSpPr>
            <a:spLocks noGrp="1"/>
          </p:cNvSpPr>
          <p:nvPr>
            <p:ph idx="1"/>
          </p:nvPr>
        </p:nvSpPr>
        <p:spPr>
          <a:xfrm>
            <a:off x="700391" y="1825625"/>
            <a:ext cx="7518451" cy="1971824"/>
          </a:xfrm>
        </p:spPr>
        <p:txBody>
          <a:bodyPr>
            <a:normAutofit fontScale="92500" lnSpcReduction="10000"/>
          </a:bodyPr>
          <a:lstStyle/>
          <a:p>
            <a:r>
              <a:rPr lang="en-US" dirty="0"/>
              <a:t>JLCPCB ($) - </a:t>
            </a:r>
            <a:r>
              <a:rPr lang="en-US" dirty="0">
                <a:hlinkClick r:id="rId2"/>
              </a:rPr>
              <a:t>https://jlcpcb.com/</a:t>
            </a:r>
            <a:endParaRPr lang="en-US" dirty="0"/>
          </a:p>
          <a:p>
            <a:r>
              <a:rPr lang="en-US" dirty="0"/>
              <a:t>PCBWay ($$) - </a:t>
            </a:r>
            <a:r>
              <a:rPr lang="en-US" dirty="0">
                <a:hlinkClick r:id="rId3"/>
              </a:rPr>
              <a:t>https://www.pcbway.com/</a:t>
            </a:r>
            <a:r>
              <a:rPr lang="en-US" dirty="0"/>
              <a:t> </a:t>
            </a:r>
          </a:p>
          <a:p>
            <a:r>
              <a:rPr lang="en-US" dirty="0"/>
              <a:t>OSH Park ($$) - </a:t>
            </a:r>
            <a:r>
              <a:rPr lang="en-US" dirty="0">
                <a:hlinkClick r:id="rId4"/>
              </a:rPr>
              <a:t>https://oshpark.com/</a:t>
            </a:r>
            <a:endParaRPr lang="en-US" dirty="0"/>
          </a:p>
          <a:p>
            <a:r>
              <a:rPr lang="en-US" dirty="0"/>
              <a:t>Others ? ($$$)</a:t>
            </a:r>
          </a:p>
        </p:txBody>
      </p:sp>
      <p:sp>
        <p:nvSpPr>
          <p:cNvPr id="8" name="Slide Number Placeholder 7">
            <a:extLst>
              <a:ext uri="{FF2B5EF4-FFF2-40B4-BE49-F238E27FC236}">
                <a16:creationId xmlns:a16="http://schemas.microsoft.com/office/drawing/2014/main" id="{76070F0C-A9FA-307B-B4CD-AAB1CD71DE52}"/>
              </a:ext>
            </a:extLst>
          </p:cNvPr>
          <p:cNvSpPr>
            <a:spLocks noGrp="1"/>
          </p:cNvSpPr>
          <p:nvPr>
            <p:ph type="sldNum" sz="quarter" idx="4"/>
          </p:nvPr>
        </p:nvSpPr>
        <p:spPr/>
        <p:txBody>
          <a:bodyPr/>
          <a:lstStyle/>
          <a:p>
            <a:fld id="{03F4EA62-992E-4EB1-BA44-D49665C77250}" type="slidenum">
              <a:rPr lang="en-US" smtClean="0"/>
              <a:pPr/>
              <a:t>56</a:t>
            </a:fld>
            <a:endParaRPr lang="en-US" dirty="0"/>
          </a:p>
        </p:txBody>
      </p:sp>
      <p:sp>
        <p:nvSpPr>
          <p:cNvPr id="9" name="Footer Placeholder 8">
            <a:extLst>
              <a:ext uri="{FF2B5EF4-FFF2-40B4-BE49-F238E27FC236}">
                <a16:creationId xmlns:a16="http://schemas.microsoft.com/office/drawing/2014/main" id="{D8DA4046-79BB-AA05-D896-160A0D314689}"/>
              </a:ext>
            </a:extLst>
          </p:cNvPr>
          <p:cNvSpPr>
            <a:spLocks noGrp="1"/>
          </p:cNvSpPr>
          <p:nvPr>
            <p:ph type="ftr" sz="quarter" idx="3"/>
          </p:nvPr>
        </p:nvSpPr>
        <p:spPr/>
        <p:txBody>
          <a:bodyPr/>
          <a:lstStyle/>
          <a:p>
            <a:r>
              <a:rPr lang="en-US" dirty="0"/>
              <a:t>NMRA Surfliner Convention</a:t>
            </a:r>
          </a:p>
        </p:txBody>
      </p:sp>
      <p:sp>
        <p:nvSpPr>
          <p:cNvPr id="10" name="Date Placeholder 9">
            <a:extLst>
              <a:ext uri="{FF2B5EF4-FFF2-40B4-BE49-F238E27FC236}">
                <a16:creationId xmlns:a16="http://schemas.microsoft.com/office/drawing/2014/main" id="{D47FE90F-45F3-BD99-F037-B2EE3E0840E7}"/>
              </a:ext>
            </a:extLst>
          </p:cNvPr>
          <p:cNvSpPr>
            <a:spLocks noGrp="1"/>
          </p:cNvSpPr>
          <p:nvPr>
            <p:ph type="dt" sz="half" idx="2"/>
          </p:nvPr>
        </p:nvSpPr>
        <p:spPr/>
        <p:txBody>
          <a:bodyPr/>
          <a:lstStyle/>
          <a:p>
            <a:fld id="{ECCAC5E6-945F-40EE-9ADB-E84C84FF88B4}" type="datetime1">
              <a:rPr lang="en-US" smtClean="0"/>
              <a:t>8/6/2024</a:t>
            </a:fld>
            <a:endParaRPr lang="en-US" dirty="0"/>
          </a:p>
        </p:txBody>
      </p:sp>
    </p:spTree>
    <p:extLst>
      <p:ext uri="{BB962C8B-B14F-4D97-AF65-F5344CB8AC3E}">
        <p14:creationId xmlns:p14="http://schemas.microsoft.com/office/powerpoint/2010/main" val="133870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BEAF-3037-8C87-F1ED-A9C8969CBB8F}"/>
              </a:ext>
            </a:extLst>
          </p:cNvPr>
          <p:cNvSpPr>
            <a:spLocks noGrp="1"/>
          </p:cNvSpPr>
          <p:nvPr>
            <p:ph type="title"/>
          </p:nvPr>
        </p:nvSpPr>
        <p:spPr>
          <a:xfrm>
            <a:off x="724609" y="190096"/>
            <a:ext cx="10123486" cy="800707"/>
          </a:xfrm>
        </p:spPr>
        <p:txBody>
          <a:bodyPr/>
          <a:lstStyle/>
          <a:p>
            <a:r>
              <a:rPr lang="en-US" dirty="0"/>
              <a:t>Circuit References</a:t>
            </a:r>
          </a:p>
        </p:txBody>
      </p:sp>
      <p:sp>
        <p:nvSpPr>
          <p:cNvPr id="3" name="Content Placeholder 2">
            <a:extLst>
              <a:ext uri="{FF2B5EF4-FFF2-40B4-BE49-F238E27FC236}">
                <a16:creationId xmlns:a16="http://schemas.microsoft.com/office/drawing/2014/main" id="{FE8B0218-C2F1-B350-F468-ADFF08B0AC25}"/>
              </a:ext>
            </a:extLst>
          </p:cNvPr>
          <p:cNvSpPr>
            <a:spLocks noGrp="1"/>
          </p:cNvSpPr>
          <p:nvPr>
            <p:ph idx="1"/>
          </p:nvPr>
        </p:nvSpPr>
        <p:spPr>
          <a:xfrm>
            <a:off x="603115" y="954320"/>
            <a:ext cx="5245236" cy="5667375"/>
          </a:xfrm>
          <a:ln/>
        </p:spPr>
        <p:style>
          <a:lnRef idx="2">
            <a:schemeClr val="accent4">
              <a:shade val="15000"/>
            </a:schemeClr>
          </a:lnRef>
          <a:fillRef idx="1">
            <a:schemeClr val="accent4"/>
          </a:fillRef>
          <a:effectRef idx="0">
            <a:schemeClr val="accent4"/>
          </a:effectRef>
          <a:fontRef idx="minor">
            <a:schemeClr val="lt1"/>
          </a:fontRef>
        </p:style>
        <p:txBody>
          <a:bodyPr>
            <a:noAutofit/>
          </a:bodyPr>
          <a:lstStyle/>
          <a:p>
            <a:r>
              <a:rPr lang="en-US" sz="1800" dirty="0"/>
              <a:t>Education</a:t>
            </a:r>
          </a:p>
          <a:p>
            <a:pPr lvl="1"/>
            <a:r>
              <a:rPr lang="en-US" sz="1800" dirty="0">
                <a:hlinkClick r:id="rId2"/>
              </a:rPr>
              <a:t>Electronic Tutorials</a:t>
            </a:r>
            <a:endParaRPr lang="en-US" sz="1800" dirty="0"/>
          </a:p>
          <a:p>
            <a:r>
              <a:rPr lang="en-US" sz="1800" dirty="0"/>
              <a:t>Specifications: </a:t>
            </a:r>
          </a:p>
          <a:p>
            <a:pPr lvl="1"/>
            <a:r>
              <a:rPr lang="en-US" sz="1800" dirty="0"/>
              <a:t>Digikey has links to all IC specifications</a:t>
            </a:r>
          </a:p>
          <a:p>
            <a:pPr lvl="1"/>
            <a:r>
              <a:rPr lang="en-US" sz="1800" dirty="0"/>
              <a:t>E.g. Google “NE 555 Digikey”, then click on PDF icon next to part’s information</a:t>
            </a:r>
          </a:p>
          <a:p>
            <a:r>
              <a:rPr lang="en-US" sz="1800" dirty="0"/>
              <a:t>Fritzing </a:t>
            </a:r>
            <a:r>
              <a:rPr lang="en-US" sz="1800" dirty="0">
                <a:hlinkClick r:id="rId3"/>
              </a:rPr>
              <a:t>projects</a:t>
            </a:r>
            <a:r>
              <a:rPr lang="en-US" sz="1800" dirty="0"/>
              <a:t> and examples: </a:t>
            </a:r>
          </a:p>
          <a:p>
            <a:pPr lvl="1"/>
            <a:r>
              <a:rPr lang="en-US" sz="1400" dirty="0"/>
              <a:t>Fritzing -&gt; Files -&gt; Open Examples…</a:t>
            </a:r>
          </a:p>
          <a:p>
            <a:r>
              <a:rPr lang="en-US" sz="1800" dirty="0">
                <a:hlinkClick r:id="rId4"/>
              </a:rPr>
              <a:t>Circuit Digest (200+ circuits)</a:t>
            </a:r>
            <a:endParaRPr lang="en-US" sz="1800" dirty="0"/>
          </a:p>
        </p:txBody>
      </p:sp>
      <p:sp>
        <p:nvSpPr>
          <p:cNvPr id="4" name="Content Placeholder 2">
            <a:extLst>
              <a:ext uri="{FF2B5EF4-FFF2-40B4-BE49-F238E27FC236}">
                <a16:creationId xmlns:a16="http://schemas.microsoft.com/office/drawing/2014/main" id="{3A6E2509-A9BD-5B96-CBE7-12E73E170F62}"/>
              </a:ext>
            </a:extLst>
          </p:cNvPr>
          <p:cNvSpPr txBox="1">
            <a:spLocks/>
          </p:cNvSpPr>
          <p:nvPr/>
        </p:nvSpPr>
        <p:spPr>
          <a:xfrm>
            <a:off x="6343651" y="954321"/>
            <a:ext cx="5456681" cy="5667376"/>
          </a:xfrm>
          <a:prstGeom prst="rect">
            <a:avLst/>
          </a:prstGeom>
          <a:ln/>
        </p:spPr>
        <p:style>
          <a:lnRef idx="2">
            <a:schemeClr val="accent4">
              <a:shade val="15000"/>
            </a:schemeClr>
          </a:lnRef>
          <a:fillRef idx="1">
            <a:schemeClr val="accent4"/>
          </a:fillRef>
          <a:effectRef idx="0">
            <a:schemeClr val="accent4"/>
          </a:effectRef>
          <a:fontRef idx="minor">
            <a:schemeClr val="lt1"/>
          </a:fontRef>
        </p:style>
        <p:txBody>
          <a:bodyPr vert="horz" lIns="91440" tIns="45720" rIns="91440" bIns="45720" rtlCol="0">
            <a:noAutofit/>
          </a:bodyPr>
          <a:lstStyle>
            <a:lvl1pPr marL="228600" indent="-228600" defTabSz="914400">
              <a:lnSpc>
                <a:spcPct val="120000"/>
              </a:lnSpc>
              <a:spcBef>
                <a:spcPts val="1000"/>
              </a:spcBef>
              <a:buSzPct val="125000"/>
              <a:buFont typeface="Arial" panose="020B0604020202020204" pitchFamily="34" charset="0"/>
              <a:buChar char="•"/>
            </a:lvl1pPr>
            <a:lvl2pPr marL="685800" lvl="1" indent="-228600" defTabSz="914400">
              <a:lnSpc>
                <a:spcPct val="120000"/>
              </a:lnSpc>
              <a:spcBef>
                <a:spcPts val="500"/>
              </a:spcBef>
              <a:buSzPct val="125000"/>
              <a:buFont typeface="Arial" panose="020B0604020202020204" pitchFamily="34" charset="0"/>
              <a:buChar char="•"/>
            </a:lvl2pPr>
            <a:lvl3pPr marL="1143000" indent="-228600" defTabSz="914400">
              <a:lnSpc>
                <a:spcPct val="120000"/>
              </a:lnSpc>
              <a:spcBef>
                <a:spcPts val="500"/>
              </a:spcBef>
              <a:buSzPct val="125000"/>
              <a:buFont typeface="Arial" panose="020B0604020202020204" pitchFamily="34" charset="0"/>
              <a:buChar char="•"/>
            </a:lvl3pPr>
            <a:lvl4pPr marL="1600200" indent="-228600" defTabSz="914400">
              <a:lnSpc>
                <a:spcPct val="120000"/>
              </a:lnSpc>
              <a:spcBef>
                <a:spcPts val="500"/>
              </a:spcBef>
              <a:buSzPct val="125000"/>
              <a:buFont typeface="Arial" panose="020B0604020202020204" pitchFamily="34" charset="0"/>
              <a:buChar char="•"/>
              <a:defRPr sz="1600"/>
            </a:lvl4pPr>
            <a:lvl5pPr marL="2057400" indent="-228600" defTabSz="914400">
              <a:lnSpc>
                <a:spcPct val="120000"/>
              </a:lnSpc>
              <a:spcBef>
                <a:spcPts val="500"/>
              </a:spcBef>
              <a:buSzPct val="125000"/>
              <a:buFont typeface="Arial" panose="020B0604020202020204" pitchFamily="34" charset="0"/>
              <a:buChar char="•"/>
              <a:defRPr sz="1600"/>
            </a:lvl5pPr>
            <a:lvl6pPr marL="2514600" indent="-228600" defTabSz="914400">
              <a:lnSpc>
                <a:spcPct val="120000"/>
              </a:lnSpc>
              <a:spcBef>
                <a:spcPts val="500"/>
              </a:spcBef>
              <a:buSzPct val="125000"/>
              <a:buFont typeface="Arial" panose="020B0604020202020204" pitchFamily="34" charset="0"/>
              <a:buChar char="•"/>
              <a:defRPr sz="1400"/>
            </a:lvl6pPr>
            <a:lvl7pPr marL="2971800" indent="-228600" defTabSz="914400">
              <a:lnSpc>
                <a:spcPct val="120000"/>
              </a:lnSpc>
              <a:spcBef>
                <a:spcPts val="500"/>
              </a:spcBef>
              <a:buSzPct val="125000"/>
              <a:buFont typeface="Arial" panose="020B0604020202020204" pitchFamily="34" charset="0"/>
              <a:buChar char="•"/>
              <a:defRPr sz="1400"/>
            </a:lvl7pPr>
            <a:lvl8pPr marL="3429000" indent="-228600" defTabSz="914400">
              <a:lnSpc>
                <a:spcPct val="120000"/>
              </a:lnSpc>
              <a:spcBef>
                <a:spcPts val="500"/>
              </a:spcBef>
              <a:buSzPct val="125000"/>
              <a:buFont typeface="Arial" panose="020B0604020202020204" pitchFamily="34" charset="0"/>
              <a:buChar char="•"/>
              <a:defRPr sz="1400"/>
            </a:lvl8pPr>
            <a:lvl9pPr marL="3886200" indent="-228600" defTabSz="914400">
              <a:lnSpc>
                <a:spcPct val="120000"/>
              </a:lnSpc>
              <a:spcBef>
                <a:spcPts val="500"/>
              </a:spcBef>
              <a:buSzPct val="125000"/>
              <a:buFont typeface="Arial" panose="020B0604020202020204" pitchFamily="34" charset="0"/>
              <a:buChar char="•"/>
              <a:defRPr sz="1400"/>
            </a:lvl9pPr>
          </a:lstStyle>
          <a:p>
            <a:r>
              <a:rPr lang="en-US" dirty="0">
                <a:hlinkClick r:id="rId5"/>
              </a:rPr>
              <a:t>Train Electronics (Bob Fiscuss)</a:t>
            </a:r>
            <a:r>
              <a:rPr lang="en-US" dirty="0"/>
              <a:t> – 65 circuits </a:t>
            </a:r>
          </a:p>
          <a:p>
            <a:r>
              <a:rPr lang="en-US" dirty="0">
                <a:hlinkClick r:id="rId6"/>
              </a:rPr>
              <a:t>Model Railroad Wiring &amp; Circuits (A. Joe Petrucce)</a:t>
            </a:r>
            <a:r>
              <a:rPr lang="en-US" dirty="0"/>
              <a:t> – 300 circuits</a:t>
            </a:r>
          </a:p>
          <a:p>
            <a:r>
              <a:rPr lang="en-US" dirty="0"/>
              <a:t>Geoff Bunza’s blog (MRH)</a:t>
            </a:r>
          </a:p>
          <a:p>
            <a:r>
              <a:rPr lang="en-US" dirty="0">
                <a:hlinkClick r:id="rId7"/>
              </a:rPr>
              <a:t>Model Railroad System (Deepwoods Software) </a:t>
            </a:r>
            <a:r>
              <a:rPr lang="en-US" dirty="0"/>
              <a:t>by Robert Heller</a:t>
            </a:r>
          </a:p>
          <a:p>
            <a:r>
              <a:rPr lang="en-US" dirty="0">
                <a:hlinkClick r:id="rId8"/>
              </a:rPr>
              <a:t>Model Railroad &amp; Misc. Electronics by R. Paisley </a:t>
            </a:r>
            <a:endParaRPr lang="en-US" dirty="0"/>
          </a:p>
          <a:p>
            <a:r>
              <a:rPr lang="en-US" dirty="0">
                <a:hlinkClick r:id="rId9"/>
              </a:rPr>
              <a:t>Talking Circuits – 4 free books of circuits for Model Railroads</a:t>
            </a:r>
            <a:endParaRPr lang="en-US" dirty="0"/>
          </a:p>
          <a:p>
            <a:pPr lvl="1"/>
            <a:r>
              <a:rPr lang="en-US" dirty="0">
                <a:hlinkClick r:id="rId10"/>
              </a:rPr>
              <a:t>Talking Electronics (index)</a:t>
            </a:r>
            <a:endParaRPr lang="en-US" dirty="0"/>
          </a:p>
          <a:p>
            <a:r>
              <a:rPr lang="en-US" dirty="0">
                <a:hlinkClick r:id="rId11"/>
              </a:rPr>
              <a:t>Gateway NMRA – Electronics</a:t>
            </a:r>
            <a:endParaRPr lang="en-US" dirty="0"/>
          </a:p>
          <a:p>
            <a:r>
              <a:rPr lang="en-US" dirty="0">
                <a:hlinkClick r:id="rId12"/>
              </a:rPr>
              <a:t>Printed Circuit Boards for Model Railroaders (MRH article by Mark Underwood) – Very good article</a:t>
            </a:r>
            <a:endParaRPr lang="en-US" dirty="0"/>
          </a:p>
        </p:txBody>
      </p:sp>
      <p:sp>
        <p:nvSpPr>
          <p:cNvPr id="9" name="Slide Number Placeholder 8">
            <a:extLst>
              <a:ext uri="{FF2B5EF4-FFF2-40B4-BE49-F238E27FC236}">
                <a16:creationId xmlns:a16="http://schemas.microsoft.com/office/drawing/2014/main" id="{9C644B7E-2B5E-A1BF-E7C8-862900217B55}"/>
              </a:ext>
            </a:extLst>
          </p:cNvPr>
          <p:cNvSpPr>
            <a:spLocks noGrp="1"/>
          </p:cNvSpPr>
          <p:nvPr>
            <p:ph type="sldNum" sz="quarter" idx="4"/>
          </p:nvPr>
        </p:nvSpPr>
        <p:spPr/>
        <p:txBody>
          <a:bodyPr/>
          <a:lstStyle/>
          <a:p>
            <a:fld id="{03F4EA62-992E-4EB1-BA44-D49665C77250}" type="slidenum">
              <a:rPr lang="en-US" smtClean="0"/>
              <a:pPr/>
              <a:t>57</a:t>
            </a:fld>
            <a:endParaRPr lang="en-US" dirty="0"/>
          </a:p>
        </p:txBody>
      </p:sp>
      <p:sp>
        <p:nvSpPr>
          <p:cNvPr id="10" name="Footer Placeholder 9">
            <a:extLst>
              <a:ext uri="{FF2B5EF4-FFF2-40B4-BE49-F238E27FC236}">
                <a16:creationId xmlns:a16="http://schemas.microsoft.com/office/drawing/2014/main" id="{A30D560B-A68D-3B55-8105-5A309D6F19A2}"/>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A5407F90-4D36-2DD3-748C-06921CC93020}"/>
              </a:ext>
            </a:extLst>
          </p:cNvPr>
          <p:cNvSpPr>
            <a:spLocks noGrp="1"/>
          </p:cNvSpPr>
          <p:nvPr>
            <p:ph type="dt" sz="half" idx="2"/>
          </p:nvPr>
        </p:nvSpPr>
        <p:spPr/>
        <p:txBody>
          <a:bodyPr/>
          <a:lstStyle/>
          <a:p>
            <a:fld id="{288303CD-E8BD-49B6-864E-BAC300AA7A30}" type="datetime1">
              <a:rPr lang="en-US" smtClean="0"/>
              <a:t>8/6/2024</a:t>
            </a:fld>
            <a:endParaRPr lang="en-US" dirty="0"/>
          </a:p>
        </p:txBody>
      </p:sp>
    </p:spTree>
    <p:extLst>
      <p:ext uri="{BB962C8B-B14F-4D97-AF65-F5344CB8AC3E}">
        <p14:creationId xmlns:p14="http://schemas.microsoft.com/office/powerpoint/2010/main" val="34566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6266B4-075A-1507-9326-087AE302CA13}"/>
              </a:ext>
            </a:extLst>
          </p:cNvPr>
          <p:cNvSpPr>
            <a:spLocks noGrp="1"/>
          </p:cNvSpPr>
          <p:nvPr>
            <p:ph type="title"/>
          </p:nvPr>
        </p:nvSpPr>
        <p:spPr>
          <a:xfrm>
            <a:off x="647015" y="194096"/>
            <a:ext cx="10515600" cy="709204"/>
          </a:xfrm>
        </p:spPr>
        <p:txBody>
          <a:bodyPr/>
          <a:lstStyle/>
          <a:p>
            <a:r>
              <a:rPr lang="en-US" dirty="0"/>
              <a:t>PCB Tools</a:t>
            </a:r>
          </a:p>
        </p:txBody>
      </p:sp>
      <p:graphicFrame>
        <p:nvGraphicFramePr>
          <p:cNvPr id="6" name="Table 6">
            <a:extLst>
              <a:ext uri="{FF2B5EF4-FFF2-40B4-BE49-F238E27FC236}">
                <a16:creationId xmlns:a16="http://schemas.microsoft.com/office/drawing/2014/main" id="{013208A4-7C4D-54B6-816D-227751D4894C}"/>
              </a:ext>
            </a:extLst>
          </p:cNvPr>
          <p:cNvGraphicFramePr>
            <a:graphicFrameLocks noGrp="1"/>
          </p:cNvGraphicFramePr>
          <p:nvPr>
            <p:extLst>
              <p:ext uri="{D42A27DB-BD31-4B8C-83A1-F6EECF244321}">
                <p14:modId xmlns:p14="http://schemas.microsoft.com/office/powerpoint/2010/main" val="1655451878"/>
              </p:ext>
            </p:extLst>
          </p:nvPr>
        </p:nvGraphicFramePr>
        <p:xfrm>
          <a:off x="744288" y="903300"/>
          <a:ext cx="9536444" cy="5730240"/>
        </p:xfrm>
        <a:graphic>
          <a:graphicData uri="http://schemas.openxmlformats.org/drawingml/2006/table">
            <a:tbl>
              <a:tblPr firstRow="1" bandRow="1">
                <a:tableStyleId>{7DF18680-E054-41AD-8BC1-D1AEF772440D}</a:tableStyleId>
              </a:tblPr>
              <a:tblGrid>
                <a:gridCol w="1840003">
                  <a:extLst>
                    <a:ext uri="{9D8B030D-6E8A-4147-A177-3AD203B41FA5}">
                      <a16:colId xmlns:a16="http://schemas.microsoft.com/office/drawing/2014/main" val="1813611828"/>
                    </a:ext>
                  </a:extLst>
                </a:gridCol>
                <a:gridCol w="2145295">
                  <a:extLst>
                    <a:ext uri="{9D8B030D-6E8A-4147-A177-3AD203B41FA5}">
                      <a16:colId xmlns:a16="http://schemas.microsoft.com/office/drawing/2014/main" val="1552423516"/>
                    </a:ext>
                  </a:extLst>
                </a:gridCol>
                <a:gridCol w="3721264">
                  <a:extLst>
                    <a:ext uri="{9D8B030D-6E8A-4147-A177-3AD203B41FA5}">
                      <a16:colId xmlns:a16="http://schemas.microsoft.com/office/drawing/2014/main" val="2888247167"/>
                    </a:ext>
                  </a:extLst>
                </a:gridCol>
                <a:gridCol w="1829882">
                  <a:extLst>
                    <a:ext uri="{9D8B030D-6E8A-4147-A177-3AD203B41FA5}">
                      <a16:colId xmlns:a16="http://schemas.microsoft.com/office/drawing/2014/main" val="3639870203"/>
                    </a:ext>
                  </a:extLst>
                </a:gridCol>
              </a:tblGrid>
              <a:tr h="156921">
                <a:tc>
                  <a:txBody>
                    <a:bodyPr/>
                    <a:lstStyle/>
                    <a:p>
                      <a:r>
                        <a:rPr lang="en-US" sz="1600" dirty="0">
                          <a:solidFill>
                            <a:schemeClr val="bg2">
                              <a:lumMod val="50000"/>
                            </a:schemeClr>
                          </a:solidFill>
                        </a:rPr>
                        <a:t>Tool</a:t>
                      </a:r>
                    </a:p>
                  </a:txBody>
                  <a:tcPr/>
                </a:tc>
                <a:tc>
                  <a:txBody>
                    <a:bodyPr/>
                    <a:lstStyle/>
                    <a:p>
                      <a:r>
                        <a:rPr lang="en-US" sz="1600" dirty="0">
                          <a:solidFill>
                            <a:schemeClr val="bg2">
                              <a:lumMod val="50000"/>
                            </a:schemeClr>
                          </a:solidFill>
                        </a:rPr>
                        <a:t>Purpose</a:t>
                      </a:r>
                    </a:p>
                  </a:txBody>
                  <a:tcPr/>
                </a:tc>
                <a:tc>
                  <a:txBody>
                    <a:bodyPr/>
                    <a:lstStyle/>
                    <a:p>
                      <a:r>
                        <a:rPr lang="en-US" sz="1600" dirty="0">
                          <a:solidFill>
                            <a:schemeClr val="bg2">
                              <a:lumMod val="50000"/>
                            </a:schemeClr>
                          </a:solidFill>
                        </a:rPr>
                        <a:t>Considerations</a:t>
                      </a:r>
                    </a:p>
                  </a:txBody>
                  <a:tcPr/>
                </a:tc>
                <a:tc>
                  <a:txBody>
                    <a:bodyPr/>
                    <a:lstStyle/>
                    <a:p>
                      <a:r>
                        <a:rPr lang="en-US" sz="1600" dirty="0">
                          <a:solidFill>
                            <a:schemeClr val="bg2">
                              <a:lumMod val="50000"/>
                            </a:schemeClr>
                          </a:solidFill>
                        </a:rPr>
                        <a:t>Purchase / Cost</a:t>
                      </a:r>
                    </a:p>
                  </a:txBody>
                  <a:tcPr/>
                </a:tc>
                <a:extLst>
                  <a:ext uri="{0D108BD9-81ED-4DB2-BD59-A6C34878D82A}">
                    <a16:rowId xmlns:a16="http://schemas.microsoft.com/office/drawing/2014/main" val="3040051815"/>
                  </a:ext>
                </a:extLst>
              </a:tr>
              <a:tr h="197984">
                <a:tc>
                  <a:txBody>
                    <a:bodyPr/>
                    <a:lstStyle/>
                    <a:p>
                      <a:r>
                        <a:rPr lang="en-US" sz="1200" dirty="0">
                          <a:solidFill>
                            <a:schemeClr val="bg2">
                              <a:lumMod val="50000"/>
                            </a:schemeClr>
                          </a:solidFill>
                        </a:rPr>
                        <a:t>Silicone Repair Mat</a:t>
                      </a:r>
                    </a:p>
                  </a:txBody>
                  <a:tcPr/>
                </a:tc>
                <a:tc>
                  <a:txBody>
                    <a:bodyPr/>
                    <a:lstStyle/>
                    <a:p>
                      <a:r>
                        <a:rPr lang="en-US" sz="1200" dirty="0">
                          <a:solidFill>
                            <a:schemeClr val="bg2">
                              <a:lumMod val="50000"/>
                            </a:schemeClr>
                          </a:solidFill>
                        </a:rPr>
                        <a:t>Mat to protect/organize</a:t>
                      </a:r>
                    </a:p>
                  </a:txBody>
                  <a:tcPr/>
                </a:tc>
                <a:tc>
                  <a:txBody>
                    <a:bodyPr/>
                    <a:lstStyle/>
                    <a:p>
                      <a:r>
                        <a:rPr lang="en-US" sz="1200" dirty="0">
                          <a:solidFill>
                            <a:schemeClr val="bg2">
                              <a:lumMod val="50000"/>
                            </a:schemeClr>
                          </a:solidFill>
                        </a:rPr>
                        <a:t>Invaluable during PCB work, heat resistant, easy to clean</a:t>
                      </a:r>
                    </a:p>
                  </a:txBody>
                  <a:tcPr/>
                </a:tc>
                <a:tc>
                  <a:txBody>
                    <a:bodyPr/>
                    <a:lstStyle/>
                    <a:p>
                      <a:r>
                        <a:rPr lang="en-US" sz="1200" dirty="0">
                          <a:solidFill>
                            <a:schemeClr val="bg2">
                              <a:lumMod val="50000"/>
                            </a:schemeClr>
                          </a:solidFill>
                          <a:hlinkClick r:id="rId2">
                            <a:extLst>
                              <a:ext uri="{A12FA001-AC4F-418D-AE19-62706E023703}">
                                <ahyp:hlinkClr xmlns:ahyp="http://schemas.microsoft.com/office/drawing/2018/hyperlinkcolor" val="tx"/>
                              </a:ext>
                            </a:extLst>
                          </a:hlinkClick>
                        </a:rPr>
                        <a:t>Amazon - $22</a:t>
                      </a:r>
                      <a:endParaRPr lang="en-US" sz="1200" dirty="0">
                        <a:solidFill>
                          <a:schemeClr val="bg2">
                            <a:lumMod val="50000"/>
                          </a:schemeClr>
                        </a:solidFill>
                      </a:endParaRPr>
                    </a:p>
                  </a:txBody>
                  <a:tcPr/>
                </a:tc>
                <a:extLst>
                  <a:ext uri="{0D108BD9-81ED-4DB2-BD59-A6C34878D82A}">
                    <a16:rowId xmlns:a16="http://schemas.microsoft.com/office/drawing/2014/main" val="4141913721"/>
                  </a:ext>
                </a:extLst>
              </a:tr>
              <a:tr h="268891">
                <a:tc>
                  <a:txBody>
                    <a:bodyPr/>
                    <a:lstStyle/>
                    <a:p>
                      <a:r>
                        <a:rPr lang="en-US" sz="1200" dirty="0">
                          <a:solidFill>
                            <a:schemeClr val="bg2">
                              <a:lumMod val="50000"/>
                            </a:schemeClr>
                          </a:solidFill>
                        </a:rPr>
                        <a:t>Digital </a:t>
                      </a:r>
                      <a:r>
                        <a:rPr lang="en-US" sz="1100" dirty="0">
                          <a:solidFill>
                            <a:schemeClr val="bg2">
                              <a:lumMod val="50000"/>
                            </a:schemeClr>
                          </a:solidFill>
                        </a:rPr>
                        <a:t>Caliper</a:t>
                      </a:r>
                      <a:endParaRPr lang="en-US" sz="1200" dirty="0">
                        <a:solidFill>
                          <a:schemeClr val="bg2">
                            <a:lumMod val="50000"/>
                          </a:schemeClr>
                        </a:solidFill>
                      </a:endParaRPr>
                    </a:p>
                  </a:txBody>
                  <a:tcPr/>
                </a:tc>
                <a:tc>
                  <a:txBody>
                    <a:bodyPr/>
                    <a:lstStyle/>
                    <a:p>
                      <a:r>
                        <a:rPr lang="en-US" sz="1200" dirty="0">
                          <a:solidFill>
                            <a:schemeClr val="bg2">
                              <a:lumMod val="50000"/>
                            </a:schemeClr>
                          </a:solidFill>
                        </a:rPr>
                        <a:t>Measurement of PCB / Components</a:t>
                      </a:r>
                    </a:p>
                  </a:txBody>
                  <a:tcPr/>
                </a:tc>
                <a:tc>
                  <a:txBody>
                    <a:bodyPr/>
                    <a:lstStyle/>
                    <a:p>
                      <a:r>
                        <a:rPr lang="en-US" sz="1200" dirty="0">
                          <a:solidFill>
                            <a:schemeClr val="bg2">
                              <a:lumMod val="50000"/>
                            </a:schemeClr>
                          </a:solidFill>
                        </a:rPr>
                        <a:t>Pin and component spacing, thickness</a:t>
                      </a:r>
                    </a:p>
                  </a:txBody>
                  <a:tcPr/>
                </a:tc>
                <a:tc>
                  <a:txBody>
                    <a:bodyPr/>
                    <a:lstStyle/>
                    <a:p>
                      <a:r>
                        <a:rPr lang="en-US" sz="1200" dirty="0">
                          <a:solidFill>
                            <a:schemeClr val="bg2">
                              <a:lumMod val="50000"/>
                            </a:schemeClr>
                          </a:solidFill>
                          <a:hlinkClick r:id="rId3">
                            <a:extLst>
                              <a:ext uri="{A12FA001-AC4F-418D-AE19-62706E023703}">
                                <ahyp:hlinkClr xmlns:ahyp="http://schemas.microsoft.com/office/drawing/2018/hyperlinkcolor" val="tx"/>
                              </a:ext>
                            </a:extLst>
                          </a:hlinkClick>
                        </a:rPr>
                        <a:t>Amazon - $22</a:t>
                      </a:r>
                      <a:endParaRPr lang="en-US" sz="1200" dirty="0">
                        <a:solidFill>
                          <a:schemeClr val="bg2">
                            <a:lumMod val="50000"/>
                          </a:schemeClr>
                        </a:solidFill>
                      </a:endParaRPr>
                    </a:p>
                  </a:txBody>
                  <a:tcPr/>
                </a:tc>
                <a:extLst>
                  <a:ext uri="{0D108BD9-81ED-4DB2-BD59-A6C34878D82A}">
                    <a16:rowId xmlns:a16="http://schemas.microsoft.com/office/drawing/2014/main" val="915256892"/>
                  </a:ext>
                </a:extLst>
              </a:tr>
              <a:tr h="197984">
                <a:tc>
                  <a:txBody>
                    <a:bodyPr/>
                    <a:lstStyle/>
                    <a:p>
                      <a:r>
                        <a:rPr lang="en-US" sz="1200" dirty="0">
                          <a:solidFill>
                            <a:schemeClr val="bg2">
                              <a:lumMod val="50000"/>
                            </a:schemeClr>
                          </a:solidFill>
                        </a:rPr>
                        <a:t>Tweezer</a:t>
                      </a:r>
                    </a:p>
                  </a:txBody>
                  <a:tcPr/>
                </a:tc>
                <a:tc>
                  <a:txBody>
                    <a:bodyPr/>
                    <a:lstStyle/>
                    <a:p>
                      <a:r>
                        <a:rPr lang="en-US" sz="1200" dirty="0">
                          <a:solidFill>
                            <a:schemeClr val="bg2">
                              <a:lumMod val="50000"/>
                            </a:schemeClr>
                          </a:solidFill>
                        </a:rPr>
                        <a:t>Place Components</a:t>
                      </a:r>
                    </a:p>
                  </a:txBody>
                  <a:tcPr/>
                </a:tc>
                <a:tc>
                  <a:txBody>
                    <a:bodyPr/>
                    <a:lstStyle/>
                    <a:p>
                      <a:r>
                        <a:rPr lang="en-US" sz="1200" dirty="0">
                          <a:solidFill>
                            <a:schemeClr val="bg2">
                              <a:lumMod val="50000"/>
                            </a:schemeClr>
                          </a:solidFill>
                        </a:rPr>
                        <a:t>Fine point, Non-Magnetic</a:t>
                      </a:r>
                    </a:p>
                  </a:txBody>
                  <a:tcPr/>
                </a:tc>
                <a:tc>
                  <a:txBody>
                    <a:bodyPr/>
                    <a:lstStyle/>
                    <a:p>
                      <a:r>
                        <a:rPr lang="en-US" sz="1200" dirty="0">
                          <a:solidFill>
                            <a:schemeClr val="bg2">
                              <a:lumMod val="50000"/>
                            </a:schemeClr>
                          </a:solidFill>
                          <a:hlinkClick r:id="rId4">
                            <a:extLst>
                              <a:ext uri="{A12FA001-AC4F-418D-AE19-62706E023703}">
                                <ahyp:hlinkClr xmlns:ahyp="http://schemas.microsoft.com/office/drawing/2018/hyperlinkcolor" val="tx"/>
                              </a:ext>
                            </a:extLst>
                          </a:hlinkClick>
                        </a:rPr>
                        <a:t>Amazon - $10</a:t>
                      </a:r>
                      <a:endParaRPr lang="en-US" sz="1200" dirty="0">
                        <a:solidFill>
                          <a:schemeClr val="bg2">
                            <a:lumMod val="50000"/>
                          </a:schemeClr>
                        </a:solidFill>
                      </a:endParaRPr>
                    </a:p>
                  </a:txBody>
                  <a:tcPr/>
                </a:tc>
                <a:extLst>
                  <a:ext uri="{0D108BD9-81ED-4DB2-BD59-A6C34878D82A}">
                    <a16:rowId xmlns:a16="http://schemas.microsoft.com/office/drawing/2014/main" val="3345782846"/>
                  </a:ext>
                </a:extLst>
              </a:tr>
              <a:tr h="197984">
                <a:tc>
                  <a:txBody>
                    <a:bodyPr/>
                    <a:lstStyle/>
                    <a:p>
                      <a:r>
                        <a:rPr lang="en-US" sz="1200" dirty="0">
                          <a:solidFill>
                            <a:schemeClr val="bg2">
                              <a:lumMod val="50000"/>
                            </a:schemeClr>
                          </a:solidFill>
                        </a:rPr>
                        <a:t>Alcohol Dispenser</a:t>
                      </a:r>
                    </a:p>
                  </a:txBody>
                  <a:tcPr/>
                </a:tc>
                <a:tc>
                  <a:txBody>
                    <a:bodyPr/>
                    <a:lstStyle/>
                    <a:p>
                      <a:r>
                        <a:rPr lang="en-US" sz="1200" dirty="0">
                          <a:solidFill>
                            <a:schemeClr val="bg2">
                              <a:lumMod val="50000"/>
                            </a:schemeClr>
                          </a:solidFill>
                        </a:rPr>
                        <a:t>Cleaning PCB</a:t>
                      </a:r>
                    </a:p>
                  </a:txBody>
                  <a:tcPr/>
                </a:tc>
                <a:tc>
                  <a:txBody>
                    <a:bodyPr/>
                    <a:lstStyle/>
                    <a:p>
                      <a:r>
                        <a:rPr lang="en-US" sz="1200" dirty="0">
                          <a:solidFill>
                            <a:schemeClr val="bg2">
                              <a:lumMod val="50000"/>
                            </a:schemeClr>
                          </a:solidFill>
                        </a:rPr>
                        <a:t>Convenient pump</a:t>
                      </a:r>
                    </a:p>
                  </a:txBody>
                  <a:tcPr/>
                </a:tc>
                <a:tc>
                  <a:txBody>
                    <a:bodyPr/>
                    <a:lstStyle/>
                    <a:p>
                      <a:r>
                        <a:rPr lang="en-US" sz="1200" dirty="0">
                          <a:solidFill>
                            <a:schemeClr val="bg2">
                              <a:lumMod val="50000"/>
                            </a:schemeClr>
                          </a:solidFill>
                          <a:hlinkClick r:id="rId5">
                            <a:extLst>
                              <a:ext uri="{A12FA001-AC4F-418D-AE19-62706E023703}">
                                <ahyp:hlinkClr xmlns:ahyp="http://schemas.microsoft.com/office/drawing/2018/hyperlinkcolor" val="tx"/>
                              </a:ext>
                            </a:extLst>
                          </a:hlinkClick>
                        </a:rPr>
                        <a:t>Amazon - $12 (2)</a:t>
                      </a:r>
                      <a:endParaRPr lang="en-US" sz="1200" dirty="0">
                        <a:solidFill>
                          <a:schemeClr val="bg2">
                            <a:lumMod val="50000"/>
                          </a:schemeClr>
                        </a:solidFill>
                      </a:endParaRPr>
                    </a:p>
                  </a:txBody>
                  <a:tcPr/>
                </a:tc>
                <a:extLst>
                  <a:ext uri="{0D108BD9-81ED-4DB2-BD59-A6C34878D82A}">
                    <a16:rowId xmlns:a16="http://schemas.microsoft.com/office/drawing/2014/main" val="1932027792"/>
                  </a:ext>
                </a:extLst>
              </a:tr>
              <a:tr h="197984">
                <a:tc>
                  <a:txBody>
                    <a:bodyPr/>
                    <a:lstStyle/>
                    <a:p>
                      <a:r>
                        <a:rPr lang="en-US" sz="1200" dirty="0">
                          <a:solidFill>
                            <a:schemeClr val="bg2">
                              <a:lumMod val="50000"/>
                            </a:schemeClr>
                          </a:solidFill>
                        </a:rPr>
                        <a:t>Scraper / Scraper</a:t>
                      </a:r>
                    </a:p>
                  </a:txBody>
                  <a:tcPr/>
                </a:tc>
                <a:tc>
                  <a:txBody>
                    <a:bodyPr/>
                    <a:lstStyle/>
                    <a:p>
                      <a:r>
                        <a:rPr lang="en-US" sz="1200" dirty="0">
                          <a:solidFill>
                            <a:schemeClr val="bg2">
                              <a:lumMod val="50000"/>
                            </a:schemeClr>
                          </a:solidFill>
                        </a:rPr>
                        <a:t>SMD: Spread solder paste</a:t>
                      </a:r>
                    </a:p>
                  </a:txBody>
                  <a:tcPr/>
                </a:tc>
                <a:tc>
                  <a:txBody>
                    <a:bodyPr/>
                    <a:lstStyle/>
                    <a:p>
                      <a:r>
                        <a:rPr lang="en-US" sz="1200" dirty="0">
                          <a:solidFill>
                            <a:schemeClr val="bg2">
                              <a:lumMod val="50000"/>
                            </a:schemeClr>
                          </a:solidFill>
                        </a:rPr>
                        <a:t>Stiff but flexible</a:t>
                      </a:r>
                    </a:p>
                  </a:txBody>
                  <a:tcPr/>
                </a:tc>
                <a:tc>
                  <a:txBody>
                    <a:bodyPr/>
                    <a:lstStyle/>
                    <a:p>
                      <a:r>
                        <a:rPr lang="en-US" sz="1200" dirty="0">
                          <a:solidFill>
                            <a:schemeClr val="bg2">
                              <a:lumMod val="50000"/>
                            </a:schemeClr>
                          </a:solidFill>
                        </a:rPr>
                        <a:t>Use old credit card / $0</a:t>
                      </a:r>
                    </a:p>
                  </a:txBody>
                  <a:tcPr/>
                </a:tc>
                <a:extLst>
                  <a:ext uri="{0D108BD9-81ED-4DB2-BD59-A6C34878D82A}">
                    <a16:rowId xmlns:a16="http://schemas.microsoft.com/office/drawing/2014/main" val="1887729114"/>
                  </a:ext>
                </a:extLst>
              </a:tr>
              <a:tr h="197984">
                <a:tc>
                  <a:txBody>
                    <a:bodyPr/>
                    <a:lstStyle/>
                    <a:p>
                      <a:r>
                        <a:rPr lang="en-US" sz="1200" dirty="0">
                          <a:solidFill>
                            <a:schemeClr val="bg2">
                              <a:lumMod val="50000"/>
                            </a:schemeClr>
                          </a:solidFill>
                        </a:rPr>
                        <a:t>Magnets</a:t>
                      </a:r>
                    </a:p>
                  </a:txBody>
                  <a:tcPr/>
                </a:tc>
                <a:tc>
                  <a:txBody>
                    <a:bodyPr/>
                    <a:lstStyle/>
                    <a:p>
                      <a:r>
                        <a:rPr lang="en-US" sz="1200" dirty="0">
                          <a:solidFill>
                            <a:schemeClr val="bg2">
                              <a:lumMod val="50000"/>
                            </a:schemeClr>
                          </a:solidFill>
                        </a:rPr>
                        <a:t>SMD: Hold  PCB and Stencil</a:t>
                      </a:r>
                    </a:p>
                  </a:txBody>
                  <a:tcPr/>
                </a:tc>
                <a:tc>
                  <a:txBody>
                    <a:bodyPr/>
                    <a:lstStyle/>
                    <a:p>
                      <a:r>
                        <a:rPr lang="en-US" sz="1200" dirty="0">
                          <a:solidFill>
                            <a:schemeClr val="bg2">
                              <a:lumMod val="50000"/>
                            </a:schemeClr>
                          </a:solidFill>
                        </a:rPr>
                        <a:t>Rare Earth – 15mm x 3mm round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50000"/>
                            </a:schemeClr>
                          </a:solidFill>
                          <a:hlinkClick r:id="rId6">
                            <a:extLst>
                              <a:ext uri="{A12FA001-AC4F-418D-AE19-62706E023703}">
                                <ahyp:hlinkClr xmlns:ahyp="http://schemas.microsoft.com/office/drawing/2018/hyperlinkcolor" val="tx"/>
                              </a:ext>
                            </a:extLst>
                          </a:hlinkClick>
                        </a:rPr>
                        <a:t>Amazon - $10</a:t>
                      </a:r>
                      <a:endParaRPr lang="en-US" sz="1200" dirty="0">
                        <a:solidFill>
                          <a:schemeClr val="bg2">
                            <a:lumMod val="50000"/>
                          </a:schemeClr>
                        </a:solidFill>
                      </a:endParaRPr>
                    </a:p>
                  </a:txBody>
                  <a:tcPr/>
                </a:tc>
                <a:extLst>
                  <a:ext uri="{0D108BD9-81ED-4DB2-BD59-A6C34878D82A}">
                    <a16:rowId xmlns:a16="http://schemas.microsoft.com/office/drawing/2014/main" val="1894207398"/>
                  </a:ext>
                </a:extLst>
              </a:tr>
              <a:tr h="197984">
                <a:tc>
                  <a:txBody>
                    <a:bodyPr/>
                    <a:lstStyle/>
                    <a:p>
                      <a:r>
                        <a:rPr lang="en-US" sz="1200" dirty="0">
                          <a:solidFill>
                            <a:schemeClr val="bg2">
                              <a:lumMod val="50000"/>
                            </a:schemeClr>
                          </a:solidFill>
                        </a:rPr>
                        <a:t>Hot Plate</a:t>
                      </a:r>
                    </a:p>
                  </a:txBody>
                  <a:tcPr/>
                </a:tc>
                <a:tc>
                  <a:txBody>
                    <a:bodyPr/>
                    <a:lstStyle/>
                    <a:p>
                      <a:r>
                        <a:rPr lang="en-US" sz="1200" dirty="0">
                          <a:solidFill>
                            <a:schemeClr val="bg2">
                              <a:lumMod val="50000"/>
                            </a:schemeClr>
                          </a:solidFill>
                        </a:rPr>
                        <a:t>SMD: “Reflow” solder</a:t>
                      </a:r>
                    </a:p>
                  </a:txBody>
                  <a:tcPr/>
                </a:tc>
                <a:tc>
                  <a:txBody>
                    <a:bodyPr/>
                    <a:lstStyle/>
                    <a:p>
                      <a:r>
                        <a:rPr lang="en-US" sz="1200" dirty="0">
                          <a:solidFill>
                            <a:schemeClr val="bg2">
                              <a:lumMod val="50000"/>
                            </a:schemeClr>
                          </a:solidFill>
                        </a:rPr>
                        <a:t>Digital – heat to 150 deg C, cool quickly</a:t>
                      </a:r>
                    </a:p>
                  </a:txBody>
                  <a:tcPr/>
                </a:tc>
                <a:tc>
                  <a:txBody>
                    <a:bodyPr/>
                    <a:lstStyle/>
                    <a:p>
                      <a:r>
                        <a:rPr lang="en-US" sz="1200" dirty="0">
                          <a:solidFill>
                            <a:schemeClr val="bg1"/>
                          </a:solidFill>
                          <a:hlinkClick r:id="rId7">
                            <a:extLst>
                              <a:ext uri="{A12FA001-AC4F-418D-AE19-62706E023703}">
                                <ahyp:hlinkClr xmlns:ahyp="http://schemas.microsoft.com/office/drawing/2018/hyperlinkcolor" val="tx"/>
                              </a:ext>
                            </a:extLst>
                          </a:hlinkClick>
                        </a:rPr>
                        <a:t>Amazon - $69</a:t>
                      </a:r>
                      <a:endParaRPr lang="en-US" sz="1200" dirty="0">
                        <a:solidFill>
                          <a:schemeClr val="bg1"/>
                        </a:solidFill>
                      </a:endParaRPr>
                    </a:p>
                  </a:txBody>
                  <a:tcPr/>
                </a:tc>
                <a:extLst>
                  <a:ext uri="{0D108BD9-81ED-4DB2-BD59-A6C34878D82A}">
                    <a16:rowId xmlns:a16="http://schemas.microsoft.com/office/drawing/2014/main" val="1961451038"/>
                  </a:ext>
                </a:extLst>
              </a:tr>
              <a:tr h="197984">
                <a:tc>
                  <a:txBody>
                    <a:bodyPr/>
                    <a:lstStyle/>
                    <a:p>
                      <a:r>
                        <a:rPr lang="en-US" sz="1200" dirty="0">
                          <a:solidFill>
                            <a:schemeClr val="bg2">
                              <a:lumMod val="50000"/>
                            </a:schemeClr>
                          </a:solidFill>
                        </a:rPr>
                        <a:t>Solder Paste</a:t>
                      </a:r>
                    </a:p>
                  </a:txBody>
                  <a:tcPr/>
                </a:tc>
                <a:tc>
                  <a:txBody>
                    <a:bodyPr/>
                    <a:lstStyle/>
                    <a:p>
                      <a:r>
                        <a:rPr lang="en-US" sz="1200" dirty="0">
                          <a:solidFill>
                            <a:schemeClr val="bg2">
                              <a:lumMod val="50000"/>
                            </a:schemeClr>
                          </a:solidFill>
                        </a:rPr>
                        <a:t>SMD: Soldering Components</a:t>
                      </a:r>
                    </a:p>
                  </a:txBody>
                  <a:tcPr/>
                </a:tc>
                <a:tc>
                  <a:txBody>
                    <a:bodyPr/>
                    <a:lstStyle/>
                    <a:p>
                      <a:r>
                        <a:rPr lang="en-US" sz="1200" dirty="0">
                          <a:solidFill>
                            <a:schemeClr val="bg2">
                              <a:lumMod val="50000"/>
                            </a:schemeClr>
                          </a:solidFill>
                        </a:rPr>
                        <a:t>Low melting point (278F)</a:t>
                      </a:r>
                    </a:p>
                  </a:txBody>
                  <a:tcPr/>
                </a:tc>
                <a:tc>
                  <a:txBody>
                    <a:bodyPr/>
                    <a:lstStyle/>
                    <a:p>
                      <a:r>
                        <a:rPr lang="en-US" sz="1200" dirty="0">
                          <a:solidFill>
                            <a:schemeClr val="bg2">
                              <a:lumMod val="50000"/>
                            </a:schemeClr>
                          </a:solidFill>
                          <a:hlinkClick r:id="rId8">
                            <a:extLst>
                              <a:ext uri="{A12FA001-AC4F-418D-AE19-62706E023703}">
                                <ahyp:hlinkClr xmlns:ahyp="http://schemas.microsoft.com/office/drawing/2018/hyperlinkcolor" val="tx"/>
                              </a:ext>
                            </a:extLst>
                          </a:hlinkClick>
                        </a:rPr>
                        <a:t>Amazon - $10</a:t>
                      </a:r>
                      <a:endParaRPr lang="en-US" sz="1200" dirty="0">
                        <a:solidFill>
                          <a:schemeClr val="bg2">
                            <a:lumMod val="50000"/>
                          </a:schemeClr>
                        </a:solidFill>
                      </a:endParaRPr>
                    </a:p>
                  </a:txBody>
                  <a:tcPr/>
                </a:tc>
                <a:extLst>
                  <a:ext uri="{0D108BD9-81ED-4DB2-BD59-A6C34878D82A}">
                    <a16:rowId xmlns:a16="http://schemas.microsoft.com/office/drawing/2014/main" val="791343803"/>
                  </a:ext>
                </a:extLst>
              </a:tr>
              <a:tr h="1979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50000"/>
                            </a:schemeClr>
                          </a:solidFill>
                        </a:rPr>
                        <a:t>Component Organizer</a:t>
                      </a:r>
                    </a:p>
                  </a:txBody>
                  <a:tcPr/>
                </a:tc>
                <a:tc>
                  <a:txBody>
                    <a:bodyPr/>
                    <a:lstStyle/>
                    <a:p>
                      <a:r>
                        <a:rPr lang="en-US" sz="1200" dirty="0">
                          <a:solidFill>
                            <a:schemeClr val="bg2">
                              <a:lumMod val="50000"/>
                            </a:schemeClr>
                          </a:solidFill>
                        </a:rPr>
                        <a:t>Store small SMD Components</a:t>
                      </a:r>
                    </a:p>
                  </a:txBody>
                  <a:tcPr/>
                </a:tc>
                <a:tc>
                  <a:txBody>
                    <a:bodyPr/>
                    <a:lstStyle/>
                    <a:p>
                      <a:r>
                        <a:rPr lang="en-US" sz="1200" dirty="0">
                          <a:solidFill>
                            <a:schemeClr val="bg2">
                              <a:lumMod val="50000"/>
                            </a:schemeClr>
                          </a:solidFill>
                        </a:rPr>
                        <a:t>Small, multiple containers, clear, cap, reorganize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50000"/>
                            </a:schemeClr>
                          </a:solidFill>
                          <a:hlinkClick r:id="rId9">
                            <a:extLst>
                              <a:ext uri="{A12FA001-AC4F-418D-AE19-62706E023703}">
                                <ahyp:hlinkClr xmlns:ahyp="http://schemas.microsoft.com/office/drawing/2018/hyperlinkcolor" val="tx"/>
                              </a:ext>
                            </a:extLst>
                          </a:hlinkClick>
                        </a:rPr>
                        <a:t>Hobby Lobby - $4</a:t>
                      </a:r>
                      <a:endParaRPr lang="en-US" sz="1200" dirty="0">
                        <a:solidFill>
                          <a:schemeClr val="bg2">
                            <a:lumMod val="50000"/>
                          </a:schemeClr>
                        </a:solidFill>
                      </a:endParaRPr>
                    </a:p>
                  </a:txBody>
                  <a:tcPr/>
                </a:tc>
                <a:extLst>
                  <a:ext uri="{0D108BD9-81ED-4DB2-BD59-A6C34878D82A}">
                    <a16:rowId xmlns:a16="http://schemas.microsoft.com/office/drawing/2014/main" val="3942771060"/>
                  </a:ext>
                </a:extLst>
              </a:tr>
              <a:tr h="197984">
                <a:tc>
                  <a:txBody>
                    <a:bodyPr/>
                    <a:lstStyle/>
                    <a:p>
                      <a:r>
                        <a:rPr lang="en-US" sz="1200" dirty="0">
                          <a:solidFill>
                            <a:schemeClr val="bg2">
                              <a:lumMod val="50000"/>
                            </a:schemeClr>
                          </a:solidFill>
                        </a:rPr>
                        <a:t>Solder Wire</a:t>
                      </a:r>
                    </a:p>
                  </a:txBody>
                  <a:tcPr/>
                </a:tc>
                <a:tc>
                  <a:txBody>
                    <a:bodyPr/>
                    <a:lstStyle/>
                    <a:p>
                      <a:r>
                        <a:rPr lang="en-US" sz="1200" dirty="0">
                          <a:solidFill>
                            <a:schemeClr val="bg2">
                              <a:lumMod val="50000"/>
                            </a:schemeClr>
                          </a:solidFill>
                        </a:rPr>
                        <a:t>PTH: Soldering Components</a:t>
                      </a:r>
                    </a:p>
                  </a:txBody>
                  <a:tcPr/>
                </a:tc>
                <a:tc>
                  <a:txBody>
                    <a:bodyPr/>
                    <a:lstStyle/>
                    <a:p>
                      <a:r>
                        <a:rPr lang="en-US" sz="1200" dirty="0">
                          <a:solidFill>
                            <a:schemeClr val="bg2">
                              <a:lumMod val="50000"/>
                            </a:schemeClr>
                          </a:solidFill>
                        </a:rPr>
                        <a:t>Low temp, thin wire, convenient to hold </a:t>
                      </a:r>
                    </a:p>
                  </a:txBody>
                  <a:tcPr/>
                </a:tc>
                <a:tc>
                  <a:txBody>
                    <a:bodyPr/>
                    <a:lstStyle/>
                    <a:p>
                      <a:r>
                        <a:rPr lang="en-US" sz="1200" dirty="0">
                          <a:solidFill>
                            <a:schemeClr val="bg2">
                              <a:lumMod val="50000"/>
                            </a:schemeClr>
                          </a:solidFill>
                          <a:hlinkClick r:id="rId10">
                            <a:extLst>
                              <a:ext uri="{A12FA001-AC4F-418D-AE19-62706E023703}">
                                <ahyp:hlinkClr xmlns:ahyp="http://schemas.microsoft.com/office/drawing/2018/hyperlinkcolor" val="tx"/>
                              </a:ext>
                            </a:extLst>
                          </a:hlinkClick>
                        </a:rPr>
                        <a:t>Amazon - $10 (10)</a:t>
                      </a:r>
                      <a:endParaRPr lang="en-US" sz="1200" dirty="0">
                        <a:solidFill>
                          <a:schemeClr val="bg2">
                            <a:lumMod val="50000"/>
                          </a:schemeClr>
                        </a:solidFill>
                      </a:endParaRPr>
                    </a:p>
                  </a:txBody>
                  <a:tcPr/>
                </a:tc>
                <a:extLst>
                  <a:ext uri="{0D108BD9-81ED-4DB2-BD59-A6C34878D82A}">
                    <a16:rowId xmlns:a16="http://schemas.microsoft.com/office/drawing/2014/main" val="52593763"/>
                  </a:ext>
                </a:extLst>
              </a:tr>
              <a:tr h="197984">
                <a:tc>
                  <a:txBody>
                    <a:bodyPr/>
                    <a:lstStyle/>
                    <a:p>
                      <a:r>
                        <a:rPr lang="en-US" sz="1200" dirty="0">
                          <a:solidFill>
                            <a:schemeClr val="bg2">
                              <a:lumMod val="50000"/>
                            </a:schemeClr>
                          </a:solidFill>
                        </a:rPr>
                        <a:t>Solder Station</a:t>
                      </a:r>
                    </a:p>
                  </a:txBody>
                  <a:tcPr/>
                </a:tc>
                <a:tc>
                  <a:txBody>
                    <a:bodyPr/>
                    <a:lstStyle/>
                    <a:p>
                      <a:r>
                        <a:rPr lang="en-US" sz="1200" dirty="0">
                          <a:solidFill>
                            <a:schemeClr val="bg2">
                              <a:lumMod val="50000"/>
                            </a:schemeClr>
                          </a:solidFill>
                        </a:rPr>
                        <a:t>Soldering</a:t>
                      </a:r>
                    </a:p>
                  </a:txBody>
                  <a:tcPr/>
                </a:tc>
                <a:tc>
                  <a:txBody>
                    <a:bodyPr/>
                    <a:lstStyle/>
                    <a:p>
                      <a:r>
                        <a:rPr lang="en-US" sz="1200" dirty="0">
                          <a:solidFill>
                            <a:schemeClr val="bg2">
                              <a:lumMod val="50000"/>
                            </a:schemeClr>
                          </a:solidFill>
                        </a:rPr>
                        <a:t>‘Rework’ &amp; solder both PTH and SMD, control temp</a:t>
                      </a:r>
                    </a:p>
                  </a:txBody>
                  <a:tcPr/>
                </a:tc>
                <a:tc>
                  <a:txBody>
                    <a:bodyPr/>
                    <a:lstStyle/>
                    <a:p>
                      <a:r>
                        <a:rPr lang="en-US" sz="1200" dirty="0">
                          <a:solidFill>
                            <a:schemeClr val="bg2">
                              <a:lumMod val="50000"/>
                            </a:schemeClr>
                          </a:solidFill>
                          <a:hlinkClick r:id="rId11">
                            <a:extLst>
                              <a:ext uri="{A12FA001-AC4F-418D-AE19-62706E023703}">
                                <ahyp:hlinkClr xmlns:ahyp="http://schemas.microsoft.com/office/drawing/2018/hyperlinkcolor" val="tx"/>
                              </a:ext>
                            </a:extLst>
                          </a:hlinkClick>
                        </a:rPr>
                        <a:t>Amazon - $76</a:t>
                      </a:r>
                      <a:endParaRPr lang="en-US" sz="1200" dirty="0">
                        <a:solidFill>
                          <a:schemeClr val="bg2">
                            <a:lumMod val="50000"/>
                          </a:schemeClr>
                        </a:solidFill>
                      </a:endParaRPr>
                    </a:p>
                  </a:txBody>
                  <a:tcPr/>
                </a:tc>
                <a:extLst>
                  <a:ext uri="{0D108BD9-81ED-4DB2-BD59-A6C34878D82A}">
                    <a16:rowId xmlns:a16="http://schemas.microsoft.com/office/drawing/2014/main" val="3825384381"/>
                  </a:ext>
                </a:extLst>
              </a:tr>
              <a:tr h="197984">
                <a:tc>
                  <a:txBody>
                    <a:bodyPr/>
                    <a:lstStyle/>
                    <a:p>
                      <a:r>
                        <a:rPr lang="en-US" sz="1200" dirty="0">
                          <a:solidFill>
                            <a:schemeClr val="bg2">
                              <a:lumMod val="50000"/>
                            </a:schemeClr>
                          </a:solidFill>
                        </a:rPr>
                        <a:t>Soldering Iron</a:t>
                      </a:r>
                    </a:p>
                  </a:txBody>
                  <a:tcPr/>
                </a:tc>
                <a:tc>
                  <a:txBody>
                    <a:bodyPr/>
                    <a:lstStyle/>
                    <a:p>
                      <a:r>
                        <a:rPr lang="en-US" sz="1200" dirty="0">
                          <a:solidFill>
                            <a:schemeClr val="bg2">
                              <a:lumMod val="50000"/>
                            </a:schemeClr>
                          </a:solidFill>
                        </a:rPr>
                        <a:t>Soldering</a:t>
                      </a:r>
                    </a:p>
                  </a:txBody>
                  <a:tcPr/>
                </a:tc>
                <a:tc>
                  <a:txBody>
                    <a:bodyPr/>
                    <a:lstStyle/>
                    <a:p>
                      <a:endParaRPr lang="en-US" sz="1200" dirty="0">
                        <a:solidFill>
                          <a:schemeClr val="bg2">
                            <a:lumMod val="50000"/>
                          </a:schemeClr>
                        </a:solidFill>
                      </a:endParaRPr>
                    </a:p>
                  </a:txBody>
                  <a:tcPr/>
                </a:tc>
                <a:tc>
                  <a:txBody>
                    <a:bodyPr/>
                    <a:lstStyle/>
                    <a:p>
                      <a:endParaRPr lang="en-US" sz="1200" dirty="0">
                        <a:solidFill>
                          <a:schemeClr val="bg2">
                            <a:lumMod val="50000"/>
                          </a:schemeClr>
                        </a:solidFill>
                      </a:endParaRPr>
                    </a:p>
                  </a:txBody>
                  <a:tcPr/>
                </a:tc>
                <a:extLst>
                  <a:ext uri="{0D108BD9-81ED-4DB2-BD59-A6C34878D82A}">
                    <a16:rowId xmlns:a16="http://schemas.microsoft.com/office/drawing/2014/main" val="2064588408"/>
                  </a:ext>
                </a:extLst>
              </a:tr>
              <a:tr h="197984">
                <a:tc>
                  <a:txBody>
                    <a:bodyPr/>
                    <a:lstStyle/>
                    <a:p>
                      <a:r>
                        <a:rPr lang="en-US" sz="1200" dirty="0">
                          <a:solidFill>
                            <a:schemeClr val="bg2">
                              <a:lumMod val="50000"/>
                            </a:schemeClr>
                          </a:solidFill>
                        </a:rPr>
                        <a:t>Soldering Iron Cleaner</a:t>
                      </a:r>
                    </a:p>
                  </a:txBody>
                  <a:tcPr/>
                </a:tc>
                <a:tc>
                  <a:txBody>
                    <a:bodyPr/>
                    <a:lstStyle/>
                    <a:p>
                      <a:r>
                        <a:rPr lang="en-US" sz="1200" dirty="0">
                          <a:solidFill>
                            <a:schemeClr val="bg2">
                              <a:lumMod val="50000"/>
                            </a:schemeClr>
                          </a:solidFill>
                        </a:rPr>
                        <a:t>Soldering Iron Clean/Holder</a:t>
                      </a:r>
                    </a:p>
                  </a:txBody>
                  <a:tcPr/>
                </a:tc>
                <a:tc>
                  <a:txBody>
                    <a:bodyPr/>
                    <a:lstStyle/>
                    <a:p>
                      <a:r>
                        <a:rPr lang="en-US" sz="1200" dirty="0">
                          <a:solidFill>
                            <a:schemeClr val="bg2">
                              <a:lumMod val="50000"/>
                            </a:schemeClr>
                          </a:solidFill>
                        </a:rPr>
                        <a:t>Cleans better than sponge</a:t>
                      </a:r>
                    </a:p>
                  </a:txBody>
                  <a:tcPr/>
                </a:tc>
                <a:tc>
                  <a:txBody>
                    <a:bodyPr/>
                    <a:lstStyle/>
                    <a:p>
                      <a:r>
                        <a:rPr lang="en-US" sz="1200" dirty="0">
                          <a:solidFill>
                            <a:schemeClr val="bg2">
                              <a:lumMod val="50000"/>
                            </a:schemeClr>
                          </a:solidFill>
                          <a:hlinkClick r:id="rId12">
                            <a:extLst>
                              <a:ext uri="{A12FA001-AC4F-418D-AE19-62706E023703}">
                                <ahyp:hlinkClr xmlns:ahyp="http://schemas.microsoft.com/office/drawing/2018/hyperlinkcolor" val="tx"/>
                              </a:ext>
                            </a:extLst>
                          </a:hlinkClick>
                        </a:rPr>
                        <a:t>Amazon - $16</a:t>
                      </a:r>
                      <a:endParaRPr lang="en-US" sz="1200" dirty="0">
                        <a:solidFill>
                          <a:schemeClr val="bg2">
                            <a:lumMod val="50000"/>
                          </a:schemeClr>
                        </a:solidFill>
                      </a:endParaRPr>
                    </a:p>
                  </a:txBody>
                  <a:tcPr/>
                </a:tc>
                <a:extLst>
                  <a:ext uri="{0D108BD9-81ED-4DB2-BD59-A6C34878D82A}">
                    <a16:rowId xmlns:a16="http://schemas.microsoft.com/office/drawing/2014/main" val="2015043358"/>
                  </a:ext>
                </a:extLst>
              </a:tr>
              <a:tr h="197984">
                <a:tc>
                  <a:txBody>
                    <a:bodyPr/>
                    <a:lstStyle/>
                    <a:p>
                      <a:r>
                        <a:rPr lang="en-US" sz="1200" dirty="0">
                          <a:solidFill>
                            <a:schemeClr val="bg2">
                              <a:lumMod val="50000"/>
                            </a:schemeClr>
                          </a:solidFill>
                        </a:rPr>
                        <a:t>Soldering Iron Tip</a:t>
                      </a:r>
                    </a:p>
                  </a:txBody>
                  <a:tcPr/>
                </a:tc>
                <a:tc>
                  <a:txBody>
                    <a:bodyPr/>
                    <a:lstStyle/>
                    <a:p>
                      <a:r>
                        <a:rPr lang="en-US" sz="1200" dirty="0">
                          <a:solidFill>
                            <a:schemeClr val="bg2">
                              <a:lumMod val="50000"/>
                            </a:schemeClr>
                          </a:solidFill>
                        </a:rPr>
                        <a:t>PTH: Soldering</a:t>
                      </a:r>
                    </a:p>
                  </a:txBody>
                  <a:tcPr/>
                </a:tc>
                <a:tc>
                  <a:txBody>
                    <a:bodyPr/>
                    <a:lstStyle/>
                    <a:p>
                      <a:r>
                        <a:rPr lang="en-US" sz="1200" dirty="0">
                          <a:solidFill>
                            <a:schemeClr val="bg2">
                              <a:lumMod val="50000"/>
                            </a:schemeClr>
                          </a:solidFill>
                        </a:rPr>
                        <a:t>Oblique Horseshoe – holds solder better</a:t>
                      </a:r>
                    </a:p>
                  </a:txBody>
                  <a:tcPr/>
                </a:tc>
                <a:tc>
                  <a:txBody>
                    <a:bodyPr/>
                    <a:lstStyle/>
                    <a:p>
                      <a:r>
                        <a:rPr lang="en-US" sz="1200" dirty="0">
                          <a:solidFill>
                            <a:schemeClr val="bg2">
                              <a:lumMod val="50000"/>
                            </a:schemeClr>
                          </a:solidFill>
                          <a:hlinkClick r:id="rId13">
                            <a:extLst>
                              <a:ext uri="{A12FA001-AC4F-418D-AE19-62706E023703}">
                                <ahyp:hlinkClr xmlns:ahyp="http://schemas.microsoft.com/office/drawing/2018/hyperlinkcolor" val="tx"/>
                              </a:ext>
                            </a:extLst>
                          </a:hlinkClick>
                        </a:rPr>
                        <a:t>Amazon – $10 (10)</a:t>
                      </a:r>
                      <a:endParaRPr lang="en-US" sz="1200" dirty="0">
                        <a:solidFill>
                          <a:schemeClr val="bg2">
                            <a:lumMod val="50000"/>
                          </a:schemeClr>
                        </a:solidFill>
                      </a:endParaRPr>
                    </a:p>
                  </a:txBody>
                  <a:tcPr/>
                </a:tc>
                <a:extLst>
                  <a:ext uri="{0D108BD9-81ED-4DB2-BD59-A6C34878D82A}">
                    <a16:rowId xmlns:a16="http://schemas.microsoft.com/office/drawing/2014/main" val="3020301556"/>
                  </a:ext>
                </a:extLst>
              </a:tr>
              <a:tr h="197984">
                <a:tc>
                  <a:txBody>
                    <a:bodyPr/>
                    <a:lstStyle/>
                    <a:p>
                      <a:r>
                        <a:rPr lang="en-US" sz="1200" dirty="0">
                          <a:solidFill>
                            <a:schemeClr val="bg2">
                              <a:lumMod val="50000"/>
                            </a:schemeClr>
                          </a:solidFill>
                        </a:rPr>
                        <a:t>Soldering Flux</a:t>
                      </a:r>
                    </a:p>
                  </a:txBody>
                  <a:tcPr/>
                </a:tc>
                <a:tc>
                  <a:txBody>
                    <a:bodyPr/>
                    <a:lstStyle/>
                    <a:p>
                      <a:r>
                        <a:rPr lang="en-US" sz="1200" dirty="0">
                          <a:solidFill>
                            <a:schemeClr val="bg2">
                              <a:lumMod val="50000"/>
                            </a:schemeClr>
                          </a:solidFill>
                        </a:rPr>
                        <a:t>Improves soldering</a:t>
                      </a:r>
                    </a:p>
                  </a:txBody>
                  <a:tcPr/>
                </a:tc>
                <a:tc>
                  <a:txBody>
                    <a:bodyPr/>
                    <a:lstStyle/>
                    <a:p>
                      <a:r>
                        <a:rPr lang="en-US" sz="1200" dirty="0">
                          <a:solidFill>
                            <a:schemeClr val="bg2">
                              <a:lumMod val="50000"/>
                            </a:schemeClr>
                          </a:solidFill>
                        </a:rPr>
                        <a:t>Pen – more convenient </a:t>
                      </a:r>
                    </a:p>
                  </a:txBody>
                  <a:tcPr/>
                </a:tc>
                <a:tc>
                  <a:txBody>
                    <a:bodyPr/>
                    <a:lstStyle/>
                    <a:p>
                      <a:r>
                        <a:rPr lang="en-US" sz="1200" dirty="0">
                          <a:solidFill>
                            <a:schemeClr val="bg2">
                              <a:lumMod val="50000"/>
                            </a:schemeClr>
                          </a:solidFill>
                          <a:hlinkClick r:id="rId14">
                            <a:extLst>
                              <a:ext uri="{A12FA001-AC4F-418D-AE19-62706E023703}">
                                <ahyp:hlinkClr xmlns:ahyp="http://schemas.microsoft.com/office/drawing/2018/hyperlinkcolor" val="tx"/>
                              </a:ext>
                            </a:extLst>
                          </a:hlinkClick>
                        </a:rPr>
                        <a:t>Amazon - $16</a:t>
                      </a:r>
                      <a:endParaRPr lang="en-US" sz="1200" dirty="0">
                        <a:solidFill>
                          <a:schemeClr val="bg2">
                            <a:lumMod val="50000"/>
                          </a:schemeClr>
                        </a:solidFill>
                      </a:endParaRPr>
                    </a:p>
                  </a:txBody>
                  <a:tcPr/>
                </a:tc>
                <a:extLst>
                  <a:ext uri="{0D108BD9-81ED-4DB2-BD59-A6C34878D82A}">
                    <a16:rowId xmlns:a16="http://schemas.microsoft.com/office/drawing/2014/main" val="1782779827"/>
                  </a:ext>
                </a:extLst>
              </a:tr>
              <a:tr h="197984">
                <a:tc>
                  <a:txBody>
                    <a:bodyPr/>
                    <a:lstStyle/>
                    <a:p>
                      <a:r>
                        <a:rPr lang="en-US" sz="1200" dirty="0">
                          <a:solidFill>
                            <a:schemeClr val="bg2">
                              <a:lumMod val="50000"/>
                            </a:schemeClr>
                          </a:solidFill>
                        </a:rPr>
                        <a:t>Desoldering</a:t>
                      </a:r>
                    </a:p>
                  </a:txBody>
                  <a:tcPr/>
                </a:tc>
                <a:tc>
                  <a:txBody>
                    <a:bodyPr/>
                    <a:lstStyle/>
                    <a:p>
                      <a:r>
                        <a:rPr lang="en-US" sz="1200" dirty="0">
                          <a:solidFill>
                            <a:schemeClr val="bg2">
                              <a:lumMod val="50000"/>
                            </a:schemeClr>
                          </a:solidFill>
                        </a:rPr>
                        <a:t>Removes solder</a:t>
                      </a:r>
                    </a:p>
                  </a:txBody>
                  <a:tcPr/>
                </a:tc>
                <a:tc>
                  <a:txBody>
                    <a:bodyPr/>
                    <a:lstStyle/>
                    <a:p>
                      <a:r>
                        <a:rPr lang="en-US" sz="1200" dirty="0">
                          <a:solidFill>
                            <a:schemeClr val="bg2">
                              <a:lumMod val="50000"/>
                            </a:schemeClr>
                          </a:solidFill>
                        </a:rPr>
                        <a:t>Suction works well</a:t>
                      </a:r>
                    </a:p>
                  </a:txBody>
                  <a:tcPr/>
                </a:tc>
                <a:tc>
                  <a:txBody>
                    <a:bodyPr/>
                    <a:lstStyle/>
                    <a:p>
                      <a:r>
                        <a:rPr lang="en-US" sz="1200" dirty="0">
                          <a:solidFill>
                            <a:schemeClr val="bg2">
                              <a:lumMod val="50000"/>
                            </a:schemeClr>
                          </a:solidFill>
                          <a:hlinkClick r:id="rId15">
                            <a:extLst>
                              <a:ext uri="{A12FA001-AC4F-418D-AE19-62706E023703}">
                                <ahyp:hlinkClr xmlns:ahyp="http://schemas.microsoft.com/office/drawing/2018/hyperlinkcolor" val="tx"/>
                              </a:ext>
                            </a:extLst>
                          </a:hlinkClick>
                        </a:rPr>
                        <a:t>Amazon - $8 (3)</a:t>
                      </a:r>
                      <a:endParaRPr lang="en-US" sz="1200" dirty="0">
                        <a:solidFill>
                          <a:schemeClr val="bg2">
                            <a:lumMod val="50000"/>
                          </a:schemeClr>
                        </a:solidFill>
                      </a:endParaRPr>
                    </a:p>
                  </a:txBody>
                  <a:tcPr/>
                </a:tc>
                <a:extLst>
                  <a:ext uri="{0D108BD9-81ED-4DB2-BD59-A6C34878D82A}">
                    <a16:rowId xmlns:a16="http://schemas.microsoft.com/office/drawing/2014/main" val="4014340781"/>
                  </a:ext>
                </a:extLst>
              </a:tr>
              <a:tr h="197984">
                <a:tc>
                  <a:txBody>
                    <a:bodyPr/>
                    <a:lstStyle/>
                    <a:p>
                      <a:r>
                        <a:rPr lang="en-US" sz="1200" dirty="0">
                          <a:solidFill>
                            <a:schemeClr val="bg2">
                              <a:lumMod val="50000"/>
                            </a:schemeClr>
                          </a:solidFill>
                        </a:rPr>
                        <a:t>Digital Multimeter</a:t>
                      </a:r>
                    </a:p>
                  </a:txBody>
                  <a:tcPr/>
                </a:tc>
                <a:tc>
                  <a:txBody>
                    <a:bodyPr/>
                    <a:lstStyle/>
                    <a:p>
                      <a:r>
                        <a:rPr lang="en-US" sz="1200" dirty="0">
                          <a:solidFill>
                            <a:schemeClr val="bg2">
                              <a:lumMod val="50000"/>
                            </a:schemeClr>
                          </a:solidFill>
                        </a:rPr>
                        <a:t>Measure AC/DC, Ohms, Amp</a:t>
                      </a:r>
                    </a:p>
                  </a:txBody>
                  <a:tcPr/>
                </a:tc>
                <a:tc>
                  <a:txBody>
                    <a:bodyPr/>
                    <a:lstStyle/>
                    <a:p>
                      <a:r>
                        <a:rPr lang="en-US" sz="1200" dirty="0">
                          <a:solidFill>
                            <a:schemeClr val="bg2">
                              <a:lumMod val="50000"/>
                            </a:schemeClr>
                          </a:solidFill>
                        </a:rPr>
                        <a:t>Probes that attach to leads, test clips, etc...</a:t>
                      </a:r>
                    </a:p>
                  </a:txBody>
                  <a:tcPr/>
                </a:tc>
                <a:tc>
                  <a:txBody>
                    <a:bodyPr/>
                    <a:lstStyle/>
                    <a:p>
                      <a:r>
                        <a:rPr lang="en-US" sz="1200" dirty="0">
                          <a:solidFill>
                            <a:schemeClr val="bg2">
                              <a:lumMod val="50000"/>
                            </a:schemeClr>
                          </a:solidFill>
                          <a:hlinkClick r:id="rId16">
                            <a:extLst>
                              <a:ext uri="{A12FA001-AC4F-418D-AE19-62706E023703}">
                                <ahyp:hlinkClr xmlns:ahyp="http://schemas.microsoft.com/office/drawing/2018/hyperlinkcolor" val="tx"/>
                              </a:ext>
                            </a:extLst>
                          </a:hlinkClick>
                        </a:rPr>
                        <a:t>Amazon - $13</a:t>
                      </a:r>
                      <a:endParaRPr lang="en-US" sz="1200" dirty="0">
                        <a:solidFill>
                          <a:schemeClr val="bg2">
                            <a:lumMod val="50000"/>
                          </a:schemeClr>
                        </a:solidFill>
                      </a:endParaRPr>
                    </a:p>
                  </a:txBody>
                  <a:tcPr/>
                </a:tc>
                <a:extLst>
                  <a:ext uri="{0D108BD9-81ED-4DB2-BD59-A6C34878D82A}">
                    <a16:rowId xmlns:a16="http://schemas.microsoft.com/office/drawing/2014/main" val="4001171393"/>
                  </a:ext>
                </a:extLst>
              </a:tr>
              <a:tr h="197984">
                <a:tc>
                  <a:txBody>
                    <a:bodyPr/>
                    <a:lstStyle/>
                    <a:p>
                      <a:r>
                        <a:rPr lang="en-US" sz="1200" dirty="0">
                          <a:solidFill>
                            <a:schemeClr val="bg2">
                              <a:lumMod val="50000"/>
                            </a:schemeClr>
                          </a:solidFill>
                        </a:rPr>
                        <a:t>Tack Putty</a:t>
                      </a:r>
                    </a:p>
                  </a:txBody>
                  <a:tcPr/>
                </a:tc>
                <a:tc>
                  <a:txBody>
                    <a:bodyPr/>
                    <a:lstStyle/>
                    <a:p>
                      <a:r>
                        <a:rPr lang="en-US" sz="1200" dirty="0">
                          <a:solidFill>
                            <a:schemeClr val="bg2">
                              <a:lumMod val="50000"/>
                            </a:schemeClr>
                          </a:solidFill>
                        </a:rPr>
                        <a:t>Hold components for soldering</a:t>
                      </a:r>
                    </a:p>
                  </a:txBody>
                  <a:tcPr/>
                </a:tc>
                <a:tc>
                  <a:txBody>
                    <a:bodyPr/>
                    <a:lstStyle/>
                    <a:p>
                      <a:r>
                        <a:rPr lang="en-US" sz="1200" dirty="0">
                          <a:solidFill>
                            <a:schemeClr val="bg2">
                              <a:lumMod val="50000"/>
                            </a:schemeClr>
                          </a:solidFill>
                        </a:rPr>
                        <a:t>Place over PTH component while soldering opposite side</a:t>
                      </a:r>
                    </a:p>
                  </a:txBody>
                  <a:tcPr/>
                </a:tc>
                <a:tc>
                  <a:txBody>
                    <a:bodyPr/>
                    <a:lstStyle/>
                    <a:p>
                      <a:r>
                        <a:rPr lang="en-US" sz="1200" dirty="0">
                          <a:solidFill>
                            <a:schemeClr val="bg2">
                              <a:lumMod val="50000"/>
                            </a:schemeClr>
                          </a:solidFill>
                          <a:hlinkClick r:id="rId17">
                            <a:extLst>
                              <a:ext uri="{A12FA001-AC4F-418D-AE19-62706E023703}">
                                <ahyp:hlinkClr xmlns:ahyp="http://schemas.microsoft.com/office/drawing/2018/hyperlinkcolor" val="tx"/>
                              </a:ext>
                            </a:extLst>
                          </a:hlinkClick>
                        </a:rPr>
                        <a:t>Amazon - $10</a:t>
                      </a:r>
                      <a:endParaRPr lang="en-US" sz="1200" dirty="0">
                        <a:solidFill>
                          <a:schemeClr val="bg2">
                            <a:lumMod val="50000"/>
                          </a:schemeClr>
                        </a:solidFill>
                      </a:endParaRPr>
                    </a:p>
                  </a:txBody>
                  <a:tcPr/>
                </a:tc>
                <a:extLst>
                  <a:ext uri="{0D108BD9-81ED-4DB2-BD59-A6C34878D82A}">
                    <a16:rowId xmlns:a16="http://schemas.microsoft.com/office/drawing/2014/main" val="2015502969"/>
                  </a:ext>
                </a:extLst>
              </a:tr>
              <a:tr h="197984">
                <a:tc>
                  <a:txBody>
                    <a:bodyPr/>
                    <a:lstStyle/>
                    <a:p>
                      <a:r>
                        <a:rPr lang="en-US" sz="1200" dirty="0">
                          <a:solidFill>
                            <a:schemeClr val="bg2">
                              <a:lumMod val="50000"/>
                            </a:schemeClr>
                          </a:solidFill>
                        </a:rPr>
                        <a:t>Flush Wire Cutter</a:t>
                      </a:r>
                    </a:p>
                  </a:txBody>
                  <a:tcPr/>
                </a:tc>
                <a:tc>
                  <a:txBody>
                    <a:bodyPr/>
                    <a:lstStyle/>
                    <a:p>
                      <a:r>
                        <a:rPr lang="en-US" sz="1200" dirty="0">
                          <a:solidFill>
                            <a:schemeClr val="bg2">
                              <a:lumMod val="50000"/>
                            </a:schemeClr>
                          </a:solidFill>
                        </a:rPr>
                        <a:t>Cut PTH wires on PCB bottom</a:t>
                      </a:r>
                    </a:p>
                  </a:txBody>
                  <a:tcPr/>
                </a:tc>
                <a:tc>
                  <a:txBody>
                    <a:bodyPr/>
                    <a:lstStyle/>
                    <a:p>
                      <a:r>
                        <a:rPr lang="en-US" sz="1200" dirty="0">
                          <a:solidFill>
                            <a:schemeClr val="bg2">
                              <a:lumMod val="50000"/>
                            </a:schemeClr>
                          </a:solidFill>
                        </a:rPr>
                        <a:t>Flush cutting, optional wire stripper</a:t>
                      </a:r>
                    </a:p>
                  </a:txBody>
                  <a:tcPr/>
                </a:tc>
                <a:tc>
                  <a:txBody>
                    <a:bodyPr/>
                    <a:lstStyle/>
                    <a:p>
                      <a:r>
                        <a:rPr lang="en-US" sz="1200" dirty="0">
                          <a:solidFill>
                            <a:schemeClr val="bg2">
                              <a:lumMod val="50000"/>
                            </a:schemeClr>
                          </a:solidFill>
                          <a:hlinkClick r:id="rId18">
                            <a:extLst>
                              <a:ext uri="{A12FA001-AC4F-418D-AE19-62706E023703}">
                                <ahyp:hlinkClr xmlns:ahyp="http://schemas.microsoft.com/office/drawing/2018/hyperlinkcolor" val="tx"/>
                              </a:ext>
                            </a:extLst>
                          </a:hlinkClick>
                        </a:rPr>
                        <a:t>Amazon - $8</a:t>
                      </a:r>
                      <a:endParaRPr lang="en-US" sz="1200" dirty="0">
                        <a:solidFill>
                          <a:schemeClr val="bg2">
                            <a:lumMod val="50000"/>
                          </a:schemeClr>
                        </a:solidFill>
                      </a:endParaRPr>
                    </a:p>
                  </a:txBody>
                  <a:tcPr/>
                </a:tc>
                <a:extLst>
                  <a:ext uri="{0D108BD9-81ED-4DB2-BD59-A6C34878D82A}">
                    <a16:rowId xmlns:a16="http://schemas.microsoft.com/office/drawing/2014/main" val="771327384"/>
                  </a:ext>
                </a:extLst>
              </a:tr>
            </a:tbl>
          </a:graphicData>
        </a:graphic>
      </p:graphicFrame>
      <p:pic>
        <p:nvPicPr>
          <p:cNvPr id="14" name="Picture 13">
            <a:extLst>
              <a:ext uri="{FF2B5EF4-FFF2-40B4-BE49-F238E27FC236}">
                <a16:creationId xmlns:a16="http://schemas.microsoft.com/office/drawing/2014/main" id="{8A8EC7D0-03FA-5DCA-D23C-459CBBD7DAFD}"/>
              </a:ext>
            </a:extLst>
          </p:cNvPr>
          <p:cNvPicPr>
            <a:picLocks noChangeAspect="1"/>
          </p:cNvPicPr>
          <p:nvPr/>
        </p:nvPicPr>
        <p:blipFill>
          <a:blip r:embed="rId19"/>
          <a:stretch>
            <a:fillRect/>
          </a:stretch>
        </p:blipFill>
        <p:spPr>
          <a:xfrm>
            <a:off x="11420057" y="2323219"/>
            <a:ext cx="461391" cy="495033"/>
          </a:xfrm>
          <a:prstGeom prst="rect">
            <a:avLst/>
          </a:prstGeom>
        </p:spPr>
      </p:pic>
      <p:pic>
        <p:nvPicPr>
          <p:cNvPr id="2050" name="Picture 2">
            <a:extLst>
              <a:ext uri="{FF2B5EF4-FFF2-40B4-BE49-F238E27FC236}">
                <a16:creationId xmlns:a16="http://schemas.microsoft.com/office/drawing/2014/main" id="{2128FD4B-2984-61B0-51E1-E16AF56268F0}"/>
              </a:ext>
            </a:extLst>
          </p:cNvPr>
          <p:cNvPicPr>
            <a:picLocks noChangeAspect="1" noChangeArrowheads="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10399066" y="2175760"/>
            <a:ext cx="526211" cy="5262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FF550FA-8C21-0421-6C5E-D3F0FD4F5E67}"/>
              </a:ext>
            </a:extLst>
          </p:cNvPr>
          <p:cNvPicPr>
            <a:picLocks noChangeAspect="1" noChangeArrowheads="1"/>
          </p:cNvPicPr>
          <p:nvPr/>
        </p:nvPicPr>
        <p:blipFill>
          <a:blip r:embed="rId21" cstate="screen">
            <a:extLst>
              <a:ext uri="{28A0092B-C50C-407E-A947-70E740481C1C}">
                <a14:useLocalDpi xmlns:a14="http://schemas.microsoft.com/office/drawing/2010/main" val="0"/>
              </a:ext>
            </a:extLst>
          </a:blip>
          <a:srcRect/>
          <a:stretch>
            <a:fillRect/>
          </a:stretch>
        </p:blipFill>
        <p:spPr bwMode="auto">
          <a:xfrm>
            <a:off x="10424683" y="3071425"/>
            <a:ext cx="554470" cy="5262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43E4C79-8F90-023F-93EB-993D25FD2A70}"/>
              </a:ext>
            </a:extLst>
          </p:cNvPr>
          <p:cNvPicPr>
            <a:picLocks noChangeAspect="1" noChangeArrowheads="1"/>
          </p:cNvPicPr>
          <p:nvPr/>
        </p:nvPicPr>
        <p:blipFill>
          <a:blip r:embed="rId22" cstate="screen">
            <a:extLst>
              <a:ext uri="{28A0092B-C50C-407E-A947-70E740481C1C}">
                <a14:useLocalDpi xmlns:a14="http://schemas.microsoft.com/office/drawing/2010/main" val="0"/>
              </a:ext>
            </a:extLst>
          </a:blip>
          <a:srcRect/>
          <a:stretch>
            <a:fillRect/>
          </a:stretch>
        </p:blipFill>
        <p:spPr bwMode="auto">
          <a:xfrm flipH="1">
            <a:off x="10453616" y="4791120"/>
            <a:ext cx="550723" cy="56071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B9F3B099-F712-DCE8-6EEE-6797F9B6883B}"/>
              </a:ext>
            </a:extLst>
          </p:cNvPr>
          <p:cNvPicPr>
            <a:picLocks noChangeAspect="1" noChangeArrowheads="1"/>
          </p:cNvPicPr>
          <p:nvPr/>
        </p:nvPicPr>
        <p:blipFill>
          <a:blip r:embed="rId23" cstate="screen">
            <a:extLst>
              <a:ext uri="{28A0092B-C50C-407E-A947-70E740481C1C}">
                <a14:useLocalDpi xmlns:a14="http://schemas.microsoft.com/office/drawing/2010/main" val="0"/>
              </a:ext>
            </a:extLst>
          </a:blip>
          <a:srcRect/>
          <a:stretch>
            <a:fillRect/>
          </a:stretch>
        </p:blipFill>
        <p:spPr bwMode="auto">
          <a:xfrm>
            <a:off x="10511635" y="3997002"/>
            <a:ext cx="543644" cy="5436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C792CCF6-2124-363B-2679-D14FD4FDBF2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234994" y="3388908"/>
            <a:ext cx="550722" cy="55072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ester83-1000-0951 951 Soldering Flux Pen Low-Solids, No-Clean 10Ml">
            <a:extLst>
              <a:ext uri="{FF2B5EF4-FFF2-40B4-BE49-F238E27FC236}">
                <a16:creationId xmlns:a16="http://schemas.microsoft.com/office/drawing/2014/main" id="{81F9A3AD-95B5-8BF7-9158-6B5C9D55D9D4}"/>
              </a:ext>
            </a:extLst>
          </p:cNvPr>
          <p:cNvPicPr>
            <a:picLocks noChangeAspect="1" noChangeArrowheads="1"/>
          </p:cNvPicPr>
          <p:nvPr/>
        </p:nvPicPr>
        <p:blipFill>
          <a:blip r:embed="rId25" cstate="screen">
            <a:extLst>
              <a:ext uri="{28A0092B-C50C-407E-A947-70E740481C1C}">
                <a14:useLocalDpi xmlns:a14="http://schemas.microsoft.com/office/drawing/2010/main" val="0"/>
              </a:ext>
            </a:extLst>
          </a:blip>
          <a:srcRect/>
          <a:stretch>
            <a:fillRect/>
          </a:stretch>
        </p:blipFill>
        <p:spPr bwMode="auto">
          <a:xfrm>
            <a:off x="10493318" y="5721291"/>
            <a:ext cx="446417" cy="44641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51EAB4BA-3B4F-E0C1-9376-9C4CC38B5691}"/>
              </a:ext>
            </a:extLst>
          </p:cNvPr>
          <p:cNvPicPr>
            <a:picLocks noChangeAspect="1" noChangeArrowheads="1"/>
          </p:cNvPicPr>
          <p:nvPr/>
        </p:nvPicPr>
        <p:blipFill>
          <a:blip r:embed="rId26" cstate="screen">
            <a:extLst>
              <a:ext uri="{28A0092B-C50C-407E-A947-70E740481C1C}">
                <a14:useLocalDpi xmlns:a14="http://schemas.microsoft.com/office/drawing/2010/main" val="0"/>
              </a:ext>
            </a:extLst>
          </a:blip>
          <a:srcRect/>
          <a:stretch>
            <a:fillRect/>
          </a:stretch>
        </p:blipFill>
        <p:spPr bwMode="auto">
          <a:xfrm>
            <a:off x="10511567" y="6167708"/>
            <a:ext cx="514860" cy="48625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5A3206DF-CDEE-431D-F4ED-39DA964D1991}"/>
              </a:ext>
            </a:extLst>
          </p:cNvPr>
          <p:cNvPicPr>
            <a:picLocks noChangeAspect="1" noChangeArrowheads="1"/>
          </p:cNvPicPr>
          <p:nvPr/>
        </p:nvPicPr>
        <p:blipFill>
          <a:blip r:embed="rId27" cstate="screen">
            <a:extLst>
              <a:ext uri="{28A0092B-C50C-407E-A947-70E740481C1C}">
                <a14:useLocalDpi xmlns:a14="http://schemas.microsoft.com/office/drawing/2010/main" val="0"/>
              </a:ext>
            </a:extLst>
          </a:blip>
          <a:srcRect/>
          <a:stretch>
            <a:fillRect/>
          </a:stretch>
        </p:blipFill>
        <p:spPr bwMode="auto">
          <a:xfrm>
            <a:off x="10270151" y="1193866"/>
            <a:ext cx="808097" cy="55263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56150B07-EC9F-7F9F-688D-020182FB2AB0}"/>
              </a:ext>
            </a:extLst>
          </p:cNvPr>
          <p:cNvPicPr>
            <a:picLocks noChangeAspect="1" noChangeArrowheads="1"/>
          </p:cNvPicPr>
          <p:nvPr/>
        </p:nvPicPr>
        <p:blipFill>
          <a:blip r:embed="rId28" cstate="screen">
            <a:extLst>
              <a:ext uri="{28A0092B-C50C-407E-A947-70E740481C1C}">
                <a14:useLocalDpi xmlns:a14="http://schemas.microsoft.com/office/drawing/2010/main" val="0"/>
              </a:ext>
            </a:extLst>
          </a:blip>
          <a:srcRect/>
          <a:stretch>
            <a:fillRect/>
          </a:stretch>
        </p:blipFill>
        <p:spPr bwMode="auto">
          <a:xfrm flipH="1">
            <a:off x="11043611" y="1538393"/>
            <a:ext cx="709204" cy="7092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0E5AB8C-5A2D-3831-251D-784177EEA6E3}"/>
              </a:ext>
            </a:extLst>
          </p:cNvPr>
          <p:cNvPicPr>
            <a:picLocks noChangeAspect="1" noChangeArrowheads="1"/>
          </p:cNvPicPr>
          <p:nvPr/>
        </p:nvPicPr>
        <p:blipFill>
          <a:blip r:embed="rId29" cstate="screen">
            <a:extLst>
              <a:ext uri="{28A0092B-C50C-407E-A947-70E740481C1C}">
                <a14:useLocalDpi xmlns:a14="http://schemas.microsoft.com/office/drawing/2010/main" val="0"/>
              </a:ext>
            </a:extLst>
          </a:blip>
          <a:srcRect/>
          <a:stretch>
            <a:fillRect/>
          </a:stretch>
        </p:blipFill>
        <p:spPr bwMode="auto">
          <a:xfrm>
            <a:off x="11273790" y="6082425"/>
            <a:ext cx="607658" cy="5715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079C5B6-7E75-D268-3FB4-70765B5EC221}"/>
              </a:ext>
            </a:extLst>
          </p:cNvPr>
          <p:cNvPicPr>
            <a:picLocks noChangeAspect="1"/>
          </p:cNvPicPr>
          <p:nvPr/>
        </p:nvPicPr>
        <p:blipFill>
          <a:blip r:embed="rId30" cstate="screen">
            <a:extLst>
              <a:ext uri="{28A0092B-C50C-407E-A947-70E740481C1C}">
                <a14:useLocalDpi xmlns:a14="http://schemas.microsoft.com/office/drawing/2010/main" val="0"/>
              </a:ext>
            </a:extLst>
          </a:blip>
          <a:stretch>
            <a:fillRect/>
          </a:stretch>
        </p:blipFill>
        <p:spPr>
          <a:xfrm>
            <a:off x="11259891" y="5537549"/>
            <a:ext cx="525825" cy="544876"/>
          </a:xfrm>
          <a:prstGeom prst="rect">
            <a:avLst/>
          </a:prstGeom>
        </p:spPr>
      </p:pic>
      <p:sp>
        <p:nvSpPr>
          <p:cNvPr id="9" name="Slide Number Placeholder 8">
            <a:extLst>
              <a:ext uri="{FF2B5EF4-FFF2-40B4-BE49-F238E27FC236}">
                <a16:creationId xmlns:a16="http://schemas.microsoft.com/office/drawing/2014/main" id="{ACC695C3-BF2C-7174-9E72-00774C69AF05}"/>
              </a:ext>
            </a:extLst>
          </p:cNvPr>
          <p:cNvSpPr>
            <a:spLocks noGrp="1"/>
          </p:cNvSpPr>
          <p:nvPr>
            <p:ph type="sldNum" sz="quarter" idx="4"/>
          </p:nvPr>
        </p:nvSpPr>
        <p:spPr/>
        <p:txBody>
          <a:bodyPr/>
          <a:lstStyle/>
          <a:p>
            <a:fld id="{03F4EA62-992E-4EB1-BA44-D49665C77250}" type="slidenum">
              <a:rPr lang="en-US" smtClean="0"/>
              <a:pPr/>
              <a:t>58</a:t>
            </a:fld>
            <a:endParaRPr lang="en-US" dirty="0"/>
          </a:p>
        </p:txBody>
      </p:sp>
      <p:sp>
        <p:nvSpPr>
          <p:cNvPr id="10" name="Footer Placeholder 9">
            <a:extLst>
              <a:ext uri="{FF2B5EF4-FFF2-40B4-BE49-F238E27FC236}">
                <a16:creationId xmlns:a16="http://schemas.microsoft.com/office/drawing/2014/main" id="{5C1E4FAC-326D-2C6F-0AA3-E1898E4C6C54}"/>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A0FCA673-F48B-E34D-4B5B-EB89124435CE}"/>
              </a:ext>
            </a:extLst>
          </p:cNvPr>
          <p:cNvSpPr>
            <a:spLocks noGrp="1"/>
          </p:cNvSpPr>
          <p:nvPr>
            <p:ph type="dt" sz="half" idx="2"/>
          </p:nvPr>
        </p:nvSpPr>
        <p:spPr/>
        <p:txBody>
          <a:bodyPr/>
          <a:lstStyle/>
          <a:p>
            <a:fld id="{536DF23D-457D-486A-AF07-0B0B5A9C2458}" type="datetime1">
              <a:rPr lang="en-US" smtClean="0"/>
              <a:t>8/6/2024</a:t>
            </a:fld>
            <a:endParaRPr lang="en-US" dirty="0"/>
          </a:p>
        </p:txBody>
      </p:sp>
      <p:pic>
        <p:nvPicPr>
          <p:cNvPr id="5122" name="Picture 2">
            <a:extLst>
              <a:ext uri="{FF2B5EF4-FFF2-40B4-BE49-F238E27FC236}">
                <a16:creationId xmlns:a16="http://schemas.microsoft.com/office/drawing/2014/main" id="{0D9F5E67-CDBF-92F4-6B74-4CA8FE092E1B}"/>
              </a:ext>
            </a:extLst>
          </p:cNvPr>
          <p:cNvPicPr>
            <a:picLocks noChangeAspect="1" noChangeArrowheads="1"/>
          </p:cNvPicPr>
          <p:nvPr/>
        </p:nvPicPr>
        <p:blipFill>
          <a:blip r:embed="rId31" cstate="screen">
            <a:extLst>
              <a:ext uri="{28A0092B-C50C-407E-A947-70E740481C1C}">
                <a14:useLocalDpi xmlns:a14="http://schemas.microsoft.com/office/drawing/2010/main" val="0"/>
              </a:ext>
            </a:extLst>
          </a:blip>
          <a:srcRect/>
          <a:stretch>
            <a:fillRect/>
          </a:stretch>
        </p:blipFill>
        <p:spPr bwMode="auto">
          <a:xfrm>
            <a:off x="11058644" y="455007"/>
            <a:ext cx="808097" cy="641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97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69B9-9008-6D9A-0DE9-894659AEFAA9}"/>
              </a:ext>
            </a:extLst>
          </p:cNvPr>
          <p:cNvSpPr>
            <a:spLocks noGrp="1"/>
          </p:cNvSpPr>
          <p:nvPr>
            <p:ph type="title"/>
          </p:nvPr>
        </p:nvSpPr>
        <p:spPr>
          <a:xfrm>
            <a:off x="663102" y="192899"/>
            <a:ext cx="10515600" cy="606425"/>
          </a:xfrm>
        </p:spPr>
        <p:txBody>
          <a:bodyPr/>
          <a:lstStyle/>
          <a:p>
            <a:r>
              <a:rPr lang="en-US" dirty="0"/>
              <a:t>Where to BUY PCB Components </a:t>
            </a:r>
          </a:p>
        </p:txBody>
      </p:sp>
      <p:sp>
        <p:nvSpPr>
          <p:cNvPr id="3" name="Content Placeholder 2">
            <a:extLst>
              <a:ext uri="{FF2B5EF4-FFF2-40B4-BE49-F238E27FC236}">
                <a16:creationId xmlns:a16="http://schemas.microsoft.com/office/drawing/2014/main" id="{D8905851-9A30-DF4A-BFE5-8AD2B0512D2F}"/>
              </a:ext>
            </a:extLst>
          </p:cNvPr>
          <p:cNvSpPr>
            <a:spLocks noGrp="1"/>
          </p:cNvSpPr>
          <p:nvPr>
            <p:ph idx="1"/>
          </p:nvPr>
        </p:nvSpPr>
        <p:spPr>
          <a:xfrm>
            <a:off x="663102" y="1167318"/>
            <a:ext cx="9122923" cy="4192621"/>
          </a:xfrm>
        </p:spPr>
        <p:txBody>
          <a:bodyPr>
            <a:normAutofit/>
          </a:bodyPr>
          <a:lstStyle/>
          <a:p>
            <a:r>
              <a:rPr lang="en-US" dirty="0"/>
              <a:t>AliExpress - </a:t>
            </a:r>
            <a:r>
              <a:rPr lang="en-US" dirty="0">
                <a:hlinkClick r:id="rId2"/>
              </a:rPr>
              <a:t>https://www.aliexpress.com</a:t>
            </a:r>
            <a:r>
              <a:rPr lang="en-US" dirty="0"/>
              <a:t> (China)</a:t>
            </a:r>
          </a:p>
          <a:p>
            <a:pPr lvl="1"/>
            <a:r>
              <a:rPr lang="en-US" dirty="0"/>
              <a:t>Lowest cost</a:t>
            </a:r>
          </a:p>
          <a:p>
            <a:pPr lvl="1"/>
            <a:r>
              <a:rPr lang="en-US" dirty="0"/>
              <a:t>4-6 week delivery time</a:t>
            </a:r>
          </a:p>
          <a:p>
            <a:pPr lvl="1"/>
            <a:r>
              <a:rPr lang="en-US" dirty="0"/>
              <a:t>Large selection of common parts</a:t>
            </a:r>
          </a:p>
          <a:p>
            <a:r>
              <a:rPr lang="en-US" dirty="0"/>
              <a:t>Digikey</a:t>
            </a:r>
          </a:p>
          <a:p>
            <a:r>
              <a:rPr lang="en-US" dirty="0"/>
              <a:t>Mouser</a:t>
            </a:r>
          </a:p>
          <a:p>
            <a:r>
              <a:rPr lang="en-US" dirty="0"/>
              <a:t>Amazon</a:t>
            </a:r>
          </a:p>
          <a:p>
            <a:r>
              <a:rPr lang="en-US" dirty="0"/>
              <a:t>eBay</a:t>
            </a:r>
          </a:p>
        </p:txBody>
      </p:sp>
      <p:sp>
        <p:nvSpPr>
          <p:cNvPr id="8" name="Slide Number Placeholder 7">
            <a:extLst>
              <a:ext uri="{FF2B5EF4-FFF2-40B4-BE49-F238E27FC236}">
                <a16:creationId xmlns:a16="http://schemas.microsoft.com/office/drawing/2014/main" id="{1529A1F8-DA62-4248-E294-77F7E0F4CF3A}"/>
              </a:ext>
            </a:extLst>
          </p:cNvPr>
          <p:cNvSpPr>
            <a:spLocks noGrp="1"/>
          </p:cNvSpPr>
          <p:nvPr>
            <p:ph type="sldNum" sz="quarter" idx="4"/>
          </p:nvPr>
        </p:nvSpPr>
        <p:spPr/>
        <p:txBody>
          <a:bodyPr/>
          <a:lstStyle/>
          <a:p>
            <a:fld id="{03F4EA62-992E-4EB1-BA44-D49665C77250}" type="slidenum">
              <a:rPr lang="en-US" smtClean="0"/>
              <a:pPr/>
              <a:t>59</a:t>
            </a:fld>
            <a:endParaRPr lang="en-US" dirty="0"/>
          </a:p>
        </p:txBody>
      </p:sp>
      <p:sp>
        <p:nvSpPr>
          <p:cNvPr id="9" name="Footer Placeholder 8">
            <a:extLst>
              <a:ext uri="{FF2B5EF4-FFF2-40B4-BE49-F238E27FC236}">
                <a16:creationId xmlns:a16="http://schemas.microsoft.com/office/drawing/2014/main" id="{84DB39A3-F25B-3D59-B104-D1915A7150D5}"/>
              </a:ext>
            </a:extLst>
          </p:cNvPr>
          <p:cNvSpPr>
            <a:spLocks noGrp="1"/>
          </p:cNvSpPr>
          <p:nvPr>
            <p:ph type="ftr" sz="quarter" idx="3"/>
          </p:nvPr>
        </p:nvSpPr>
        <p:spPr/>
        <p:txBody>
          <a:bodyPr/>
          <a:lstStyle/>
          <a:p>
            <a:r>
              <a:rPr lang="en-US" dirty="0"/>
              <a:t>NMRA Surfliner Convention</a:t>
            </a:r>
          </a:p>
        </p:txBody>
      </p:sp>
      <p:sp>
        <p:nvSpPr>
          <p:cNvPr id="10" name="Date Placeholder 9">
            <a:extLst>
              <a:ext uri="{FF2B5EF4-FFF2-40B4-BE49-F238E27FC236}">
                <a16:creationId xmlns:a16="http://schemas.microsoft.com/office/drawing/2014/main" id="{F68CD632-DE2C-F0E2-B8B0-DC96C79DD2AC}"/>
              </a:ext>
            </a:extLst>
          </p:cNvPr>
          <p:cNvSpPr>
            <a:spLocks noGrp="1"/>
          </p:cNvSpPr>
          <p:nvPr>
            <p:ph type="dt" sz="half" idx="2"/>
          </p:nvPr>
        </p:nvSpPr>
        <p:spPr/>
        <p:txBody>
          <a:bodyPr/>
          <a:lstStyle/>
          <a:p>
            <a:fld id="{0D159F37-68DB-481F-96C3-A4C3EF156EB9}" type="datetime1">
              <a:rPr lang="en-US" smtClean="0"/>
              <a:t>8/6/2024</a:t>
            </a:fld>
            <a:endParaRPr lang="en-US" dirty="0"/>
          </a:p>
        </p:txBody>
      </p:sp>
    </p:spTree>
    <p:extLst>
      <p:ext uri="{BB962C8B-B14F-4D97-AF65-F5344CB8AC3E}">
        <p14:creationId xmlns:p14="http://schemas.microsoft.com/office/powerpoint/2010/main" val="221829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5A2A20-5A3E-F2AE-34DD-FA3185FDA659}"/>
              </a:ext>
            </a:extLst>
          </p:cNvPr>
          <p:cNvPicPr>
            <a:picLocks noChangeAspect="1"/>
          </p:cNvPicPr>
          <p:nvPr/>
        </p:nvPicPr>
        <p:blipFill>
          <a:blip r:embed="rId3"/>
          <a:stretch>
            <a:fillRect/>
          </a:stretch>
        </p:blipFill>
        <p:spPr>
          <a:xfrm>
            <a:off x="8417401" y="1557480"/>
            <a:ext cx="3648584" cy="4639322"/>
          </a:xfrm>
          <a:prstGeom prst="rect">
            <a:avLst/>
          </a:prstGeom>
        </p:spPr>
      </p:pic>
      <p:pic>
        <p:nvPicPr>
          <p:cNvPr id="2050" name="Picture 2" descr="PCB Manufacturing &amp; Assembly Capabilities - JLCPCB">
            <a:extLst>
              <a:ext uri="{FF2B5EF4-FFF2-40B4-BE49-F238E27FC236}">
                <a16:creationId xmlns:a16="http://schemas.microsoft.com/office/drawing/2014/main" id="{25359CE4-81E3-0324-C083-E3F56B6C8F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2348" y="1969919"/>
            <a:ext cx="4975513" cy="23030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B51FEC-229C-FDF0-A5A9-82070924E96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601740" y="3004707"/>
            <a:ext cx="3283333" cy="3580469"/>
          </a:xfrm>
          <a:prstGeom prst="rect">
            <a:avLst/>
          </a:prstGeom>
        </p:spPr>
      </p:pic>
      <p:pic>
        <p:nvPicPr>
          <p:cNvPr id="5" name="Picture 4">
            <a:extLst>
              <a:ext uri="{FF2B5EF4-FFF2-40B4-BE49-F238E27FC236}">
                <a16:creationId xmlns:a16="http://schemas.microsoft.com/office/drawing/2014/main" id="{9156D0E2-2980-DCEE-D24F-2E822B389ED9}"/>
              </a:ext>
            </a:extLst>
          </p:cNvPr>
          <p:cNvPicPr>
            <a:picLocks noChangeAspect="1"/>
          </p:cNvPicPr>
          <p:nvPr/>
        </p:nvPicPr>
        <p:blipFill>
          <a:blip r:embed="rId6"/>
          <a:stretch>
            <a:fillRect/>
          </a:stretch>
        </p:blipFill>
        <p:spPr>
          <a:xfrm>
            <a:off x="8347304" y="1896176"/>
            <a:ext cx="3667637" cy="4753638"/>
          </a:xfrm>
          <a:prstGeom prst="rect">
            <a:avLst/>
          </a:prstGeom>
        </p:spPr>
      </p:pic>
      <p:pic>
        <p:nvPicPr>
          <p:cNvPr id="16" name="Picture 15">
            <a:extLst>
              <a:ext uri="{FF2B5EF4-FFF2-40B4-BE49-F238E27FC236}">
                <a16:creationId xmlns:a16="http://schemas.microsoft.com/office/drawing/2014/main" id="{D657CD0E-E4B5-BA8D-1CAD-F910A3B36EFD}"/>
              </a:ext>
            </a:extLst>
          </p:cNvPr>
          <p:cNvPicPr>
            <a:picLocks noChangeAspect="1"/>
          </p:cNvPicPr>
          <p:nvPr/>
        </p:nvPicPr>
        <p:blipFill>
          <a:blip r:embed="rId6"/>
          <a:stretch>
            <a:fillRect/>
          </a:stretch>
        </p:blipFill>
        <p:spPr>
          <a:xfrm>
            <a:off x="8398348" y="1933846"/>
            <a:ext cx="3667637" cy="4753638"/>
          </a:xfrm>
          <a:prstGeom prst="rect">
            <a:avLst/>
          </a:prstGeom>
        </p:spPr>
      </p:pic>
      <p:sp>
        <p:nvSpPr>
          <p:cNvPr id="17" name="Rectangle: Rounded Corners 16">
            <a:extLst>
              <a:ext uri="{FF2B5EF4-FFF2-40B4-BE49-F238E27FC236}">
                <a16:creationId xmlns:a16="http://schemas.microsoft.com/office/drawing/2014/main" id="{9DE4A507-3580-067A-1847-907E634A4B4E}"/>
              </a:ext>
            </a:extLst>
          </p:cNvPr>
          <p:cNvSpPr/>
          <p:nvPr/>
        </p:nvSpPr>
        <p:spPr>
          <a:xfrm>
            <a:off x="8786103" y="5300520"/>
            <a:ext cx="2296332" cy="933351"/>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C961FD6A-DE6E-30BD-306B-BE37917E0C7E}"/>
              </a:ext>
            </a:extLst>
          </p:cNvPr>
          <p:cNvSpPr/>
          <p:nvPr/>
        </p:nvSpPr>
        <p:spPr>
          <a:xfrm>
            <a:off x="8559510" y="2886034"/>
            <a:ext cx="2296332" cy="1675333"/>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9FF9596-CF72-8782-9BBF-A64EAAC9D7E6}"/>
              </a:ext>
            </a:extLst>
          </p:cNvPr>
          <p:cNvSpPr>
            <a:spLocks noGrp="1"/>
          </p:cNvSpPr>
          <p:nvPr>
            <p:ph idx="1"/>
          </p:nvPr>
        </p:nvSpPr>
        <p:spPr>
          <a:xfrm>
            <a:off x="712202" y="1066798"/>
            <a:ext cx="7389807" cy="5440102"/>
          </a:xfrm>
        </p:spPr>
        <p:txBody>
          <a:bodyPr vert="horz" lIns="91440" tIns="45720" rIns="91440" bIns="45720" rtlCol="0">
            <a:normAutofit fontScale="70000" lnSpcReduction="20000"/>
          </a:bodyPr>
          <a:lstStyle/>
          <a:p>
            <a:r>
              <a:rPr lang="en-US" dirty="0"/>
              <a:t>Printed Circuit Board (PCB)</a:t>
            </a:r>
          </a:p>
          <a:p>
            <a:r>
              <a:rPr lang="en-US" dirty="0"/>
              <a:t>Provides electrical conductivity between components via copper ‘traces’</a:t>
            </a:r>
          </a:p>
          <a:p>
            <a:r>
              <a:rPr lang="en-US" dirty="0"/>
              <a:t>Can have 1, 2, 4 or more layers of copper  </a:t>
            </a:r>
          </a:p>
          <a:p>
            <a:pPr lvl="1"/>
            <a:r>
              <a:rPr lang="en-US" dirty="0"/>
              <a:t>Fritzing designs 1 and 2 layer PCBs (2 is most common)</a:t>
            </a:r>
          </a:p>
          <a:p>
            <a:pPr lvl="1"/>
            <a:r>
              <a:rPr lang="en-US" dirty="0"/>
              <a:t>JLCPCB fabricates 1 to 20 layers for rigid PCBs </a:t>
            </a:r>
          </a:p>
          <a:p>
            <a:r>
              <a:rPr lang="en-US" dirty="0"/>
              <a:t>Can be designed in various sizes and thicknesses</a:t>
            </a:r>
          </a:p>
          <a:p>
            <a:pPr lvl="1"/>
            <a:r>
              <a:rPr lang="en-US" dirty="0"/>
              <a:t>MAX Size: 400mm x 500mm (JLCPCB)</a:t>
            </a:r>
          </a:p>
          <a:p>
            <a:pPr lvl="1"/>
            <a:r>
              <a:rPr lang="en-US" dirty="0"/>
              <a:t>MIN Size: 5mm x 5mm (JLCPCB)</a:t>
            </a:r>
          </a:p>
          <a:p>
            <a:pPr lvl="1"/>
            <a:r>
              <a:rPr lang="en-US" dirty="0"/>
              <a:t>Thickness: 0.4mm – 2.5mm with 1.6mm default (JLCPCB)</a:t>
            </a:r>
          </a:p>
          <a:p>
            <a:r>
              <a:rPr lang="en-US" dirty="0"/>
              <a:t>Can be designed in many shapes	</a:t>
            </a:r>
          </a:p>
          <a:p>
            <a:pPr lvl="1"/>
            <a:r>
              <a:rPr lang="en-US" dirty="0"/>
              <a:t>Fritzing supplied shapes (rectangle is the default)</a:t>
            </a:r>
          </a:p>
          <a:p>
            <a:pPr lvl="2"/>
            <a:r>
              <a:rPr lang="en-US" dirty="0"/>
              <a:t>Click in the shape input field, select from drop down list</a:t>
            </a:r>
          </a:p>
          <a:p>
            <a:pPr lvl="1"/>
            <a:r>
              <a:rPr lang="en-US" dirty="0"/>
              <a:t>Create custom shapes using SVG editor (e.g. Inkscape)</a:t>
            </a:r>
          </a:p>
          <a:p>
            <a:pPr lvl="1"/>
            <a:r>
              <a:rPr lang="en-US" dirty="0"/>
              <a:t>Load custom shape from Inspector Palette Window:</a:t>
            </a:r>
          </a:p>
          <a:p>
            <a:pPr lvl="2"/>
            <a:r>
              <a:rPr lang="en-US" dirty="0"/>
              <a:t>click on “load image file” button, select SVG file</a:t>
            </a:r>
          </a:p>
          <a:p>
            <a:r>
              <a:rPr lang="en-US" dirty="0"/>
              <a:t>Can be fabricated in various colors and materials</a:t>
            </a:r>
          </a:p>
          <a:p>
            <a:pPr lvl="1"/>
            <a:r>
              <a:rPr lang="en-US" dirty="0"/>
              <a:t>Materials: FR-4 ($, most common), Aluminum ($$),  Flex ($$) , Teflon ($$)</a:t>
            </a:r>
          </a:p>
        </p:txBody>
      </p:sp>
      <p:sp>
        <p:nvSpPr>
          <p:cNvPr id="6" name="Title 5">
            <a:extLst>
              <a:ext uri="{FF2B5EF4-FFF2-40B4-BE49-F238E27FC236}">
                <a16:creationId xmlns:a16="http://schemas.microsoft.com/office/drawing/2014/main" id="{B8855209-315A-04AC-DCF5-7136B0A61F5D}"/>
              </a:ext>
            </a:extLst>
          </p:cNvPr>
          <p:cNvSpPr>
            <a:spLocks noGrp="1"/>
          </p:cNvSpPr>
          <p:nvPr>
            <p:ph type="title"/>
          </p:nvPr>
        </p:nvSpPr>
        <p:spPr>
          <a:xfrm>
            <a:off x="712202" y="45425"/>
            <a:ext cx="9905998" cy="1021373"/>
          </a:xfrm>
        </p:spPr>
        <p:txBody>
          <a:bodyPr/>
          <a:lstStyle/>
          <a:p>
            <a:r>
              <a:rPr lang="en-US" dirty="0"/>
              <a:t>WHAT is a PCB</a:t>
            </a:r>
          </a:p>
        </p:txBody>
      </p:sp>
      <p:sp>
        <p:nvSpPr>
          <p:cNvPr id="8" name="Rectangle: Rounded Corners 7">
            <a:extLst>
              <a:ext uri="{FF2B5EF4-FFF2-40B4-BE49-F238E27FC236}">
                <a16:creationId xmlns:a16="http://schemas.microsoft.com/office/drawing/2014/main" id="{EBE7C3ED-CCEF-0D2B-66E2-5640D8336F80}"/>
              </a:ext>
            </a:extLst>
          </p:cNvPr>
          <p:cNvSpPr/>
          <p:nvPr/>
        </p:nvSpPr>
        <p:spPr>
          <a:xfrm>
            <a:off x="9112113" y="6145317"/>
            <a:ext cx="2996102" cy="366119"/>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26D42EB5-7A1A-5FBE-AE24-DBF26DD68F20}"/>
              </a:ext>
            </a:extLst>
          </p:cNvPr>
          <p:cNvSpPr/>
          <p:nvPr/>
        </p:nvSpPr>
        <p:spPr>
          <a:xfrm>
            <a:off x="8660961" y="2914534"/>
            <a:ext cx="423672" cy="206923"/>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1D056B7D-F112-5681-98DD-32A21AEB19B5}"/>
              </a:ext>
            </a:extLst>
          </p:cNvPr>
          <p:cNvSpPr/>
          <p:nvPr/>
        </p:nvSpPr>
        <p:spPr>
          <a:xfrm>
            <a:off x="8619101" y="6249082"/>
            <a:ext cx="423672" cy="206923"/>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6ECB731C-992D-B3E1-F523-8E66545A4E71}"/>
              </a:ext>
            </a:extLst>
          </p:cNvPr>
          <p:cNvPicPr>
            <a:picLocks noChangeAspect="1"/>
          </p:cNvPicPr>
          <p:nvPr/>
        </p:nvPicPr>
        <p:blipFill>
          <a:blip r:embed="rId7"/>
          <a:stretch>
            <a:fillRect/>
          </a:stretch>
        </p:blipFill>
        <p:spPr>
          <a:xfrm>
            <a:off x="6289618" y="2422193"/>
            <a:ext cx="5725323" cy="3424715"/>
          </a:xfrm>
          <a:prstGeom prst="rect">
            <a:avLst/>
          </a:prstGeom>
        </p:spPr>
      </p:pic>
      <p:sp>
        <p:nvSpPr>
          <p:cNvPr id="15" name="Slide Number Placeholder 14">
            <a:extLst>
              <a:ext uri="{FF2B5EF4-FFF2-40B4-BE49-F238E27FC236}">
                <a16:creationId xmlns:a16="http://schemas.microsoft.com/office/drawing/2014/main" id="{B8A6F41A-497F-5618-019E-F79D5386EBD0}"/>
              </a:ext>
            </a:extLst>
          </p:cNvPr>
          <p:cNvSpPr>
            <a:spLocks noGrp="1"/>
          </p:cNvSpPr>
          <p:nvPr>
            <p:ph type="sldNum" sz="quarter" idx="4"/>
          </p:nvPr>
        </p:nvSpPr>
        <p:spPr/>
        <p:txBody>
          <a:bodyPr/>
          <a:lstStyle/>
          <a:p>
            <a:fld id="{03F4EA62-992E-4EB1-BA44-D49665C77250}" type="slidenum">
              <a:rPr lang="en-US" smtClean="0"/>
              <a:pPr/>
              <a:t>6</a:t>
            </a:fld>
            <a:endParaRPr lang="en-US" dirty="0"/>
          </a:p>
        </p:txBody>
      </p:sp>
      <p:sp>
        <p:nvSpPr>
          <p:cNvPr id="18" name="Footer Placeholder 17">
            <a:extLst>
              <a:ext uri="{FF2B5EF4-FFF2-40B4-BE49-F238E27FC236}">
                <a16:creationId xmlns:a16="http://schemas.microsoft.com/office/drawing/2014/main" id="{A3CAA4BB-4FC4-D42D-7F12-66E373227A65}"/>
              </a:ext>
            </a:extLst>
          </p:cNvPr>
          <p:cNvSpPr>
            <a:spLocks noGrp="1"/>
          </p:cNvSpPr>
          <p:nvPr>
            <p:ph type="ftr" sz="quarter" idx="3"/>
          </p:nvPr>
        </p:nvSpPr>
        <p:spPr/>
        <p:txBody>
          <a:bodyPr/>
          <a:lstStyle/>
          <a:p>
            <a:r>
              <a:rPr lang="en-US" dirty="0"/>
              <a:t>NMRA Surfliner Convention</a:t>
            </a:r>
          </a:p>
        </p:txBody>
      </p:sp>
      <p:sp>
        <p:nvSpPr>
          <p:cNvPr id="20" name="Date Placeholder 19">
            <a:extLst>
              <a:ext uri="{FF2B5EF4-FFF2-40B4-BE49-F238E27FC236}">
                <a16:creationId xmlns:a16="http://schemas.microsoft.com/office/drawing/2014/main" id="{FCDA9947-6D22-06F9-2732-FDF6E296830C}"/>
              </a:ext>
            </a:extLst>
          </p:cNvPr>
          <p:cNvSpPr>
            <a:spLocks noGrp="1"/>
          </p:cNvSpPr>
          <p:nvPr>
            <p:ph type="dt" sz="half" idx="2"/>
          </p:nvPr>
        </p:nvSpPr>
        <p:spPr/>
        <p:txBody>
          <a:bodyPr/>
          <a:lstStyle/>
          <a:p>
            <a:fld id="{F3ABAE48-ACB5-4D80-AC53-1B8ACE24BBAC}" type="datetime1">
              <a:rPr lang="en-US" smtClean="0"/>
              <a:t>8/6/2024</a:t>
            </a:fld>
            <a:endParaRPr lang="en-US" dirty="0"/>
          </a:p>
        </p:txBody>
      </p:sp>
    </p:spTree>
    <p:extLst>
      <p:ext uri="{BB962C8B-B14F-4D97-AF65-F5344CB8AC3E}">
        <p14:creationId xmlns:p14="http://schemas.microsoft.com/office/powerpoint/2010/main" val="54686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par>
                                <p:cTn id="32" presetID="10" presetClass="exit" presetSubtype="0" fill="hold" nodeType="withEffect">
                                  <p:stCondLst>
                                    <p:cond delay="0"/>
                                  </p:stCondLst>
                                  <p:childTnLst>
                                    <p:animEffect transition="out" filter="fade">
                                      <p:cBhvr>
                                        <p:cTn id="33" dur="500"/>
                                        <p:tgtEl>
                                          <p:spTgt spid="2050"/>
                                        </p:tgtEl>
                                      </p:cBhvr>
                                    </p:animEffect>
                                    <p:set>
                                      <p:cBhvr>
                                        <p:cTn id="34" dur="1" fill="hold">
                                          <p:stCondLst>
                                            <p:cond delay="499"/>
                                          </p:stCondLst>
                                        </p:cTn>
                                        <p:tgtEl>
                                          <p:spTgt spid="2050"/>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par>
                                <p:cTn id="52" presetID="10" presetClass="exit" presetSubtype="0" fill="hold" grpId="1" nodeType="withEffect">
                                  <p:stCondLst>
                                    <p:cond delay="0"/>
                                  </p:stCondLst>
                                  <p:childTnLst>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500"/>
                                        <p:tgtEl>
                                          <p:spTgt spid="3">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fade">
                                      <p:cBhvr>
                                        <p:cTn id="67" dur="500"/>
                                        <p:tgtEl>
                                          <p:spTgt spid="3">
                                            <p:txEl>
                                              <p:pRg st="10" end="10"/>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
                                        <p:tgtEl>
                                          <p:spTgt spid="1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1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
                                            <p:txEl>
                                              <p:pRg st="11" end="11"/>
                                            </p:txEl>
                                          </p:spTgt>
                                        </p:tgtEl>
                                        <p:attrNameLst>
                                          <p:attrName>style.visibility</p:attrName>
                                        </p:attrNameLst>
                                      </p:cBhvr>
                                      <p:to>
                                        <p:strVal val="visible"/>
                                      </p:to>
                                    </p:set>
                                    <p:animEffect transition="in" filter="fade">
                                      <p:cBhvr>
                                        <p:cTn id="78" dur="500"/>
                                        <p:tgtEl>
                                          <p:spTgt spid="3">
                                            <p:txEl>
                                              <p:pRg st="11" end="11"/>
                                            </p:txEl>
                                          </p:spTgt>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
                                            <p:txEl>
                                              <p:pRg st="12" end="12"/>
                                            </p:txEl>
                                          </p:spTgt>
                                        </p:tgtEl>
                                        <p:attrNameLst>
                                          <p:attrName>style.visibility</p:attrName>
                                        </p:attrNameLst>
                                      </p:cBhvr>
                                      <p:to>
                                        <p:strVal val="visible"/>
                                      </p:to>
                                    </p:set>
                                    <p:animEffect transition="in" filter="fade">
                                      <p:cBhvr>
                                        <p:cTn id="86" dur="500"/>
                                        <p:tgtEl>
                                          <p:spTgt spid="3">
                                            <p:txEl>
                                              <p:pRg st="12" end="12"/>
                                            </p:txEl>
                                          </p:spTgt>
                                        </p:tgtEl>
                                      </p:cBhvr>
                                    </p:animEffect>
                                  </p:childTnLst>
                                </p:cTn>
                              </p:par>
                              <p:par>
                                <p:cTn id="87" presetID="10" presetClass="exit" presetSubtype="0" fill="hold" grpId="1" nodeType="withEffect">
                                  <p:stCondLst>
                                    <p:cond delay="0"/>
                                  </p:stCondLst>
                                  <p:childTnLst>
                                    <p:animEffect transition="out" filter="fade">
                                      <p:cBhvr>
                                        <p:cTn id="88" dur="500"/>
                                        <p:tgtEl>
                                          <p:spTgt spid="11"/>
                                        </p:tgtEl>
                                      </p:cBhvr>
                                    </p:animEffect>
                                    <p:set>
                                      <p:cBhvr>
                                        <p:cTn id="89" dur="1" fill="hold">
                                          <p:stCondLst>
                                            <p:cond delay="499"/>
                                          </p:stCondLst>
                                        </p:cTn>
                                        <p:tgtEl>
                                          <p:spTgt spid="11"/>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0"/>
                                        </p:tgtEl>
                                      </p:cBhvr>
                                    </p:animEffect>
                                    <p:set>
                                      <p:cBhvr>
                                        <p:cTn id="92" dur="1" fill="hold">
                                          <p:stCondLst>
                                            <p:cond delay="499"/>
                                          </p:stCondLst>
                                        </p:cTn>
                                        <p:tgtEl>
                                          <p:spTgt spid="10"/>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2"/>
                                        </p:tgtEl>
                                      </p:cBhvr>
                                    </p:animEffect>
                                    <p:set>
                                      <p:cBhvr>
                                        <p:cTn id="95" dur="1" fill="hold">
                                          <p:stCondLst>
                                            <p:cond delay="499"/>
                                          </p:stCondLst>
                                        </p:cTn>
                                        <p:tgtEl>
                                          <p:spTgt spid="12"/>
                                        </p:tgtEl>
                                        <p:attrNameLst>
                                          <p:attrName>style.visibility</p:attrName>
                                        </p:attrNameLst>
                                      </p:cBhvr>
                                      <p:to>
                                        <p:strVal val="hidden"/>
                                      </p:to>
                                    </p:set>
                                  </p:childTnLst>
                                </p:cTn>
                              </p:par>
                              <p:par>
                                <p:cTn id="96" presetID="10" presetClass="entr" presetSubtype="0" fill="hold" nodeType="with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fade">
                                      <p:cBhvr>
                                        <p:cTn id="98" dur="500"/>
                                        <p:tgtEl>
                                          <p:spTgt spid="1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3">
                                            <p:txEl>
                                              <p:pRg st="13" end="13"/>
                                            </p:txEl>
                                          </p:spTgt>
                                        </p:tgtEl>
                                        <p:attrNameLst>
                                          <p:attrName>style.visibility</p:attrName>
                                        </p:attrNameLst>
                                      </p:cBhvr>
                                      <p:to>
                                        <p:strVal val="visible"/>
                                      </p:to>
                                    </p:set>
                                    <p:animEffect transition="in" filter="fade">
                                      <p:cBhvr>
                                        <p:cTn id="103" dur="500"/>
                                        <p:tgtEl>
                                          <p:spTgt spid="3">
                                            <p:txEl>
                                              <p:pRg st="13" end="13"/>
                                            </p:txEl>
                                          </p:spTgt>
                                        </p:tgtEl>
                                      </p:cBhvr>
                                    </p:animEffect>
                                  </p:childTnLst>
                                </p:cTn>
                              </p:par>
                              <p:par>
                                <p:cTn id="104" presetID="10" presetClass="exit" presetSubtype="0" fill="hold" nodeType="withEffect">
                                  <p:stCondLst>
                                    <p:cond delay="0"/>
                                  </p:stCondLst>
                                  <p:childTnLst>
                                    <p:animEffect transition="out" filter="fade">
                                      <p:cBhvr>
                                        <p:cTn id="105" dur="500"/>
                                        <p:tgtEl>
                                          <p:spTgt spid="19"/>
                                        </p:tgtEl>
                                      </p:cBhvr>
                                    </p:animEffect>
                                    <p:set>
                                      <p:cBhvr>
                                        <p:cTn id="106" dur="1" fill="hold">
                                          <p:stCondLst>
                                            <p:cond delay="499"/>
                                          </p:stCondLst>
                                        </p:cTn>
                                        <p:tgtEl>
                                          <p:spTgt spid="19"/>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3">
                                            <p:txEl>
                                              <p:pRg st="14" end="14"/>
                                            </p:txEl>
                                          </p:spTgt>
                                        </p:tgtEl>
                                        <p:attrNameLst>
                                          <p:attrName>style.visibility</p:attrName>
                                        </p:attrNameLst>
                                      </p:cBhvr>
                                      <p:to>
                                        <p:strVal val="visible"/>
                                      </p:to>
                                    </p:set>
                                    <p:animEffect transition="in" filter="fade">
                                      <p:cBhvr>
                                        <p:cTn id="109" dur="500"/>
                                        <p:tgtEl>
                                          <p:spTgt spid="3">
                                            <p:txEl>
                                              <p:pRg st="14" end="14"/>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5"/>
                                        </p:tgtEl>
                                        <p:attrNameLst>
                                          <p:attrName>style.visibility</p:attrName>
                                        </p:attrNameLst>
                                      </p:cBhvr>
                                      <p:to>
                                        <p:strVal val="visible"/>
                                      </p:to>
                                    </p:set>
                                    <p:animEffect transition="in" filter="fade">
                                      <p:cBhvr>
                                        <p:cTn id="112" dur="500"/>
                                        <p:tgtEl>
                                          <p:spTgt spid="5"/>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fade">
                                      <p:cBhvr>
                                        <p:cTn id="115" dur="500"/>
                                        <p:tgtEl>
                                          <p:spTgt spid="8"/>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3"/>
                                        </p:tgtEl>
                                        <p:attrNameLst>
                                          <p:attrName>style.visibility</p:attrName>
                                        </p:attrNameLst>
                                      </p:cBhvr>
                                      <p:to>
                                        <p:strVal val="visible"/>
                                      </p:to>
                                    </p:set>
                                    <p:animEffect transition="in" filter="fade">
                                      <p:cBhvr>
                                        <p:cTn id="118" dur="500"/>
                                        <p:tgtEl>
                                          <p:spTgt spid="13"/>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3">
                                            <p:txEl>
                                              <p:pRg st="15" end="15"/>
                                            </p:txEl>
                                          </p:spTgt>
                                        </p:tgtEl>
                                        <p:attrNameLst>
                                          <p:attrName>style.visibility</p:attrName>
                                        </p:attrNameLst>
                                      </p:cBhvr>
                                      <p:to>
                                        <p:strVal val="visible"/>
                                      </p:to>
                                    </p:set>
                                    <p:animEffect transition="in" filter="fade">
                                      <p:cBhvr>
                                        <p:cTn id="123" dur="500"/>
                                        <p:tgtEl>
                                          <p:spTgt spid="3">
                                            <p:txEl>
                                              <p:pRg st="15" end="15"/>
                                            </p:txEl>
                                          </p:spTgt>
                                        </p:tgtEl>
                                      </p:cBhvr>
                                    </p:animEffect>
                                  </p:childTnLst>
                                </p:cTn>
                              </p:par>
                              <p:par>
                                <p:cTn id="124" presetID="10" presetClass="exit" presetSubtype="0" fill="hold" grpId="1" nodeType="withEffect">
                                  <p:stCondLst>
                                    <p:cond delay="0"/>
                                  </p:stCondLst>
                                  <p:childTnLst>
                                    <p:animEffect transition="out" filter="fade">
                                      <p:cBhvr>
                                        <p:cTn id="125" dur="500"/>
                                        <p:tgtEl>
                                          <p:spTgt spid="8"/>
                                        </p:tgtEl>
                                      </p:cBhvr>
                                    </p:animEffect>
                                    <p:set>
                                      <p:cBhvr>
                                        <p:cTn id="126" dur="1" fill="hold">
                                          <p:stCondLst>
                                            <p:cond delay="499"/>
                                          </p:stCondLst>
                                        </p:cTn>
                                        <p:tgtEl>
                                          <p:spTgt spid="8"/>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3"/>
                                        </p:tgtEl>
                                      </p:cBhvr>
                                    </p:animEffect>
                                    <p:set>
                                      <p:cBhvr>
                                        <p:cTn id="129" dur="1" fill="hold">
                                          <p:stCondLst>
                                            <p:cond delay="499"/>
                                          </p:stCondLst>
                                        </p:cTn>
                                        <p:tgtEl>
                                          <p:spTgt spid="13"/>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5"/>
                                        </p:tgtEl>
                                      </p:cBhvr>
                                    </p:animEffect>
                                    <p:set>
                                      <p:cBhvr>
                                        <p:cTn id="132" dur="1" fill="hold">
                                          <p:stCondLst>
                                            <p:cond delay="499"/>
                                          </p:stCondLst>
                                        </p:cTn>
                                        <p:tgtEl>
                                          <p:spTgt spid="5"/>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7"/>
                                        </p:tgtEl>
                                        <p:attrNameLst>
                                          <p:attrName>style.visibility</p:attrName>
                                        </p:attrNameLst>
                                      </p:cBhvr>
                                      <p:to>
                                        <p:strVal val="visible"/>
                                      </p:to>
                                    </p:set>
                                    <p:animEffect transition="in" filter="fade">
                                      <p:cBhvr>
                                        <p:cTn id="135" dur="500"/>
                                        <p:tgtEl>
                                          <p:spTgt spid="7"/>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3">
                                            <p:txEl>
                                              <p:pRg st="16" end="16"/>
                                            </p:txEl>
                                          </p:spTgt>
                                        </p:tgtEl>
                                        <p:attrNameLst>
                                          <p:attrName>style.visibility</p:attrName>
                                        </p:attrNameLst>
                                      </p:cBhvr>
                                      <p:to>
                                        <p:strVal val="visible"/>
                                      </p:to>
                                    </p:set>
                                    <p:animEffect transition="in" filter="fade">
                                      <p:cBhvr>
                                        <p:cTn id="140"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1" grpId="0" animBg="1"/>
      <p:bldP spid="11" grpId="1" animBg="1"/>
      <p:bldP spid="8" grpId="0" animBg="1"/>
      <p:bldP spid="8" grpId="1" animBg="1"/>
      <p:bldP spid="12" grpId="0" animBg="1"/>
      <p:bldP spid="12" grpId="1" animBg="1"/>
      <p:bldP spid="13" grpId="0" animBg="1"/>
      <p:bldP spid="13"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0CBA4-8548-6CA8-3C8F-676FAF187FAD}"/>
              </a:ext>
            </a:extLst>
          </p:cNvPr>
          <p:cNvSpPr>
            <a:spLocks noGrp="1"/>
          </p:cNvSpPr>
          <p:nvPr>
            <p:ph type="title"/>
          </p:nvPr>
        </p:nvSpPr>
        <p:spPr>
          <a:xfrm>
            <a:off x="595211" y="374854"/>
            <a:ext cx="10525125" cy="437132"/>
          </a:xfrm>
        </p:spPr>
        <p:txBody>
          <a:bodyPr>
            <a:noAutofit/>
          </a:bodyPr>
          <a:lstStyle/>
          <a:p>
            <a:r>
              <a:rPr lang="en-US" dirty="0"/>
              <a:t>PCB Mounting Components</a:t>
            </a:r>
          </a:p>
        </p:txBody>
      </p:sp>
      <p:graphicFrame>
        <p:nvGraphicFramePr>
          <p:cNvPr id="4" name="Table 4">
            <a:extLst>
              <a:ext uri="{FF2B5EF4-FFF2-40B4-BE49-F238E27FC236}">
                <a16:creationId xmlns:a16="http://schemas.microsoft.com/office/drawing/2014/main" id="{FFBDBC14-DAAE-275B-852E-F401F901C2ED}"/>
              </a:ext>
            </a:extLst>
          </p:cNvPr>
          <p:cNvGraphicFramePr>
            <a:graphicFrameLocks noGrp="1"/>
          </p:cNvGraphicFramePr>
          <p:nvPr>
            <p:extLst>
              <p:ext uri="{D42A27DB-BD31-4B8C-83A1-F6EECF244321}">
                <p14:modId xmlns:p14="http://schemas.microsoft.com/office/powerpoint/2010/main" val="3679273671"/>
              </p:ext>
            </p:extLst>
          </p:nvPr>
        </p:nvGraphicFramePr>
        <p:xfrm>
          <a:off x="719847" y="1383901"/>
          <a:ext cx="7766628" cy="2890520"/>
        </p:xfrm>
        <a:graphic>
          <a:graphicData uri="http://schemas.openxmlformats.org/drawingml/2006/table">
            <a:tbl>
              <a:tblPr firstRow="1" bandRow="1">
                <a:tableStyleId>{7DF18680-E054-41AD-8BC1-D1AEF772440D}</a:tableStyleId>
              </a:tblPr>
              <a:tblGrid>
                <a:gridCol w="1941657">
                  <a:extLst>
                    <a:ext uri="{9D8B030D-6E8A-4147-A177-3AD203B41FA5}">
                      <a16:colId xmlns:a16="http://schemas.microsoft.com/office/drawing/2014/main" val="68473918"/>
                    </a:ext>
                  </a:extLst>
                </a:gridCol>
                <a:gridCol w="1941657">
                  <a:extLst>
                    <a:ext uri="{9D8B030D-6E8A-4147-A177-3AD203B41FA5}">
                      <a16:colId xmlns:a16="http://schemas.microsoft.com/office/drawing/2014/main" val="3567849670"/>
                    </a:ext>
                  </a:extLst>
                </a:gridCol>
                <a:gridCol w="1941657">
                  <a:extLst>
                    <a:ext uri="{9D8B030D-6E8A-4147-A177-3AD203B41FA5}">
                      <a16:colId xmlns:a16="http://schemas.microsoft.com/office/drawing/2014/main" val="1568669435"/>
                    </a:ext>
                  </a:extLst>
                </a:gridCol>
                <a:gridCol w="1941657">
                  <a:extLst>
                    <a:ext uri="{9D8B030D-6E8A-4147-A177-3AD203B41FA5}">
                      <a16:colId xmlns:a16="http://schemas.microsoft.com/office/drawing/2014/main" val="2661633488"/>
                    </a:ext>
                  </a:extLst>
                </a:gridCol>
              </a:tblGrid>
              <a:tr h="370840">
                <a:tc>
                  <a:txBody>
                    <a:bodyPr/>
                    <a:lstStyle/>
                    <a:p>
                      <a:r>
                        <a:rPr lang="en-US" sz="1400" dirty="0"/>
                        <a:t>Component</a:t>
                      </a:r>
                    </a:p>
                  </a:txBody>
                  <a:tcPr/>
                </a:tc>
                <a:tc>
                  <a:txBody>
                    <a:bodyPr/>
                    <a:lstStyle/>
                    <a:p>
                      <a:r>
                        <a:rPr lang="en-US" sz="1400" dirty="0"/>
                        <a:t>Purpose</a:t>
                      </a:r>
                    </a:p>
                  </a:txBody>
                  <a:tcPr/>
                </a:tc>
                <a:tc>
                  <a:txBody>
                    <a:bodyPr/>
                    <a:lstStyle/>
                    <a:p>
                      <a:r>
                        <a:rPr lang="en-US" sz="1400" dirty="0"/>
                        <a:t>Considerations</a:t>
                      </a:r>
                    </a:p>
                  </a:txBody>
                  <a:tcPr/>
                </a:tc>
                <a:tc>
                  <a:txBody>
                    <a:bodyPr/>
                    <a:lstStyle/>
                    <a:p>
                      <a:r>
                        <a:rPr lang="en-US" sz="1400" dirty="0"/>
                        <a:t>Purchase</a:t>
                      </a:r>
                    </a:p>
                  </a:txBody>
                  <a:tcPr/>
                </a:tc>
                <a:extLst>
                  <a:ext uri="{0D108BD9-81ED-4DB2-BD59-A6C34878D82A}">
                    <a16:rowId xmlns:a16="http://schemas.microsoft.com/office/drawing/2014/main" val="2722532140"/>
                  </a:ext>
                </a:extLst>
              </a:tr>
              <a:tr h="370840">
                <a:tc>
                  <a:txBody>
                    <a:bodyPr/>
                    <a:lstStyle/>
                    <a:p>
                      <a:r>
                        <a:rPr lang="en-US" sz="1400" dirty="0"/>
                        <a:t>Screws</a:t>
                      </a:r>
                    </a:p>
                  </a:txBody>
                  <a:tcPr/>
                </a:tc>
                <a:tc>
                  <a:txBody>
                    <a:bodyPr/>
                    <a:lstStyle/>
                    <a:p>
                      <a:r>
                        <a:rPr lang="en-US" sz="1400" dirty="0"/>
                        <a:t>PCB Mounting</a:t>
                      </a:r>
                    </a:p>
                  </a:txBody>
                  <a:tcPr/>
                </a:tc>
                <a:tc>
                  <a:txBody>
                    <a:bodyPr/>
                    <a:lstStyle/>
                    <a:p>
                      <a:r>
                        <a:rPr lang="en-US" sz="1400" dirty="0"/>
                        <a:t>Use M3x8 /w 3.2 mm drill hole</a:t>
                      </a:r>
                    </a:p>
                  </a:txBody>
                  <a:tcPr/>
                </a:tc>
                <a:tc>
                  <a:txBody>
                    <a:bodyPr/>
                    <a:lstStyle/>
                    <a:p>
                      <a:r>
                        <a:rPr lang="en-US" sz="1400" dirty="0">
                          <a:hlinkClick r:id="rId2"/>
                        </a:rPr>
                        <a:t>AliExpress - $2.25 (50)</a:t>
                      </a:r>
                      <a:endParaRPr lang="en-US" sz="1400" dirty="0"/>
                    </a:p>
                  </a:txBody>
                  <a:tcPr/>
                </a:tc>
                <a:extLst>
                  <a:ext uri="{0D108BD9-81ED-4DB2-BD59-A6C34878D82A}">
                    <a16:rowId xmlns:a16="http://schemas.microsoft.com/office/drawing/2014/main" val="4025579368"/>
                  </a:ext>
                </a:extLst>
              </a:tr>
              <a:tr h="370840">
                <a:tc>
                  <a:txBody>
                    <a:bodyPr/>
                    <a:lstStyle/>
                    <a:p>
                      <a:r>
                        <a:rPr lang="en-US" sz="1400" dirty="0"/>
                        <a:t>Standoff</a:t>
                      </a:r>
                    </a:p>
                  </a:txBody>
                  <a:tcPr/>
                </a:tc>
                <a:tc>
                  <a:txBody>
                    <a:bodyPr/>
                    <a:lstStyle/>
                    <a:p>
                      <a:r>
                        <a:rPr lang="en-US" sz="1400" dirty="0"/>
                        <a:t>PCB mounting spacers</a:t>
                      </a:r>
                    </a:p>
                  </a:txBody>
                  <a:tcPr/>
                </a:tc>
                <a:tc>
                  <a:txBody>
                    <a:bodyPr/>
                    <a:lstStyle/>
                    <a:p>
                      <a:r>
                        <a:rPr lang="en-US" sz="1400" dirty="0"/>
                        <a:t>Card stacking</a:t>
                      </a:r>
                    </a:p>
                  </a:txBody>
                  <a:tcPr/>
                </a:tc>
                <a:tc>
                  <a:txBody>
                    <a:bodyPr/>
                    <a:lstStyle/>
                    <a:p>
                      <a:r>
                        <a:rPr lang="en-US" sz="1400" dirty="0">
                          <a:hlinkClick r:id="rId3"/>
                        </a:rPr>
                        <a:t>AliExpress - $1.63 (50)</a:t>
                      </a:r>
                      <a:endParaRPr lang="en-US" sz="1400" dirty="0"/>
                    </a:p>
                  </a:txBody>
                  <a:tcPr/>
                </a:tc>
                <a:extLst>
                  <a:ext uri="{0D108BD9-81ED-4DB2-BD59-A6C34878D82A}">
                    <a16:rowId xmlns:a16="http://schemas.microsoft.com/office/drawing/2014/main" val="3234335846"/>
                  </a:ext>
                </a:extLst>
              </a:tr>
              <a:tr h="370840">
                <a:tc>
                  <a:txBody>
                    <a:bodyPr/>
                    <a:lstStyle/>
                    <a:p>
                      <a:r>
                        <a:rPr lang="en-US" sz="1400" dirty="0"/>
                        <a:t>DIN Rail</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949479805"/>
                  </a:ext>
                </a:extLst>
              </a:tr>
              <a:tr h="370840">
                <a:tc>
                  <a:txBody>
                    <a:bodyPr/>
                    <a:lstStyle/>
                    <a:p>
                      <a:r>
                        <a:rPr lang="en-US" sz="1400" dirty="0"/>
                        <a:t>DIN Bracket</a:t>
                      </a:r>
                    </a:p>
                  </a:txBody>
                  <a:tcPr/>
                </a:tc>
                <a:tc>
                  <a:txBody>
                    <a:bodyPr/>
                    <a:lstStyle/>
                    <a:p>
                      <a:r>
                        <a:rPr lang="en-US" sz="1400" dirty="0"/>
                        <a:t>PCB to DIN mounting</a:t>
                      </a:r>
                    </a:p>
                  </a:txBody>
                  <a:tcPr/>
                </a:tc>
                <a:tc>
                  <a:txBody>
                    <a:bodyPr/>
                    <a:lstStyle/>
                    <a:p>
                      <a:r>
                        <a:rPr lang="en-US" sz="1400" dirty="0"/>
                        <a:t>1-2 per PCB board</a:t>
                      </a:r>
                    </a:p>
                  </a:txBody>
                  <a:tcPr/>
                </a:tc>
                <a:tc>
                  <a:txBody>
                    <a:bodyPr/>
                    <a:lstStyle/>
                    <a:p>
                      <a:r>
                        <a:rPr lang="en-US" sz="1400" dirty="0">
                          <a:hlinkClick r:id="rId4"/>
                        </a:rPr>
                        <a:t>AliExpress - $5 (5 pr)</a:t>
                      </a:r>
                      <a:endParaRPr lang="en-US" sz="1400" dirty="0"/>
                    </a:p>
                  </a:txBody>
                  <a:tcPr/>
                </a:tc>
                <a:extLst>
                  <a:ext uri="{0D108BD9-81ED-4DB2-BD59-A6C34878D82A}">
                    <a16:rowId xmlns:a16="http://schemas.microsoft.com/office/drawing/2014/main" val="2141192032"/>
                  </a:ext>
                </a:extLst>
              </a:tr>
              <a:tr h="370840">
                <a:tc>
                  <a:txBody>
                    <a:bodyPr/>
                    <a:lstStyle/>
                    <a:p>
                      <a:r>
                        <a:rPr lang="en-US" sz="1400" dirty="0"/>
                        <a:t>DIN Rail Clamp</a:t>
                      </a:r>
                    </a:p>
                  </a:txBody>
                  <a:tcPr/>
                </a:tc>
                <a:tc>
                  <a:txBody>
                    <a:bodyPr/>
                    <a:lstStyle/>
                    <a:p>
                      <a:r>
                        <a:rPr lang="en-US" sz="1400" dirty="0"/>
                        <a:t>Mount DIN rail to surface</a:t>
                      </a:r>
                    </a:p>
                  </a:txBody>
                  <a:tcPr/>
                </a:tc>
                <a:tc>
                  <a:txBody>
                    <a:bodyPr/>
                    <a:lstStyle/>
                    <a:p>
                      <a:r>
                        <a:rPr lang="en-US" sz="1400" dirty="0"/>
                        <a:t>Quick removal of DIN rail</a:t>
                      </a:r>
                    </a:p>
                  </a:txBody>
                  <a:tcPr/>
                </a:tc>
                <a:tc>
                  <a:txBody>
                    <a:bodyPr/>
                    <a:lstStyle/>
                    <a:p>
                      <a:r>
                        <a:rPr lang="en-US" sz="1400" dirty="0">
                          <a:hlinkClick r:id="rId5"/>
                        </a:rPr>
                        <a:t>AliExpress - $10 (10)</a:t>
                      </a:r>
                      <a:endParaRPr lang="en-US" sz="1400" dirty="0"/>
                    </a:p>
                  </a:txBody>
                  <a:tcPr/>
                </a:tc>
                <a:extLst>
                  <a:ext uri="{0D108BD9-81ED-4DB2-BD59-A6C34878D82A}">
                    <a16:rowId xmlns:a16="http://schemas.microsoft.com/office/drawing/2014/main" val="3744825250"/>
                  </a:ext>
                </a:extLst>
              </a:tr>
              <a:tr h="370840">
                <a:tc>
                  <a:txBody>
                    <a:bodyPr/>
                    <a:lstStyle/>
                    <a:p>
                      <a:r>
                        <a:rPr lang="en-US" sz="1400" dirty="0"/>
                        <a:t>PCB Housing</a:t>
                      </a:r>
                    </a:p>
                  </a:txBody>
                  <a:tcPr/>
                </a:tc>
                <a:tc>
                  <a:txBody>
                    <a:bodyPr/>
                    <a:lstStyle/>
                    <a:p>
                      <a:r>
                        <a:rPr lang="en-US" sz="1400" dirty="0"/>
                        <a:t>Holds 50mm height PCB</a:t>
                      </a:r>
                    </a:p>
                  </a:txBody>
                  <a:tcPr/>
                </a:tc>
                <a:tc>
                  <a:txBody>
                    <a:bodyPr/>
                    <a:lstStyle/>
                    <a:p>
                      <a:r>
                        <a:rPr lang="en-US" sz="1400" dirty="0"/>
                        <a:t>Optional end caps</a:t>
                      </a:r>
                    </a:p>
                  </a:txBody>
                  <a:tcPr/>
                </a:tc>
                <a:tc>
                  <a:txBody>
                    <a:bodyPr/>
                    <a:lstStyle/>
                    <a:p>
                      <a:r>
                        <a:rPr lang="en-US" sz="1400" dirty="0">
                          <a:hlinkClick r:id="rId6"/>
                        </a:rPr>
                        <a:t>AliExpress - $3/meter</a:t>
                      </a:r>
                      <a:endParaRPr lang="en-US" sz="1400" dirty="0"/>
                    </a:p>
                  </a:txBody>
                  <a:tcPr/>
                </a:tc>
                <a:extLst>
                  <a:ext uri="{0D108BD9-81ED-4DB2-BD59-A6C34878D82A}">
                    <a16:rowId xmlns:a16="http://schemas.microsoft.com/office/drawing/2014/main" val="849493872"/>
                  </a:ext>
                </a:extLst>
              </a:tr>
            </a:tbl>
          </a:graphicData>
        </a:graphic>
      </p:graphicFrame>
      <p:sp>
        <p:nvSpPr>
          <p:cNvPr id="8" name="Slide Number Placeholder 7">
            <a:extLst>
              <a:ext uri="{FF2B5EF4-FFF2-40B4-BE49-F238E27FC236}">
                <a16:creationId xmlns:a16="http://schemas.microsoft.com/office/drawing/2014/main" id="{48C62582-36EF-393B-1BF2-CC158A5A2314}"/>
              </a:ext>
            </a:extLst>
          </p:cNvPr>
          <p:cNvSpPr>
            <a:spLocks noGrp="1"/>
          </p:cNvSpPr>
          <p:nvPr>
            <p:ph type="sldNum" sz="quarter" idx="4"/>
          </p:nvPr>
        </p:nvSpPr>
        <p:spPr/>
        <p:txBody>
          <a:bodyPr/>
          <a:lstStyle/>
          <a:p>
            <a:fld id="{03F4EA62-992E-4EB1-BA44-D49665C77250}" type="slidenum">
              <a:rPr lang="en-US" smtClean="0"/>
              <a:pPr/>
              <a:t>60</a:t>
            </a:fld>
            <a:endParaRPr lang="en-US" dirty="0"/>
          </a:p>
        </p:txBody>
      </p:sp>
      <p:sp>
        <p:nvSpPr>
          <p:cNvPr id="9" name="Footer Placeholder 8">
            <a:extLst>
              <a:ext uri="{FF2B5EF4-FFF2-40B4-BE49-F238E27FC236}">
                <a16:creationId xmlns:a16="http://schemas.microsoft.com/office/drawing/2014/main" id="{B477E701-6E9A-3E84-2011-608CF9429D9D}"/>
              </a:ext>
            </a:extLst>
          </p:cNvPr>
          <p:cNvSpPr>
            <a:spLocks noGrp="1"/>
          </p:cNvSpPr>
          <p:nvPr>
            <p:ph type="ftr" sz="quarter" idx="3"/>
          </p:nvPr>
        </p:nvSpPr>
        <p:spPr/>
        <p:txBody>
          <a:bodyPr/>
          <a:lstStyle/>
          <a:p>
            <a:r>
              <a:rPr lang="en-US" dirty="0"/>
              <a:t>NMRA Surfliner Convention</a:t>
            </a:r>
          </a:p>
        </p:txBody>
      </p:sp>
      <p:sp>
        <p:nvSpPr>
          <p:cNvPr id="10" name="Date Placeholder 9">
            <a:extLst>
              <a:ext uri="{FF2B5EF4-FFF2-40B4-BE49-F238E27FC236}">
                <a16:creationId xmlns:a16="http://schemas.microsoft.com/office/drawing/2014/main" id="{E53689B8-506C-F81A-5B07-4AB9BB831CD2}"/>
              </a:ext>
            </a:extLst>
          </p:cNvPr>
          <p:cNvSpPr>
            <a:spLocks noGrp="1"/>
          </p:cNvSpPr>
          <p:nvPr>
            <p:ph type="dt" sz="half" idx="2"/>
          </p:nvPr>
        </p:nvSpPr>
        <p:spPr/>
        <p:txBody>
          <a:bodyPr/>
          <a:lstStyle/>
          <a:p>
            <a:fld id="{C35373E5-93B3-48F1-9BAB-FBA918CB2523}" type="datetime1">
              <a:rPr lang="en-US" smtClean="0"/>
              <a:t>8/6/2024</a:t>
            </a:fld>
            <a:endParaRPr lang="en-US" dirty="0"/>
          </a:p>
        </p:txBody>
      </p:sp>
    </p:spTree>
    <p:extLst>
      <p:ext uri="{BB962C8B-B14F-4D97-AF65-F5344CB8AC3E}">
        <p14:creationId xmlns:p14="http://schemas.microsoft.com/office/powerpoint/2010/main" val="60353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7C7F8-13C7-4663-2CC4-81F50396E3E3}"/>
              </a:ext>
            </a:extLst>
          </p:cNvPr>
          <p:cNvSpPr>
            <a:spLocks noGrp="1"/>
          </p:cNvSpPr>
          <p:nvPr>
            <p:ph type="title"/>
          </p:nvPr>
        </p:nvSpPr>
        <p:spPr>
          <a:xfrm>
            <a:off x="614464" y="228938"/>
            <a:ext cx="10515600" cy="624579"/>
          </a:xfrm>
        </p:spPr>
        <p:txBody>
          <a:bodyPr>
            <a:normAutofit fontScale="90000"/>
          </a:bodyPr>
          <a:lstStyle/>
          <a:p>
            <a:r>
              <a:rPr lang="en-US" sz="4000" dirty="0"/>
              <a:t>SMD Soldering</a:t>
            </a:r>
            <a:br>
              <a:rPr lang="en-US" dirty="0"/>
            </a:br>
            <a:r>
              <a:rPr lang="en-US" sz="2700" dirty="0"/>
              <a:t>Reflow Overview</a:t>
            </a:r>
            <a:endParaRPr lang="en-US" dirty="0"/>
          </a:p>
        </p:txBody>
      </p:sp>
      <p:sp>
        <p:nvSpPr>
          <p:cNvPr id="3" name="Content Placeholder 2">
            <a:extLst>
              <a:ext uri="{FF2B5EF4-FFF2-40B4-BE49-F238E27FC236}">
                <a16:creationId xmlns:a16="http://schemas.microsoft.com/office/drawing/2014/main" id="{13CC13BB-D204-2E28-0D93-CA7FB32A2853}"/>
              </a:ext>
            </a:extLst>
          </p:cNvPr>
          <p:cNvSpPr>
            <a:spLocks noGrp="1"/>
          </p:cNvSpPr>
          <p:nvPr>
            <p:ph idx="1"/>
          </p:nvPr>
        </p:nvSpPr>
        <p:spPr>
          <a:xfrm>
            <a:off x="710119" y="1258646"/>
            <a:ext cx="11284658" cy="5518672"/>
          </a:xfrm>
        </p:spPr>
        <p:txBody>
          <a:bodyPr>
            <a:normAutofit fontScale="85000" lnSpcReduction="20000"/>
          </a:bodyPr>
          <a:lstStyle/>
          <a:p>
            <a:r>
              <a:rPr lang="en-US" dirty="0"/>
              <a:t>Solder Reflow</a:t>
            </a:r>
          </a:p>
          <a:p>
            <a:pPr lvl="1"/>
            <a:r>
              <a:rPr lang="en-US" dirty="0"/>
              <a:t>Process of using solder paste to solder SMD components on a PCB</a:t>
            </a:r>
          </a:p>
          <a:p>
            <a:pPr lvl="1"/>
            <a:r>
              <a:rPr lang="en-US" dirty="0"/>
              <a:t>PCB is heated until solder melts, bonding SMD to board</a:t>
            </a:r>
          </a:p>
          <a:p>
            <a:pPr lvl="1"/>
            <a:r>
              <a:rPr lang="en-US" dirty="0"/>
              <a:t>Fast, accurate and efficient when using an hot plate to solder multiple SMD components (one side of PCB)</a:t>
            </a:r>
          </a:p>
          <a:p>
            <a:pPr lvl="2"/>
            <a:r>
              <a:rPr lang="en-US" dirty="0"/>
              <a:t>Optionally use Hot Air Rework Station to solder individual components, including bottom of PCB</a:t>
            </a:r>
          </a:p>
          <a:p>
            <a:r>
              <a:rPr lang="en-US" dirty="0"/>
              <a:t>PCB</a:t>
            </a:r>
          </a:p>
          <a:p>
            <a:pPr lvl="1"/>
            <a:r>
              <a:rPr lang="en-US" dirty="0"/>
              <a:t>Use 1206 SMD variant of resistors and capacitors (largest, easy placement)</a:t>
            </a:r>
          </a:p>
          <a:p>
            <a:pPr lvl="1"/>
            <a:r>
              <a:rPr lang="en-US" dirty="0"/>
              <a:t>Run traces straight out from pad (avoids clearance issue between pads)</a:t>
            </a:r>
          </a:p>
          <a:p>
            <a:r>
              <a:rPr lang="en-US" dirty="0"/>
              <a:t>Stencil</a:t>
            </a:r>
          </a:p>
          <a:p>
            <a:pPr lvl="1"/>
            <a:r>
              <a:rPr lang="en-US" dirty="0"/>
              <a:t>Fastest and most accurate method of applying solder paste to PCB</a:t>
            </a:r>
          </a:p>
          <a:p>
            <a:pPr lvl="1"/>
            <a:r>
              <a:rPr lang="en-US" dirty="0"/>
              <a:t>PCB Stencil is flat sheet metal with cutouts matching solder pads for SMD components  </a:t>
            </a:r>
          </a:p>
          <a:p>
            <a:pPr lvl="1"/>
            <a:r>
              <a:rPr lang="en-US" dirty="0"/>
              <a:t>Order Stencil with PCB</a:t>
            </a:r>
          </a:p>
          <a:p>
            <a:pPr lvl="2"/>
            <a:r>
              <a:rPr lang="en-US" dirty="0"/>
              <a:t>Costs: $7 + $8 shipping (JLCPCB) </a:t>
            </a:r>
          </a:p>
          <a:p>
            <a:pPr lvl="2"/>
            <a:r>
              <a:rPr lang="en-US" dirty="0"/>
              <a:t>Note: customize size to minimize shipping costs</a:t>
            </a:r>
          </a:p>
          <a:p>
            <a:pPr lvl="1"/>
            <a:r>
              <a:rPr lang="en-US" dirty="0"/>
              <a:t>Stencil insures correct amount of solder applied accurately on solder pad</a:t>
            </a:r>
          </a:p>
          <a:p>
            <a:pPr lvl="1"/>
            <a:r>
              <a:rPr lang="en-US" dirty="0"/>
              <a:t>Lay stencil on PCB, spread solder paste, remove stencil</a:t>
            </a:r>
          </a:p>
        </p:txBody>
      </p:sp>
      <p:sp>
        <p:nvSpPr>
          <p:cNvPr id="8" name="Slide Number Placeholder 7">
            <a:extLst>
              <a:ext uri="{FF2B5EF4-FFF2-40B4-BE49-F238E27FC236}">
                <a16:creationId xmlns:a16="http://schemas.microsoft.com/office/drawing/2014/main" id="{8CD51A7D-8489-FEC8-B723-D50BF8574FCC}"/>
              </a:ext>
            </a:extLst>
          </p:cNvPr>
          <p:cNvSpPr>
            <a:spLocks noGrp="1"/>
          </p:cNvSpPr>
          <p:nvPr>
            <p:ph type="sldNum" sz="quarter" idx="4"/>
          </p:nvPr>
        </p:nvSpPr>
        <p:spPr/>
        <p:txBody>
          <a:bodyPr/>
          <a:lstStyle/>
          <a:p>
            <a:fld id="{03F4EA62-992E-4EB1-BA44-D49665C77250}" type="slidenum">
              <a:rPr lang="en-US" smtClean="0"/>
              <a:pPr/>
              <a:t>61</a:t>
            </a:fld>
            <a:endParaRPr lang="en-US" dirty="0"/>
          </a:p>
        </p:txBody>
      </p:sp>
      <p:sp>
        <p:nvSpPr>
          <p:cNvPr id="9" name="Footer Placeholder 8">
            <a:extLst>
              <a:ext uri="{FF2B5EF4-FFF2-40B4-BE49-F238E27FC236}">
                <a16:creationId xmlns:a16="http://schemas.microsoft.com/office/drawing/2014/main" id="{610B02D0-E55D-52FD-9DAC-D4EF8F7887E1}"/>
              </a:ext>
            </a:extLst>
          </p:cNvPr>
          <p:cNvSpPr>
            <a:spLocks noGrp="1"/>
          </p:cNvSpPr>
          <p:nvPr>
            <p:ph type="ftr" sz="quarter" idx="3"/>
          </p:nvPr>
        </p:nvSpPr>
        <p:spPr/>
        <p:txBody>
          <a:bodyPr/>
          <a:lstStyle/>
          <a:p>
            <a:r>
              <a:rPr lang="en-US" dirty="0"/>
              <a:t>NMRA Surfliner Convention</a:t>
            </a:r>
          </a:p>
        </p:txBody>
      </p:sp>
      <p:sp>
        <p:nvSpPr>
          <p:cNvPr id="10" name="Date Placeholder 9">
            <a:extLst>
              <a:ext uri="{FF2B5EF4-FFF2-40B4-BE49-F238E27FC236}">
                <a16:creationId xmlns:a16="http://schemas.microsoft.com/office/drawing/2014/main" id="{8EC80EF6-3C6B-47EC-9A89-DD7769EE0CCD}"/>
              </a:ext>
            </a:extLst>
          </p:cNvPr>
          <p:cNvSpPr>
            <a:spLocks noGrp="1"/>
          </p:cNvSpPr>
          <p:nvPr>
            <p:ph type="dt" sz="half" idx="2"/>
          </p:nvPr>
        </p:nvSpPr>
        <p:spPr/>
        <p:txBody>
          <a:bodyPr/>
          <a:lstStyle/>
          <a:p>
            <a:fld id="{A6ECD7A7-0E3B-4C0F-AABC-200FE092BA1B}" type="datetime1">
              <a:rPr lang="en-US" smtClean="0"/>
              <a:t>8/6/2024</a:t>
            </a:fld>
            <a:endParaRPr lang="en-US" dirty="0"/>
          </a:p>
        </p:txBody>
      </p:sp>
    </p:spTree>
    <p:extLst>
      <p:ext uri="{BB962C8B-B14F-4D97-AF65-F5344CB8AC3E}">
        <p14:creationId xmlns:p14="http://schemas.microsoft.com/office/powerpoint/2010/main" val="25929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7C7F8-13C7-4663-2CC4-81F50396E3E3}"/>
              </a:ext>
            </a:extLst>
          </p:cNvPr>
          <p:cNvSpPr>
            <a:spLocks noGrp="1"/>
          </p:cNvSpPr>
          <p:nvPr>
            <p:ph type="title"/>
          </p:nvPr>
        </p:nvSpPr>
        <p:spPr>
          <a:xfrm>
            <a:off x="614464" y="228938"/>
            <a:ext cx="10515600" cy="624579"/>
          </a:xfrm>
        </p:spPr>
        <p:txBody>
          <a:bodyPr>
            <a:normAutofit fontScale="90000"/>
          </a:bodyPr>
          <a:lstStyle/>
          <a:p>
            <a:r>
              <a:rPr lang="en-US" sz="4000" dirty="0"/>
              <a:t>SMD Soldering</a:t>
            </a:r>
            <a:br>
              <a:rPr lang="en-US" dirty="0"/>
            </a:br>
            <a:r>
              <a:rPr lang="en-US" sz="2700" dirty="0"/>
              <a:t>Reflow Supplies</a:t>
            </a:r>
          </a:p>
        </p:txBody>
      </p:sp>
      <p:sp>
        <p:nvSpPr>
          <p:cNvPr id="3" name="Content Placeholder 2">
            <a:extLst>
              <a:ext uri="{FF2B5EF4-FFF2-40B4-BE49-F238E27FC236}">
                <a16:creationId xmlns:a16="http://schemas.microsoft.com/office/drawing/2014/main" id="{13CC13BB-D204-2E28-0D93-CA7FB32A2853}"/>
              </a:ext>
            </a:extLst>
          </p:cNvPr>
          <p:cNvSpPr>
            <a:spLocks noGrp="1"/>
          </p:cNvSpPr>
          <p:nvPr>
            <p:ph idx="1"/>
          </p:nvPr>
        </p:nvSpPr>
        <p:spPr>
          <a:xfrm>
            <a:off x="710119" y="1258646"/>
            <a:ext cx="6192126" cy="5518672"/>
          </a:xfrm>
        </p:spPr>
        <p:txBody>
          <a:bodyPr>
            <a:normAutofit/>
          </a:bodyPr>
          <a:lstStyle/>
          <a:p>
            <a:r>
              <a:rPr lang="en-US" dirty="0"/>
              <a:t>Cleaning PCB and Stencil</a:t>
            </a:r>
          </a:p>
          <a:p>
            <a:pPr lvl="1"/>
            <a:r>
              <a:rPr lang="en-US" dirty="0"/>
              <a:t>Alcohol dispenser and cloth</a:t>
            </a:r>
          </a:p>
          <a:p>
            <a:r>
              <a:rPr lang="en-US" dirty="0"/>
              <a:t>PCB and stencil placement</a:t>
            </a:r>
          </a:p>
          <a:p>
            <a:pPr lvl="1"/>
            <a:r>
              <a:rPr lang="en-US" dirty="0"/>
              <a:t>Metal work area (for use with magnets)</a:t>
            </a:r>
          </a:p>
          <a:p>
            <a:pPr lvl="1"/>
            <a:r>
              <a:rPr lang="en-US" dirty="0"/>
              <a:t>Rare earth magnets (15mm x 3mm) (</a:t>
            </a:r>
            <a:r>
              <a:rPr lang="en-US" dirty="0">
                <a:hlinkClick r:id="rId2"/>
              </a:rPr>
              <a:t>Amazon - $10</a:t>
            </a:r>
            <a:r>
              <a:rPr lang="en-US" dirty="0"/>
              <a:t>)</a:t>
            </a:r>
          </a:p>
          <a:p>
            <a:pPr lvl="1"/>
            <a:r>
              <a:rPr lang="en-US" dirty="0"/>
              <a:t>Magnets used hold PCB and stencil in place</a:t>
            </a:r>
          </a:p>
          <a:p>
            <a:r>
              <a:rPr lang="en-US" dirty="0"/>
              <a:t>Component Placement</a:t>
            </a:r>
          </a:p>
          <a:p>
            <a:pPr lvl="1"/>
            <a:r>
              <a:rPr lang="en-US" dirty="0"/>
              <a:t>Solder paste – low temp syringe (</a:t>
            </a:r>
            <a:r>
              <a:rPr lang="en-US" dirty="0">
                <a:hlinkClick r:id="rId3"/>
              </a:rPr>
              <a:t>Amazon - $12</a:t>
            </a:r>
            <a:r>
              <a:rPr lang="en-US" dirty="0"/>
              <a:t>)</a:t>
            </a:r>
          </a:p>
          <a:p>
            <a:pPr lvl="1"/>
            <a:r>
              <a:rPr lang="en-US" dirty="0"/>
              <a:t>Fine point non-magnetic tweezer</a:t>
            </a:r>
          </a:p>
          <a:p>
            <a:pPr lvl="1"/>
            <a:r>
              <a:rPr lang="en-US" dirty="0"/>
              <a:t>Component Organizer (</a:t>
            </a:r>
            <a:r>
              <a:rPr lang="en-US" dirty="0">
                <a:hlinkClick r:id="rId4"/>
              </a:rPr>
              <a:t>Hobby Lobby - $4</a:t>
            </a:r>
            <a:r>
              <a:rPr lang="en-US" dirty="0"/>
              <a:t>)</a:t>
            </a:r>
          </a:p>
          <a:p>
            <a:pPr lvl="1"/>
            <a:r>
              <a:rPr lang="en-US" dirty="0"/>
              <a:t>Old credit card to spread paste</a:t>
            </a:r>
          </a:p>
          <a:p>
            <a:pPr lvl="1"/>
            <a:endParaRPr lang="en-US" dirty="0"/>
          </a:p>
        </p:txBody>
      </p:sp>
      <p:pic>
        <p:nvPicPr>
          <p:cNvPr id="5" name="Picture 4">
            <a:extLst>
              <a:ext uri="{FF2B5EF4-FFF2-40B4-BE49-F238E27FC236}">
                <a16:creationId xmlns:a16="http://schemas.microsoft.com/office/drawing/2014/main" id="{22483565-3F1A-059E-7EA9-7770098C931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5400000">
            <a:off x="6902245" y="282201"/>
            <a:ext cx="4925930" cy="4825657"/>
          </a:xfrm>
          <a:prstGeom prst="rect">
            <a:avLst/>
          </a:prstGeom>
        </p:spPr>
      </p:pic>
      <p:sp>
        <p:nvSpPr>
          <p:cNvPr id="9" name="Slide Number Placeholder 8">
            <a:extLst>
              <a:ext uri="{FF2B5EF4-FFF2-40B4-BE49-F238E27FC236}">
                <a16:creationId xmlns:a16="http://schemas.microsoft.com/office/drawing/2014/main" id="{2CC23470-241D-D80B-2050-292BC3B76967}"/>
              </a:ext>
            </a:extLst>
          </p:cNvPr>
          <p:cNvSpPr>
            <a:spLocks noGrp="1"/>
          </p:cNvSpPr>
          <p:nvPr>
            <p:ph type="sldNum" sz="quarter" idx="4"/>
          </p:nvPr>
        </p:nvSpPr>
        <p:spPr/>
        <p:txBody>
          <a:bodyPr/>
          <a:lstStyle/>
          <a:p>
            <a:fld id="{03F4EA62-992E-4EB1-BA44-D49665C77250}" type="slidenum">
              <a:rPr lang="en-US" smtClean="0"/>
              <a:pPr/>
              <a:t>62</a:t>
            </a:fld>
            <a:endParaRPr lang="en-US" dirty="0"/>
          </a:p>
        </p:txBody>
      </p:sp>
      <p:sp>
        <p:nvSpPr>
          <p:cNvPr id="10" name="Footer Placeholder 9">
            <a:extLst>
              <a:ext uri="{FF2B5EF4-FFF2-40B4-BE49-F238E27FC236}">
                <a16:creationId xmlns:a16="http://schemas.microsoft.com/office/drawing/2014/main" id="{FA3233A9-1196-B41E-B394-94169343E7E5}"/>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905C6A82-FAED-6C40-AD41-DC816502F1A4}"/>
              </a:ext>
            </a:extLst>
          </p:cNvPr>
          <p:cNvSpPr>
            <a:spLocks noGrp="1"/>
          </p:cNvSpPr>
          <p:nvPr>
            <p:ph type="dt" sz="half" idx="2"/>
          </p:nvPr>
        </p:nvSpPr>
        <p:spPr/>
        <p:txBody>
          <a:bodyPr/>
          <a:lstStyle/>
          <a:p>
            <a:fld id="{1A2E9432-74A9-4E73-843B-1532DA715ACE}" type="datetime1">
              <a:rPr lang="en-US" smtClean="0"/>
              <a:t>8/6/2024</a:t>
            </a:fld>
            <a:endParaRPr lang="en-US" dirty="0"/>
          </a:p>
        </p:txBody>
      </p:sp>
    </p:spTree>
    <p:extLst>
      <p:ext uri="{BB962C8B-B14F-4D97-AF65-F5344CB8AC3E}">
        <p14:creationId xmlns:p14="http://schemas.microsoft.com/office/powerpoint/2010/main" val="138125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7C7F8-13C7-4663-2CC4-81F50396E3E3}"/>
              </a:ext>
            </a:extLst>
          </p:cNvPr>
          <p:cNvSpPr>
            <a:spLocks noGrp="1"/>
          </p:cNvSpPr>
          <p:nvPr>
            <p:ph type="title"/>
          </p:nvPr>
        </p:nvSpPr>
        <p:spPr>
          <a:xfrm>
            <a:off x="614464" y="228938"/>
            <a:ext cx="10515600" cy="624579"/>
          </a:xfrm>
        </p:spPr>
        <p:txBody>
          <a:bodyPr>
            <a:normAutofit fontScale="90000"/>
          </a:bodyPr>
          <a:lstStyle/>
          <a:p>
            <a:r>
              <a:rPr lang="en-US" sz="4000" dirty="0"/>
              <a:t>SMD Soldering</a:t>
            </a:r>
            <a:br>
              <a:rPr lang="en-US" dirty="0"/>
            </a:br>
            <a:r>
              <a:rPr lang="en-US" sz="2700" dirty="0"/>
              <a:t>REFLOW Prep</a:t>
            </a:r>
          </a:p>
        </p:txBody>
      </p:sp>
      <p:sp>
        <p:nvSpPr>
          <p:cNvPr id="3" name="Content Placeholder 2">
            <a:extLst>
              <a:ext uri="{FF2B5EF4-FFF2-40B4-BE49-F238E27FC236}">
                <a16:creationId xmlns:a16="http://schemas.microsoft.com/office/drawing/2014/main" id="{13CC13BB-D204-2E28-0D93-CA7FB32A2853}"/>
              </a:ext>
            </a:extLst>
          </p:cNvPr>
          <p:cNvSpPr>
            <a:spLocks noGrp="1"/>
          </p:cNvSpPr>
          <p:nvPr>
            <p:ph idx="1"/>
          </p:nvPr>
        </p:nvSpPr>
        <p:spPr>
          <a:xfrm>
            <a:off x="614464" y="1110389"/>
            <a:ext cx="6376481" cy="5518672"/>
          </a:xfrm>
        </p:spPr>
        <p:txBody>
          <a:bodyPr>
            <a:noAutofit/>
          </a:bodyPr>
          <a:lstStyle/>
          <a:p>
            <a:pPr marL="457200" indent="-457200">
              <a:buFont typeface="+mj-lt"/>
              <a:buAutoNum type="arabicPeriod"/>
            </a:pPr>
            <a:r>
              <a:rPr lang="en-US" sz="1400" dirty="0"/>
              <a:t>Position stencil</a:t>
            </a:r>
          </a:p>
          <a:p>
            <a:pPr lvl="1">
              <a:buFont typeface="+mj-lt"/>
              <a:buAutoNum type="arabicPeriod"/>
            </a:pPr>
            <a:r>
              <a:rPr lang="en-US" sz="1200" dirty="0"/>
              <a:t>Place PCB on metal tray with 3 round magnets place around the PCB</a:t>
            </a:r>
          </a:p>
          <a:p>
            <a:pPr lvl="1">
              <a:buFont typeface="+mj-lt"/>
              <a:buAutoNum type="arabicPeriod"/>
            </a:pPr>
            <a:r>
              <a:rPr lang="en-US" sz="1200" dirty="0"/>
              <a:t>Place stencil and align on PCB</a:t>
            </a:r>
          </a:p>
          <a:p>
            <a:pPr lvl="1">
              <a:buFont typeface="+mj-lt"/>
              <a:buAutoNum type="arabicPeriod"/>
            </a:pPr>
            <a:r>
              <a:rPr lang="en-US" sz="1200" dirty="0"/>
              <a:t>Lock stencil in placing 3 more magnets on top of PCB, over the first set of magnets</a:t>
            </a:r>
          </a:p>
          <a:p>
            <a:pPr lvl="1"/>
            <a:r>
              <a:rPr lang="en-US" sz="1200" dirty="0"/>
              <a:t>Round  15mm x 3mm work best, easy to hold and strong </a:t>
            </a:r>
          </a:p>
          <a:p>
            <a:pPr lvl="1"/>
            <a:r>
              <a:rPr lang="en-US" sz="1200" dirty="0"/>
              <a:t>Stack PCB(s) to get correct height (~ 3mm)</a:t>
            </a:r>
          </a:p>
          <a:p>
            <a:pPr lvl="1"/>
            <a:r>
              <a:rPr lang="en-US" sz="1200" dirty="0"/>
              <a:t>Magnets will flip into place, aligned with magnet beneath</a:t>
            </a:r>
          </a:p>
          <a:p>
            <a:pPr lvl="1"/>
            <a:r>
              <a:rPr lang="en-US" sz="1200" dirty="0"/>
              <a:t>Tip: slide magnet to edge of metal plate to grab and remove</a:t>
            </a:r>
          </a:p>
          <a:p>
            <a:pPr marL="457200" indent="-457200">
              <a:buFont typeface="+mj-lt"/>
              <a:buAutoNum type="arabicPeriod"/>
            </a:pPr>
            <a:r>
              <a:rPr lang="en-US" sz="1400" dirty="0"/>
              <a:t>Place paste near each of the stencil’s SMD cutouts</a:t>
            </a:r>
          </a:p>
          <a:p>
            <a:pPr marL="457200" indent="-457200">
              <a:buFont typeface="+mj-lt"/>
              <a:buAutoNum type="arabicPeriod"/>
            </a:pPr>
            <a:r>
              <a:rPr lang="en-US" sz="1400" dirty="0"/>
              <a:t>Spread paste into cutouts and fill void </a:t>
            </a:r>
          </a:p>
          <a:p>
            <a:pPr marL="457200" indent="-457200">
              <a:buFont typeface="+mj-lt"/>
              <a:buAutoNum type="arabicPeriod"/>
            </a:pPr>
            <a:r>
              <a:rPr lang="en-US" sz="1400" dirty="0"/>
              <a:t>Remove stencil and clean up with alcohol</a:t>
            </a:r>
          </a:p>
          <a:p>
            <a:pPr marL="457200" indent="-457200">
              <a:buFont typeface="+mj-lt"/>
              <a:buAutoNum type="arabicPeriod"/>
            </a:pPr>
            <a:r>
              <a:rPr lang="en-US" sz="1400" dirty="0"/>
              <a:t>Place components and tap into paste</a:t>
            </a:r>
          </a:p>
          <a:p>
            <a:pPr lvl="1"/>
            <a:r>
              <a:rPr lang="en-US" sz="1200" dirty="0"/>
              <a:t>Use fine point, non-magnetic tweezer</a:t>
            </a:r>
          </a:p>
          <a:p>
            <a:pPr marL="457200" indent="-457200">
              <a:buFont typeface="+mj-lt"/>
              <a:buAutoNum type="arabicPeriod"/>
            </a:pPr>
            <a:r>
              <a:rPr lang="en-US" sz="1400" dirty="0"/>
              <a:t>Place on hot plate to reflow</a:t>
            </a:r>
          </a:p>
          <a:p>
            <a:pPr lvl="1"/>
            <a:r>
              <a:rPr lang="en-US" sz="1200" dirty="0"/>
              <a:t>Heat to 150 deg C</a:t>
            </a:r>
          </a:p>
          <a:p>
            <a:pPr lvl="1"/>
            <a:r>
              <a:rPr lang="en-US" sz="1200" dirty="0"/>
              <a:t>Note: temp is based on solder being used</a:t>
            </a:r>
          </a:p>
          <a:p>
            <a:pPr marL="457200" indent="-457200">
              <a:buFont typeface="+mj-lt"/>
              <a:buAutoNum type="arabicPeriod"/>
            </a:pPr>
            <a:r>
              <a:rPr lang="en-US" sz="1400" dirty="0"/>
              <a:t>Let PCB(s) cool (off of the hot plate)</a:t>
            </a:r>
          </a:p>
        </p:txBody>
      </p:sp>
      <p:pic>
        <p:nvPicPr>
          <p:cNvPr id="6" name="Picture 5">
            <a:extLst>
              <a:ext uri="{FF2B5EF4-FFF2-40B4-BE49-F238E27FC236}">
                <a16:creationId xmlns:a16="http://schemas.microsoft.com/office/drawing/2014/main" id="{8B59CA70-E01A-E59C-0C4F-A0AF3723460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08070" y="228939"/>
            <a:ext cx="5192262" cy="43916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a:extLst>
              <a:ext uri="{FF2B5EF4-FFF2-40B4-BE49-F238E27FC236}">
                <a16:creationId xmlns:a16="http://schemas.microsoft.com/office/drawing/2014/main" id="{55F00B4A-CE8E-12B5-12A7-3FFDF326533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422777" y="228938"/>
            <a:ext cx="4562860" cy="43830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a:extLst>
              <a:ext uri="{FF2B5EF4-FFF2-40B4-BE49-F238E27FC236}">
                <a16:creationId xmlns:a16="http://schemas.microsoft.com/office/drawing/2014/main" id="{DF382612-4047-E729-6A76-9CD40DCEA21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237472" y="787114"/>
            <a:ext cx="4562860" cy="40572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Slide Number Placeholder 10">
            <a:extLst>
              <a:ext uri="{FF2B5EF4-FFF2-40B4-BE49-F238E27FC236}">
                <a16:creationId xmlns:a16="http://schemas.microsoft.com/office/drawing/2014/main" id="{E8FAE2B9-20D2-9C39-D0D5-949EBA45C19C}"/>
              </a:ext>
            </a:extLst>
          </p:cNvPr>
          <p:cNvSpPr>
            <a:spLocks noGrp="1"/>
          </p:cNvSpPr>
          <p:nvPr>
            <p:ph type="sldNum" sz="quarter" idx="4"/>
          </p:nvPr>
        </p:nvSpPr>
        <p:spPr/>
        <p:txBody>
          <a:bodyPr/>
          <a:lstStyle/>
          <a:p>
            <a:fld id="{03F4EA62-992E-4EB1-BA44-D49665C77250}" type="slidenum">
              <a:rPr lang="en-US" smtClean="0"/>
              <a:pPr/>
              <a:t>63</a:t>
            </a:fld>
            <a:endParaRPr lang="en-US" dirty="0"/>
          </a:p>
        </p:txBody>
      </p:sp>
      <p:sp>
        <p:nvSpPr>
          <p:cNvPr id="13" name="Footer Placeholder 12">
            <a:extLst>
              <a:ext uri="{FF2B5EF4-FFF2-40B4-BE49-F238E27FC236}">
                <a16:creationId xmlns:a16="http://schemas.microsoft.com/office/drawing/2014/main" id="{07057C60-8010-88E3-29C9-E5CA97DBACE5}"/>
              </a:ext>
            </a:extLst>
          </p:cNvPr>
          <p:cNvSpPr>
            <a:spLocks noGrp="1"/>
          </p:cNvSpPr>
          <p:nvPr>
            <p:ph type="ftr" sz="quarter" idx="3"/>
          </p:nvPr>
        </p:nvSpPr>
        <p:spPr/>
        <p:txBody>
          <a:bodyPr/>
          <a:lstStyle/>
          <a:p>
            <a:r>
              <a:rPr lang="en-US" dirty="0"/>
              <a:t>NMRA Surfliner Convention</a:t>
            </a:r>
          </a:p>
        </p:txBody>
      </p:sp>
      <p:sp>
        <p:nvSpPr>
          <p:cNvPr id="14" name="Date Placeholder 13">
            <a:extLst>
              <a:ext uri="{FF2B5EF4-FFF2-40B4-BE49-F238E27FC236}">
                <a16:creationId xmlns:a16="http://schemas.microsoft.com/office/drawing/2014/main" id="{3C327144-B5AF-6425-D9CB-60C81EF0CCA2}"/>
              </a:ext>
            </a:extLst>
          </p:cNvPr>
          <p:cNvSpPr>
            <a:spLocks noGrp="1"/>
          </p:cNvSpPr>
          <p:nvPr>
            <p:ph type="dt" sz="half" idx="2"/>
          </p:nvPr>
        </p:nvSpPr>
        <p:spPr/>
        <p:txBody>
          <a:bodyPr/>
          <a:lstStyle/>
          <a:p>
            <a:fld id="{6C2DDB44-69AE-43F6-BE66-818221E8D8A0}" type="datetime1">
              <a:rPr lang="en-US" smtClean="0"/>
              <a:t>8/6/2024</a:t>
            </a:fld>
            <a:endParaRPr lang="en-US" dirty="0"/>
          </a:p>
        </p:txBody>
      </p:sp>
      <p:pic>
        <p:nvPicPr>
          <p:cNvPr id="6146" name="Picture 2">
            <a:extLst>
              <a:ext uri="{FF2B5EF4-FFF2-40B4-BE49-F238E27FC236}">
                <a16:creationId xmlns:a16="http://schemas.microsoft.com/office/drawing/2014/main" id="{73A1956C-AA52-DD64-9290-9547A50C53AE}"/>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529916" y="3091633"/>
            <a:ext cx="4516943" cy="3583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56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fade">
                                      <p:cBhvr>
                                        <p:cTn id="55" dur="500"/>
                                        <p:tgtEl>
                                          <p:spTgt spid="3">
                                            <p:txEl>
                                              <p:pRg st="9" end="9"/>
                                            </p:txEl>
                                          </p:spTgt>
                                        </p:tgtEl>
                                      </p:cBhvr>
                                    </p:animEffect>
                                  </p:childTnLst>
                                </p:cTn>
                              </p:par>
                              <p:par>
                                <p:cTn id="56" presetID="10" presetClass="exit" presetSubtype="0" fill="hold" nodeType="withEffect">
                                  <p:stCondLst>
                                    <p:cond delay="0"/>
                                  </p:stCondLst>
                                  <p:childTnLst>
                                    <p:animEffect transition="out" filter="fade">
                                      <p:cBhvr>
                                        <p:cTn id="57" dur="500"/>
                                        <p:tgtEl>
                                          <p:spTgt spid="6"/>
                                        </p:tgtEl>
                                      </p:cBhvr>
                                    </p:animEffect>
                                    <p:set>
                                      <p:cBhvr>
                                        <p:cTn id="58" dur="1" fill="hold">
                                          <p:stCondLst>
                                            <p:cond delay="499"/>
                                          </p:stCondLst>
                                        </p:cTn>
                                        <p:tgtEl>
                                          <p:spTgt spid="6"/>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10" end="10"/>
                                            </p:txEl>
                                          </p:spTgt>
                                        </p:tgtEl>
                                        <p:attrNameLst>
                                          <p:attrName>style.visibility</p:attrName>
                                        </p:attrNameLst>
                                      </p:cBhvr>
                                      <p:to>
                                        <p:strVal val="visible"/>
                                      </p:to>
                                    </p:set>
                                    <p:animEffect transition="in" filter="fade">
                                      <p:cBhvr>
                                        <p:cTn id="66" dur="500"/>
                                        <p:tgtEl>
                                          <p:spTgt spid="3">
                                            <p:txEl>
                                              <p:pRg st="10" end="1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Effect transition="in" filter="fade">
                                      <p:cBhvr>
                                        <p:cTn id="71" dur="500"/>
                                        <p:tgtEl>
                                          <p:spTgt spid="3">
                                            <p:txEl>
                                              <p:pRg st="11" end="11"/>
                                            </p:txEl>
                                          </p:spTgt>
                                        </p:tgtEl>
                                      </p:cBhvr>
                                    </p:animEffect>
                                  </p:childTnLst>
                                </p:cTn>
                              </p:par>
                              <p:par>
                                <p:cTn id="72" presetID="10" presetClass="exit" presetSubtype="0" fill="hold"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xEl>
                                              <p:pRg st="12" end="12"/>
                                            </p:txEl>
                                          </p:spTgt>
                                        </p:tgtEl>
                                        <p:attrNameLst>
                                          <p:attrName>style.visibility</p:attrName>
                                        </p:attrNameLst>
                                      </p:cBhvr>
                                      <p:to>
                                        <p:strVal val="visible"/>
                                      </p:to>
                                    </p:set>
                                    <p:animEffect transition="in" filter="fade">
                                      <p:cBhvr>
                                        <p:cTn id="82" dur="500"/>
                                        <p:tgtEl>
                                          <p:spTgt spid="3">
                                            <p:txEl>
                                              <p:pRg st="12" end="1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xEl>
                                              <p:pRg st="13" end="13"/>
                                            </p:txEl>
                                          </p:spTgt>
                                        </p:tgtEl>
                                        <p:attrNameLst>
                                          <p:attrName>style.visibility</p:attrName>
                                        </p:attrNameLst>
                                      </p:cBhvr>
                                      <p:to>
                                        <p:strVal val="visible"/>
                                      </p:to>
                                    </p:set>
                                    <p:animEffect transition="in" filter="fade">
                                      <p:cBhvr>
                                        <p:cTn id="87" dur="500"/>
                                        <p:tgtEl>
                                          <p:spTgt spid="3">
                                            <p:txEl>
                                              <p:pRg st="13" end="13"/>
                                            </p:txEl>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6146"/>
                                        </p:tgtEl>
                                        <p:attrNameLst>
                                          <p:attrName>style.visibility</p:attrName>
                                        </p:attrNameLst>
                                      </p:cBhvr>
                                      <p:to>
                                        <p:strVal val="visible"/>
                                      </p:to>
                                    </p:set>
                                    <p:animEffect transition="in" filter="fade">
                                      <p:cBhvr>
                                        <p:cTn id="90" dur="500"/>
                                        <p:tgtEl>
                                          <p:spTgt spid="614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
                                            <p:txEl>
                                              <p:pRg st="14" end="14"/>
                                            </p:txEl>
                                          </p:spTgt>
                                        </p:tgtEl>
                                        <p:attrNameLst>
                                          <p:attrName>style.visibility</p:attrName>
                                        </p:attrNameLst>
                                      </p:cBhvr>
                                      <p:to>
                                        <p:strVal val="visible"/>
                                      </p:to>
                                    </p:set>
                                    <p:animEffect transition="in" filter="fade">
                                      <p:cBhvr>
                                        <p:cTn id="95" dur="500"/>
                                        <p:tgtEl>
                                          <p:spTgt spid="3">
                                            <p:txEl>
                                              <p:pRg st="14" end="14"/>
                                            </p:txEl>
                                          </p:spTgt>
                                        </p:tgtEl>
                                      </p:cBhvr>
                                    </p:animEffect>
                                  </p:childTnLst>
                                </p:cTn>
                              </p:par>
                              <p:par>
                                <p:cTn id="96" presetID="10" presetClass="exit" presetSubtype="0" fill="hold" nodeType="withEffect">
                                  <p:stCondLst>
                                    <p:cond delay="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3">
                                            <p:txEl>
                                              <p:pRg st="15" end="15"/>
                                            </p:txEl>
                                          </p:spTgt>
                                        </p:tgtEl>
                                        <p:attrNameLst>
                                          <p:attrName>style.visibility</p:attrName>
                                        </p:attrNameLst>
                                      </p:cBhvr>
                                      <p:to>
                                        <p:strVal val="visible"/>
                                      </p:to>
                                    </p:set>
                                    <p:animEffect transition="in" filter="fade">
                                      <p:cBhvr>
                                        <p:cTn id="103" dur="500"/>
                                        <p:tgtEl>
                                          <p:spTgt spid="3">
                                            <p:txEl>
                                              <p:pRg st="15" end="15"/>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3">
                                            <p:txEl>
                                              <p:pRg st="16" end="16"/>
                                            </p:txEl>
                                          </p:spTgt>
                                        </p:tgtEl>
                                        <p:attrNameLst>
                                          <p:attrName>style.visibility</p:attrName>
                                        </p:attrNameLst>
                                      </p:cBhvr>
                                      <p:to>
                                        <p:strVal val="visible"/>
                                      </p:to>
                                    </p:set>
                                    <p:animEffect transition="in" filter="fade">
                                      <p:cBhvr>
                                        <p:cTn id="108" dur="500"/>
                                        <p:tgtEl>
                                          <p:spTgt spid="3">
                                            <p:txEl>
                                              <p:pRg st="16" end="16"/>
                                            </p:txEl>
                                          </p:spTgt>
                                        </p:tgtEl>
                                      </p:cBhvr>
                                    </p:animEffect>
                                  </p:childTnLst>
                                </p:cTn>
                              </p:par>
                              <p:par>
                                <p:cTn id="109" presetID="10" presetClass="exit" presetSubtype="0" fill="hold" nodeType="withEffect">
                                  <p:stCondLst>
                                    <p:cond delay="0"/>
                                  </p:stCondLst>
                                  <p:childTnLst>
                                    <p:animEffect transition="out" filter="fade">
                                      <p:cBhvr>
                                        <p:cTn id="110" dur="500"/>
                                        <p:tgtEl>
                                          <p:spTgt spid="6146"/>
                                        </p:tgtEl>
                                      </p:cBhvr>
                                    </p:animEffect>
                                    <p:set>
                                      <p:cBhvr>
                                        <p:cTn id="111" dur="1" fill="hold">
                                          <p:stCondLst>
                                            <p:cond delay="4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687659-2D4C-EBFD-DBAF-5A9223F1C839}"/>
              </a:ext>
            </a:extLst>
          </p:cNvPr>
          <p:cNvSpPr>
            <a:spLocks noGrp="1"/>
          </p:cNvSpPr>
          <p:nvPr>
            <p:ph type="title"/>
          </p:nvPr>
        </p:nvSpPr>
        <p:spPr>
          <a:xfrm>
            <a:off x="662326" y="180367"/>
            <a:ext cx="9905998" cy="886432"/>
          </a:xfrm>
        </p:spPr>
        <p:txBody>
          <a:bodyPr/>
          <a:lstStyle/>
          <a:p>
            <a:r>
              <a:rPr lang="en-US" dirty="0"/>
              <a:t>Fritzing – Licensing of Designs</a:t>
            </a:r>
          </a:p>
        </p:txBody>
      </p:sp>
      <p:sp>
        <p:nvSpPr>
          <p:cNvPr id="6" name="Content Placeholder 5">
            <a:extLst>
              <a:ext uri="{FF2B5EF4-FFF2-40B4-BE49-F238E27FC236}">
                <a16:creationId xmlns:a16="http://schemas.microsoft.com/office/drawing/2014/main" id="{CBD2A230-EE06-EBD4-D9CD-06650666EC85}"/>
              </a:ext>
            </a:extLst>
          </p:cNvPr>
          <p:cNvSpPr>
            <a:spLocks noGrp="1"/>
          </p:cNvSpPr>
          <p:nvPr>
            <p:ph idx="1"/>
          </p:nvPr>
        </p:nvSpPr>
        <p:spPr>
          <a:xfrm>
            <a:off x="662326" y="1274323"/>
            <a:ext cx="10385085" cy="5403310"/>
          </a:xfrm>
        </p:spPr>
        <p:txBody>
          <a:bodyPr vert="horz" lIns="91440" tIns="45720" rIns="91440" bIns="45720" rtlCol="0">
            <a:normAutofit fontScale="85000" lnSpcReduction="20000"/>
          </a:bodyPr>
          <a:lstStyle/>
          <a:p>
            <a:r>
              <a:rPr lang="en-US" sz="1600" dirty="0"/>
              <a:t>PCB, schematic, and breadboard designs are made up of parts (components)  </a:t>
            </a:r>
          </a:p>
          <a:p>
            <a:pPr lvl="1"/>
            <a:r>
              <a:rPr lang="en-US" sz="1400" dirty="0"/>
              <a:t>These parts are available under the Creative Commons Attribution-ShareAlike 3.0 Unported License (CC BY-SA 3.0). </a:t>
            </a:r>
          </a:p>
          <a:p>
            <a:pPr lvl="1"/>
            <a:r>
              <a:rPr lang="en-US" sz="1400" dirty="0"/>
              <a:t>This includes parts you modify (via Fritzing Parts Editor)</a:t>
            </a:r>
          </a:p>
          <a:p>
            <a:r>
              <a:rPr lang="en-US" sz="1600" dirty="0"/>
              <a:t>To share your designs, this license requires you to:</a:t>
            </a:r>
          </a:p>
          <a:p>
            <a:pPr marL="914400" lvl="1" indent="-457200">
              <a:buFont typeface="+mj-lt"/>
              <a:buAutoNum type="arabicPeriod"/>
            </a:pPr>
            <a:r>
              <a:rPr lang="en-US" sz="1400" dirty="0"/>
              <a:t>Provide attribution:</a:t>
            </a:r>
          </a:p>
          <a:p>
            <a:pPr marL="1257300" lvl="2" indent="-342900">
              <a:buFont typeface="+mj-lt"/>
              <a:buAutoNum type="arabicPeriod"/>
            </a:pPr>
            <a:r>
              <a:rPr lang="en-US" sz="1100" dirty="0"/>
              <a:t>Give appropriate credit to the original creator of the work</a:t>
            </a:r>
          </a:p>
          <a:p>
            <a:pPr marL="1257300" lvl="2" indent="-342900">
              <a:buFont typeface="+mj-lt"/>
              <a:buAutoNum type="arabicPeriod"/>
            </a:pPr>
            <a:r>
              <a:rPr lang="en-US" sz="1100" dirty="0"/>
              <a:t>Provide a link to the license</a:t>
            </a:r>
          </a:p>
          <a:p>
            <a:pPr marL="1257300" lvl="2" indent="-342900">
              <a:buFont typeface="+mj-lt"/>
              <a:buAutoNum type="arabicPeriod"/>
            </a:pPr>
            <a:r>
              <a:rPr lang="en-US" sz="1100" dirty="0"/>
              <a:t>Indicate if changes were made</a:t>
            </a:r>
          </a:p>
          <a:p>
            <a:pPr marL="1257300" lvl="2" indent="-342900">
              <a:buFont typeface="+mj-lt"/>
              <a:buAutoNum type="arabicPeriod"/>
            </a:pPr>
            <a:r>
              <a:rPr lang="en-US" sz="1100" dirty="0"/>
              <a:t>Example from </a:t>
            </a:r>
            <a:r>
              <a:rPr lang="en-US" sz="1100" dirty="0">
                <a:hlinkClick r:id="rId2"/>
              </a:rPr>
              <a:t>Adafruit’s Fritzing-Library README.md:</a:t>
            </a:r>
            <a:endParaRPr lang="en-US" sz="1100" dirty="0"/>
          </a:p>
          <a:p>
            <a:pPr marL="1714500" lvl="3" indent="-342900">
              <a:buFont typeface="+mj-lt"/>
              <a:buAutoNum type="arabicPeriod"/>
            </a:pPr>
            <a:r>
              <a:rPr lang="en-US" sz="1000" dirty="0"/>
              <a:t>Subparts Art Attribution</a:t>
            </a:r>
          </a:p>
          <a:p>
            <a:pPr marL="1714500" lvl="3" indent="-342900">
              <a:buFont typeface="+mj-lt"/>
              <a:buAutoNum type="arabicPeriod"/>
            </a:pPr>
            <a:r>
              <a:rPr lang="en-US" sz="1000" dirty="0"/>
              <a:t>MicroSD Card holder, ESP-12E module, and Bluefruit LE (MDBT40) art is from PigHixx's lovely diagrams! The pighixx site may not exist anymore but we still want to give attribution!</a:t>
            </a:r>
          </a:p>
          <a:p>
            <a:pPr marL="800100" lvl="1" indent="-342900">
              <a:buFont typeface="+mj-lt"/>
              <a:buAutoNum type="arabicPeriod"/>
            </a:pPr>
            <a:r>
              <a:rPr lang="en-US" sz="1400" dirty="0"/>
              <a:t>Distribute your derivative work under the same CC BY-SA 3.0 license as the original work</a:t>
            </a:r>
          </a:p>
          <a:p>
            <a:pPr marL="1257300" lvl="2" indent="-342900">
              <a:buFont typeface="+mj-lt"/>
              <a:buAutoNum type="arabicPeriod"/>
            </a:pPr>
            <a:r>
              <a:rPr lang="en-US" sz="1100" dirty="0"/>
              <a:t>Example: </a:t>
            </a:r>
            <a:r>
              <a:rPr lang="en-US" sz="1100" dirty="0">
                <a:hlinkClick r:id="rId3"/>
              </a:rPr>
              <a:t>Adafruit Fritzing-Library license.txt file </a:t>
            </a:r>
            <a:r>
              <a:rPr lang="en-US" sz="1100" dirty="0"/>
              <a:t>for Fritzing parts distributed via GitHub for use within Fritzing</a:t>
            </a:r>
          </a:p>
          <a:p>
            <a:pPr marL="800100" lvl="1" indent="-342900">
              <a:buFont typeface="+mj-lt"/>
              <a:buAutoNum type="arabicPeriod"/>
            </a:pPr>
            <a:r>
              <a:rPr lang="en-US" sz="1300" dirty="0"/>
              <a:t>Include a link to the CC BY-SA 3.0 license with the distribution of your design (</a:t>
            </a:r>
            <a:r>
              <a:rPr lang="en-US" sz="1300" dirty="0">
                <a:hlinkClick r:id="rId4"/>
              </a:rPr>
              <a:t>link</a:t>
            </a:r>
            <a:r>
              <a:rPr lang="en-US" sz="1300" dirty="0"/>
              <a:t>)</a:t>
            </a:r>
          </a:p>
          <a:p>
            <a:r>
              <a:rPr lang="en-US" sz="1600" dirty="0"/>
              <a:t>Parts that you create and use, are included in the sketch’s *.fzz file</a:t>
            </a:r>
          </a:p>
          <a:p>
            <a:r>
              <a:rPr lang="en-US" sz="1600" dirty="0"/>
              <a:t>Published circuits and diagrams generated by Fritzing requires providing ‘credit’ to Fritzing.</a:t>
            </a:r>
          </a:p>
          <a:p>
            <a:pPr lvl="1"/>
            <a:r>
              <a:rPr lang="en-US" sz="1200" dirty="0"/>
              <a:t>Example: “this image was created with Fritzing.”</a:t>
            </a:r>
          </a:p>
          <a:p>
            <a:r>
              <a:rPr lang="en-US" sz="1600" dirty="0"/>
              <a:t>No Additional Restrictions: You cannot apply legal terms or technological measures that legally restrict others from doing anything the license permits.</a:t>
            </a:r>
          </a:p>
          <a:p>
            <a:r>
              <a:rPr lang="en-US" sz="1600" dirty="0"/>
              <a:t>No Endorsement: You must not imply that the original creator of the work endorses you or your use of the work.</a:t>
            </a:r>
          </a:p>
          <a:p>
            <a:r>
              <a:rPr lang="en-US" sz="1600" dirty="0"/>
              <a:t>No Warranty: The licensor offers no warranties regarding the licensed material and disclaims all liability for damages resulting from its use.</a:t>
            </a:r>
          </a:p>
        </p:txBody>
      </p:sp>
      <p:sp>
        <p:nvSpPr>
          <p:cNvPr id="8" name="Slide Number Placeholder 7">
            <a:extLst>
              <a:ext uri="{FF2B5EF4-FFF2-40B4-BE49-F238E27FC236}">
                <a16:creationId xmlns:a16="http://schemas.microsoft.com/office/drawing/2014/main" id="{5FBC98FC-D42B-602B-86BF-194BDC5E7C7B}"/>
              </a:ext>
            </a:extLst>
          </p:cNvPr>
          <p:cNvSpPr>
            <a:spLocks noGrp="1"/>
          </p:cNvSpPr>
          <p:nvPr>
            <p:ph type="sldNum" sz="quarter" idx="4"/>
          </p:nvPr>
        </p:nvSpPr>
        <p:spPr/>
        <p:txBody>
          <a:bodyPr/>
          <a:lstStyle/>
          <a:p>
            <a:fld id="{03F4EA62-992E-4EB1-BA44-D49665C77250}" type="slidenum">
              <a:rPr lang="en-US" smtClean="0"/>
              <a:pPr/>
              <a:t>64</a:t>
            </a:fld>
            <a:endParaRPr lang="en-US" dirty="0"/>
          </a:p>
        </p:txBody>
      </p:sp>
      <p:sp>
        <p:nvSpPr>
          <p:cNvPr id="9" name="Footer Placeholder 8">
            <a:extLst>
              <a:ext uri="{FF2B5EF4-FFF2-40B4-BE49-F238E27FC236}">
                <a16:creationId xmlns:a16="http://schemas.microsoft.com/office/drawing/2014/main" id="{47818A48-C9D1-A1DD-7AFE-4B3A5A0BC0F1}"/>
              </a:ext>
            </a:extLst>
          </p:cNvPr>
          <p:cNvSpPr>
            <a:spLocks noGrp="1"/>
          </p:cNvSpPr>
          <p:nvPr>
            <p:ph type="ftr" sz="quarter" idx="3"/>
          </p:nvPr>
        </p:nvSpPr>
        <p:spPr/>
        <p:txBody>
          <a:bodyPr/>
          <a:lstStyle/>
          <a:p>
            <a:r>
              <a:rPr lang="en-US" dirty="0"/>
              <a:t>NMRA Surfliner Convention</a:t>
            </a:r>
          </a:p>
        </p:txBody>
      </p:sp>
      <p:sp>
        <p:nvSpPr>
          <p:cNvPr id="10" name="Date Placeholder 9">
            <a:extLst>
              <a:ext uri="{FF2B5EF4-FFF2-40B4-BE49-F238E27FC236}">
                <a16:creationId xmlns:a16="http://schemas.microsoft.com/office/drawing/2014/main" id="{55776365-79DD-0B23-C1BE-9E396877CA82}"/>
              </a:ext>
            </a:extLst>
          </p:cNvPr>
          <p:cNvSpPr>
            <a:spLocks noGrp="1"/>
          </p:cNvSpPr>
          <p:nvPr>
            <p:ph type="dt" sz="half" idx="2"/>
          </p:nvPr>
        </p:nvSpPr>
        <p:spPr/>
        <p:txBody>
          <a:bodyPr/>
          <a:lstStyle/>
          <a:p>
            <a:fld id="{963398F5-1E7D-4392-B86C-94DACF6B1E82}" type="datetime1">
              <a:rPr lang="en-US" smtClean="0"/>
              <a:t>8/6/2024</a:t>
            </a:fld>
            <a:endParaRPr lang="en-US" dirty="0"/>
          </a:p>
        </p:txBody>
      </p:sp>
    </p:spTree>
    <p:extLst>
      <p:ext uri="{BB962C8B-B14F-4D97-AF65-F5344CB8AC3E}">
        <p14:creationId xmlns:p14="http://schemas.microsoft.com/office/powerpoint/2010/main" val="178539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BEAF-3037-8C87-F1ED-A9C8969CBB8F}"/>
              </a:ext>
            </a:extLst>
          </p:cNvPr>
          <p:cNvSpPr>
            <a:spLocks noGrp="1"/>
          </p:cNvSpPr>
          <p:nvPr>
            <p:ph type="title"/>
          </p:nvPr>
        </p:nvSpPr>
        <p:spPr>
          <a:xfrm>
            <a:off x="742951" y="361343"/>
            <a:ext cx="10304461" cy="448281"/>
          </a:xfrm>
        </p:spPr>
        <p:txBody>
          <a:bodyPr>
            <a:noAutofit/>
          </a:bodyPr>
          <a:lstStyle/>
          <a:p>
            <a:r>
              <a:rPr lang="en-US" dirty="0"/>
              <a:t>Fritzing Parts Editor</a:t>
            </a:r>
          </a:p>
        </p:txBody>
      </p:sp>
      <p:sp>
        <p:nvSpPr>
          <p:cNvPr id="3" name="Content Placeholder 2">
            <a:extLst>
              <a:ext uri="{FF2B5EF4-FFF2-40B4-BE49-F238E27FC236}">
                <a16:creationId xmlns:a16="http://schemas.microsoft.com/office/drawing/2014/main" id="{FE8B0218-C2F1-B350-F468-ADFF08B0AC25}"/>
              </a:ext>
            </a:extLst>
          </p:cNvPr>
          <p:cNvSpPr>
            <a:spLocks noGrp="1"/>
          </p:cNvSpPr>
          <p:nvPr>
            <p:ph idx="1"/>
          </p:nvPr>
        </p:nvSpPr>
        <p:spPr>
          <a:xfrm>
            <a:off x="742951" y="1147864"/>
            <a:ext cx="10304461" cy="5614885"/>
          </a:xfrm>
        </p:spPr>
        <p:txBody>
          <a:bodyPr>
            <a:normAutofit fontScale="77500" lnSpcReduction="20000"/>
          </a:bodyPr>
          <a:lstStyle/>
          <a:p>
            <a:r>
              <a:rPr lang="en-US" dirty="0"/>
              <a:t>Select a part ‘similar’ to the part you want</a:t>
            </a:r>
          </a:p>
          <a:p>
            <a:pPr lvl="1"/>
            <a:r>
              <a:rPr lang="en-US" sz="1800" dirty="0"/>
              <a:t>For an IC, select a part with the same ‘package’ (i.e. form factor)</a:t>
            </a:r>
          </a:p>
          <a:p>
            <a:pPr lvl="1"/>
            <a:r>
              <a:rPr lang="en-US" sz="1800" dirty="0"/>
              <a:t>Search on ‘Generic’ to see a list of existing ‘generic’ parts </a:t>
            </a:r>
          </a:p>
          <a:p>
            <a:pPr lvl="2"/>
            <a:r>
              <a:rPr lang="en-US" sz="1600" dirty="0"/>
              <a:t>E.g. search shows SO16 package that can be edited for an IC using a SO16 package</a:t>
            </a:r>
          </a:p>
          <a:p>
            <a:pPr lvl="1"/>
            <a:r>
              <a:rPr lang="en-US" sz="1800" dirty="0"/>
              <a:t>Create the new version of the generic part</a:t>
            </a:r>
          </a:p>
          <a:p>
            <a:pPr lvl="2"/>
            <a:r>
              <a:rPr lang="en-US" sz="1600" dirty="0"/>
              <a:t>Right click on an existing part, select Edit Part (new parts editor)</a:t>
            </a:r>
          </a:p>
          <a:p>
            <a:pPr lvl="2"/>
            <a:r>
              <a:rPr lang="en-US" sz="1600" dirty="0"/>
              <a:t>On Connectors tab, change connector names / descriptions</a:t>
            </a:r>
          </a:p>
          <a:p>
            <a:pPr lvl="2"/>
            <a:r>
              <a:rPr lang="en-US" sz="1600" dirty="0"/>
              <a:t>On Metadata tab, change Title, etc...</a:t>
            </a:r>
          </a:p>
          <a:p>
            <a:pPr lvl="2"/>
            <a:r>
              <a:rPr lang="en-US" sz="1600" dirty="0"/>
              <a:t>Save the part</a:t>
            </a:r>
          </a:p>
          <a:p>
            <a:pPr lvl="3"/>
            <a:r>
              <a:rPr lang="en-US" dirty="0"/>
              <a:t>Select File -&gt; Save as new part</a:t>
            </a:r>
          </a:p>
          <a:p>
            <a:pPr lvl="3"/>
            <a:r>
              <a:rPr lang="en-US" dirty="0"/>
              <a:t>Enter name for the part</a:t>
            </a:r>
          </a:p>
          <a:p>
            <a:pPr lvl="1"/>
            <a:r>
              <a:rPr lang="en-US" sz="1800" dirty="0"/>
              <a:t>Using the new part</a:t>
            </a:r>
          </a:p>
          <a:p>
            <a:pPr lvl="2"/>
            <a:r>
              <a:rPr lang="en-US" sz="1600" dirty="0"/>
              <a:t>Select MINE parts bin</a:t>
            </a:r>
          </a:p>
          <a:p>
            <a:pPr lvl="2"/>
            <a:r>
              <a:rPr lang="en-US" sz="1600" dirty="0"/>
              <a:t>New parts show at end of the parts bin</a:t>
            </a:r>
          </a:p>
          <a:p>
            <a:pPr lvl="2"/>
            <a:r>
              <a:rPr lang="en-US" sz="1600" dirty="0"/>
              <a:t>Drag and drop onto PCB</a:t>
            </a:r>
          </a:p>
          <a:p>
            <a:r>
              <a:rPr lang="en-US" dirty="0"/>
              <a:t>To change the # or shape of connectors</a:t>
            </a:r>
          </a:p>
          <a:p>
            <a:pPr lvl="1"/>
            <a:r>
              <a:rPr lang="en-US" sz="1800" dirty="0"/>
              <a:t>From Parts Editor, select PCB view and import new SVG file</a:t>
            </a:r>
          </a:p>
          <a:p>
            <a:pPr lvl="1"/>
            <a:r>
              <a:rPr lang="en-US" sz="1800" dirty="0"/>
              <a:t>Use SVG editor, such as Inkscape to edit existing SVG file(s) for the part</a:t>
            </a:r>
          </a:p>
          <a:p>
            <a:r>
              <a:rPr lang="en-US" sz="2200" dirty="0"/>
              <a:t>Parts that you create and use, are included in the sketch’s *.fzz file</a:t>
            </a:r>
          </a:p>
          <a:p>
            <a:pPr lvl="1"/>
            <a:endParaRPr lang="en-US" sz="1800" dirty="0"/>
          </a:p>
          <a:p>
            <a:pPr marL="0" indent="0">
              <a:buNone/>
            </a:pPr>
            <a:endParaRPr lang="en-US" dirty="0"/>
          </a:p>
        </p:txBody>
      </p:sp>
      <p:sp>
        <p:nvSpPr>
          <p:cNvPr id="8" name="Slide Number Placeholder 7">
            <a:extLst>
              <a:ext uri="{FF2B5EF4-FFF2-40B4-BE49-F238E27FC236}">
                <a16:creationId xmlns:a16="http://schemas.microsoft.com/office/drawing/2014/main" id="{E28E76C7-E602-DCAF-49D7-CF5D99819FAD}"/>
              </a:ext>
            </a:extLst>
          </p:cNvPr>
          <p:cNvSpPr>
            <a:spLocks noGrp="1"/>
          </p:cNvSpPr>
          <p:nvPr>
            <p:ph type="sldNum" sz="quarter" idx="4"/>
          </p:nvPr>
        </p:nvSpPr>
        <p:spPr/>
        <p:txBody>
          <a:bodyPr/>
          <a:lstStyle/>
          <a:p>
            <a:fld id="{03F4EA62-992E-4EB1-BA44-D49665C77250}" type="slidenum">
              <a:rPr lang="en-US" smtClean="0"/>
              <a:pPr/>
              <a:t>65</a:t>
            </a:fld>
            <a:endParaRPr lang="en-US" dirty="0"/>
          </a:p>
        </p:txBody>
      </p:sp>
      <p:sp>
        <p:nvSpPr>
          <p:cNvPr id="9" name="Footer Placeholder 8">
            <a:extLst>
              <a:ext uri="{FF2B5EF4-FFF2-40B4-BE49-F238E27FC236}">
                <a16:creationId xmlns:a16="http://schemas.microsoft.com/office/drawing/2014/main" id="{BF5DC04C-66F4-6D9A-2FCE-D2A4409EF5EE}"/>
              </a:ext>
            </a:extLst>
          </p:cNvPr>
          <p:cNvSpPr>
            <a:spLocks noGrp="1"/>
          </p:cNvSpPr>
          <p:nvPr>
            <p:ph type="ftr" sz="quarter" idx="3"/>
          </p:nvPr>
        </p:nvSpPr>
        <p:spPr/>
        <p:txBody>
          <a:bodyPr/>
          <a:lstStyle/>
          <a:p>
            <a:r>
              <a:rPr lang="en-US" dirty="0"/>
              <a:t>NMRA Surfliner Convention</a:t>
            </a:r>
          </a:p>
        </p:txBody>
      </p:sp>
      <p:sp>
        <p:nvSpPr>
          <p:cNvPr id="10" name="Date Placeholder 9">
            <a:extLst>
              <a:ext uri="{FF2B5EF4-FFF2-40B4-BE49-F238E27FC236}">
                <a16:creationId xmlns:a16="http://schemas.microsoft.com/office/drawing/2014/main" id="{B9957A59-40D6-16FB-C955-71BE8D23FE9C}"/>
              </a:ext>
            </a:extLst>
          </p:cNvPr>
          <p:cNvSpPr>
            <a:spLocks noGrp="1"/>
          </p:cNvSpPr>
          <p:nvPr>
            <p:ph type="dt" sz="half" idx="2"/>
          </p:nvPr>
        </p:nvSpPr>
        <p:spPr/>
        <p:txBody>
          <a:bodyPr/>
          <a:lstStyle/>
          <a:p>
            <a:fld id="{1A9AFABD-F991-4CCB-8B1B-B228CE0898B2}" type="datetime1">
              <a:rPr lang="en-US" smtClean="0"/>
              <a:t>8/6/2024</a:t>
            </a:fld>
            <a:endParaRPr lang="en-US" dirty="0"/>
          </a:p>
        </p:txBody>
      </p:sp>
    </p:spTree>
    <p:extLst>
      <p:ext uri="{BB962C8B-B14F-4D97-AF65-F5344CB8AC3E}">
        <p14:creationId xmlns:p14="http://schemas.microsoft.com/office/powerpoint/2010/main" val="76571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107B-237B-D2DD-2B0A-C0EF215CB575}"/>
              </a:ext>
            </a:extLst>
          </p:cNvPr>
          <p:cNvSpPr>
            <a:spLocks noGrp="1"/>
          </p:cNvSpPr>
          <p:nvPr>
            <p:ph type="title"/>
          </p:nvPr>
        </p:nvSpPr>
        <p:spPr>
          <a:xfrm>
            <a:off x="671008" y="320787"/>
            <a:ext cx="10591800" cy="482600"/>
          </a:xfrm>
        </p:spPr>
        <p:txBody>
          <a:bodyPr>
            <a:noAutofit/>
          </a:bodyPr>
          <a:lstStyle/>
          <a:p>
            <a:r>
              <a:rPr lang="en-US" dirty="0"/>
              <a:t>IC Package Types</a:t>
            </a:r>
          </a:p>
        </p:txBody>
      </p:sp>
      <p:pic>
        <p:nvPicPr>
          <p:cNvPr id="2050" name="Picture 2" descr="Different Types of IC Packages ">
            <a:extLst>
              <a:ext uri="{FF2B5EF4-FFF2-40B4-BE49-F238E27FC236}">
                <a16:creationId xmlns:a16="http://schemas.microsoft.com/office/drawing/2014/main" id="{69394E06-6705-8640-26C8-C6FAC3F78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38" y="965151"/>
            <a:ext cx="11294013" cy="55720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D5210833-73EB-B5F8-C3FF-58AA3E28CA08}"/>
              </a:ext>
            </a:extLst>
          </p:cNvPr>
          <p:cNvSpPr>
            <a:spLocks noGrp="1"/>
          </p:cNvSpPr>
          <p:nvPr>
            <p:ph type="sldNum" sz="quarter" idx="4"/>
          </p:nvPr>
        </p:nvSpPr>
        <p:spPr/>
        <p:txBody>
          <a:bodyPr/>
          <a:lstStyle/>
          <a:p>
            <a:fld id="{03F4EA62-992E-4EB1-BA44-D49665C77250}" type="slidenum">
              <a:rPr lang="en-US" smtClean="0"/>
              <a:pPr/>
              <a:t>66</a:t>
            </a:fld>
            <a:endParaRPr lang="en-US" dirty="0"/>
          </a:p>
        </p:txBody>
      </p:sp>
      <p:sp>
        <p:nvSpPr>
          <p:cNvPr id="8" name="Footer Placeholder 7">
            <a:extLst>
              <a:ext uri="{FF2B5EF4-FFF2-40B4-BE49-F238E27FC236}">
                <a16:creationId xmlns:a16="http://schemas.microsoft.com/office/drawing/2014/main" id="{39D0909C-123E-91F7-C611-D2BDE4A750F4}"/>
              </a:ext>
            </a:extLst>
          </p:cNvPr>
          <p:cNvSpPr>
            <a:spLocks noGrp="1"/>
          </p:cNvSpPr>
          <p:nvPr>
            <p:ph type="ftr" sz="quarter" idx="3"/>
          </p:nvPr>
        </p:nvSpPr>
        <p:spPr/>
        <p:txBody>
          <a:bodyPr/>
          <a:lstStyle/>
          <a:p>
            <a:r>
              <a:rPr lang="en-US" dirty="0"/>
              <a:t>NMRA Surfliner Convention</a:t>
            </a:r>
          </a:p>
        </p:txBody>
      </p:sp>
      <p:sp>
        <p:nvSpPr>
          <p:cNvPr id="9" name="Date Placeholder 8">
            <a:extLst>
              <a:ext uri="{FF2B5EF4-FFF2-40B4-BE49-F238E27FC236}">
                <a16:creationId xmlns:a16="http://schemas.microsoft.com/office/drawing/2014/main" id="{AB091DBF-12C2-E4F3-4B1D-F3388ED5230A}"/>
              </a:ext>
            </a:extLst>
          </p:cNvPr>
          <p:cNvSpPr>
            <a:spLocks noGrp="1"/>
          </p:cNvSpPr>
          <p:nvPr>
            <p:ph type="dt" sz="half" idx="2"/>
          </p:nvPr>
        </p:nvSpPr>
        <p:spPr/>
        <p:txBody>
          <a:bodyPr/>
          <a:lstStyle/>
          <a:p>
            <a:fld id="{2C83E0DF-8CC9-45FF-A0E0-0A8240EA5193}" type="datetime1">
              <a:rPr lang="en-US" smtClean="0"/>
              <a:t>8/6/2024</a:t>
            </a:fld>
            <a:endParaRPr lang="en-US" dirty="0"/>
          </a:p>
        </p:txBody>
      </p:sp>
    </p:spTree>
    <p:extLst>
      <p:ext uri="{BB962C8B-B14F-4D97-AF65-F5344CB8AC3E}">
        <p14:creationId xmlns:p14="http://schemas.microsoft.com/office/powerpoint/2010/main" val="77993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1770-0746-68E6-87CB-6BD337735E97}"/>
              </a:ext>
            </a:extLst>
          </p:cNvPr>
          <p:cNvSpPr>
            <a:spLocks noGrp="1"/>
          </p:cNvSpPr>
          <p:nvPr>
            <p:ph type="title"/>
          </p:nvPr>
        </p:nvSpPr>
        <p:spPr>
          <a:xfrm>
            <a:off x="627327" y="184478"/>
            <a:ext cx="10515600" cy="701675"/>
          </a:xfrm>
        </p:spPr>
        <p:txBody>
          <a:bodyPr/>
          <a:lstStyle/>
          <a:p>
            <a:r>
              <a:rPr lang="en-US" dirty="0"/>
              <a:t>PCB Traces – Width vs Amps</a:t>
            </a:r>
          </a:p>
        </p:txBody>
      </p:sp>
      <p:sp>
        <p:nvSpPr>
          <p:cNvPr id="3" name="Content Placeholder 2">
            <a:extLst>
              <a:ext uri="{FF2B5EF4-FFF2-40B4-BE49-F238E27FC236}">
                <a16:creationId xmlns:a16="http://schemas.microsoft.com/office/drawing/2014/main" id="{DC2FD118-9E93-245B-3CA5-9845E458214E}"/>
              </a:ext>
            </a:extLst>
          </p:cNvPr>
          <p:cNvSpPr>
            <a:spLocks noGrp="1"/>
          </p:cNvSpPr>
          <p:nvPr>
            <p:ph idx="1"/>
          </p:nvPr>
        </p:nvSpPr>
        <p:spPr>
          <a:xfrm>
            <a:off x="627328" y="963039"/>
            <a:ext cx="5987482" cy="2465962"/>
          </a:xfrm>
        </p:spPr>
        <p:txBody>
          <a:bodyPr>
            <a:normAutofit/>
          </a:bodyPr>
          <a:lstStyle/>
          <a:p>
            <a:r>
              <a:rPr lang="en-US" dirty="0">
                <a:hlinkClick r:id="rId2"/>
              </a:rPr>
              <a:t>PCB Trace Width Calculator</a:t>
            </a:r>
            <a:endParaRPr lang="en-US" dirty="0"/>
          </a:p>
          <a:p>
            <a:pPr lvl="1"/>
            <a:r>
              <a:rPr lang="en-US" dirty="0"/>
              <a:t>Conversion – 1 mil = 1/1000” = 0.001”</a:t>
            </a:r>
          </a:p>
          <a:p>
            <a:pPr lvl="1"/>
            <a:r>
              <a:rPr lang="en-US" dirty="0"/>
              <a:t>Trace Thickness = 1oz/ft</a:t>
            </a:r>
            <a:r>
              <a:rPr lang="en-US" baseline="30000" dirty="0"/>
              <a:t>2</a:t>
            </a:r>
            <a:r>
              <a:rPr lang="en-US" dirty="0"/>
              <a:t> </a:t>
            </a:r>
          </a:p>
          <a:p>
            <a:pPr lvl="1"/>
            <a:r>
              <a:rPr lang="en-US" dirty="0"/>
              <a:t>Trace Length: doesn’t affect current, just V)</a:t>
            </a:r>
          </a:p>
          <a:p>
            <a:pPr lvl="1"/>
            <a:endParaRPr lang="en-US" dirty="0"/>
          </a:p>
          <a:p>
            <a:pPr lvl="1"/>
            <a:endParaRPr lang="en-US" dirty="0"/>
          </a:p>
          <a:p>
            <a:endParaRPr lang="en-US" dirty="0"/>
          </a:p>
          <a:p>
            <a:endParaRPr lang="en-US" dirty="0"/>
          </a:p>
        </p:txBody>
      </p:sp>
      <p:graphicFrame>
        <p:nvGraphicFramePr>
          <p:cNvPr id="4" name="Table 4">
            <a:extLst>
              <a:ext uri="{FF2B5EF4-FFF2-40B4-BE49-F238E27FC236}">
                <a16:creationId xmlns:a16="http://schemas.microsoft.com/office/drawing/2014/main" id="{AF0F02DB-D1A1-E96D-E89D-9AC93D2AC430}"/>
              </a:ext>
            </a:extLst>
          </p:cNvPr>
          <p:cNvGraphicFramePr>
            <a:graphicFrameLocks noGrp="1"/>
          </p:cNvGraphicFramePr>
          <p:nvPr>
            <p:extLst>
              <p:ext uri="{D42A27DB-BD31-4B8C-83A1-F6EECF244321}">
                <p14:modId xmlns:p14="http://schemas.microsoft.com/office/powerpoint/2010/main" val="3462152470"/>
              </p:ext>
            </p:extLst>
          </p:nvPr>
        </p:nvGraphicFramePr>
        <p:xfrm>
          <a:off x="1008327" y="3623839"/>
          <a:ext cx="4876800" cy="2348008"/>
        </p:xfrm>
        <a:graphic>
          <a:graphicData uri="http://schemas.openxmlformats.org/drawingml/2006/table">
            <a:tbl>
              <a:tblPr firstRow="1" bandRow="1">
                <a:tableStyleId>{7DF18680-E054-41AD-8BC1-D1AEF772440D}</a:tableStyleId>
              </a:tblPr>
              <a:tblGrid>
                <a:gridCol w="1625600">
                  <a:extLst>
                    <a:ext uri="{9D8B030D-6E8A-4147-A177-3AD203B41FA5}">
                      <a16:colId xmlns:a16="http://schemas.microsoft.com/office/drawing/2014/main" val="68473918"/>
                    </a:ext>
                  </a:extLst>
                </a:gridCol>
                <a:gridCol w="1625600">
                  <a:extLst>
                    <a:ext uri="{9D8B030D-6E8A-4147-A177-3AD203B41FA5}">
                      <a16:colId xmlns:a16="http://schemas.microsoft.com/office/drawing/2014/main" val="3567849670"/>
                    </a:ext>
                  </a:extLst>
                </a:gridCol>
                <a:gridCol w="1625600">
                  <a:extLst>
                    <a:ext uri="{9D8B030D-6E8A-4147-A177-3AD203B41FA5}">
                      <a16:colId xmlns:a16="http://schemas.microsoft.com/office/drawing/2014/main" val="1568669435"/>
                    </a:ext>
                  </a:extLst>
                </a:gridCol>
              </a:tblGrid>
              <a:tr h="395530">
                <a:tc>
                  <a:txBody>
                    <a:bodyPr/>
                    <a:lstStyle/>
                    <a:p>
                      <a:pPr algn="ctr"/>
                      <a:r>
                        <a:rPr lang="en-US" sz="1400" dirty="0"/>
                        <a:t>Trace Width (mil)</a:t>
                      </a:r>
                    </a:p>
                  </a:txBody>
                  <a:tcPr/>
                </a:tc>
                <a:tc>
                  <a:txBody>
                    <a:bodyPr/>
                    <a:lstStyle/>
                    <a:p>
                      <a:r>
                        <a:rPr lang="en-US" sz="1400" dirty="0"/>
                        <a:t>Fritzing Description</a:t>
                      </a:r>
                    </a:p>
                  </a:txBody>
                  <a:tcPr/>
                </a:tc>
                <a:tc>
                  <a:txBody>
                    <a:bodyPr/>
                    <a:lstStyle/>
                    <a:p>
                      <a:pPr algn="ctr"/>
                      <a:r>
                        <a:rPr lang="en-US" sz="1400" dirty="0"/>
                        <a:t>MAX Current (Amp)</a:t>
                      </a:r>
                    </a:p>
                  </a:txBody>
                  <a:tcPr/>
                </a:tc>
                <a:extLst>
                  <a:ext uri="{0D108BD9-81ED-4DB2-BD59-A6C34878D82A}">
                    <a16:rowId xmlns:a16="http://schemas.microsoft.com/office/drawing/2014/main" val="2722532140"/>
                  </a:ext>
                </a:extLst>
              </a:tr>
              <a:tr h="283075">
                <a:tc>
                  <a:txBody>
                    <a:bodyPr/>
                    <a:lstStyle/>
                    <a:p>
                      <a:pPr algn="ctr"/>
                      <a:r>
                        <a:rPr lang="en-US" sz="1400" dirty="0"/>
                        <a:t>8</a:t>
                      </a:r>
                    </a:p>
                  </a:txBody>
                  <a:tcPr/>
                </a:tc>
                <a:tc>
                  <a:txBody>
                    <a:bodyPr/>
                    <a:lstStyle/>
                    <a:p>
                      <a:r>
                        <a:rPr lang="en-US" sz="1400" dirty="0"/>
                        <a:t>Super Fine</a:t>
                      </a:r>
                    </a:p>
                  </a:txBody>
                  <a:tcPr/>
                </a:tc>
                <a:tc>
                  <a:txBody>
                    <a:bodyPr/>
                    <a:lstStyle/>
                    <a:p>
                      <a:pPr algn="ctr"/>
                      <a:r>
                        <a:rPr lang="en-US" sz="1400" dirty="0"/>
                        <a:t>0.75</a:t>
                      </a:r>
                    </a:p>
                  </a:txBody>
                  <a:tcPr/>
                </a:tc>
                <a:extLst>
                  <a:ext uri="{0D108BD9-81ED-4DB2-BD59-A6C34878D82A}">
                    <a16:rowId xmlns:a16="http://schemas.microsoft.com/office/drawing/2014/main" val="4025579368"/>
                  </a:ext>
                </a:extLst>
              </a:tr>
              <a:tr h="283075">
                <a:tc>
                  <a:txBody>
                    <a:bodyPr/>
                    <a:lstStyle/>
                    <a:p>
                      <a:pPr algn="ctr"/>
                      <a:r>
                        <a:rPr lang="en-US" sz="1400" dirty="0"/>
                        <a:t>12</a:t>
                      </a:r>
                    </a:p>
                  </a:txBody>
                  <a:tcPr/>
                </a:tc>
                <a:tc>
                  <a:txBody>
                    <a:bodyPr/>
                    <a:lstStyle/>
                    <a:p>
                      <a:r>
                        <a:rPr lang="en-US" sz="1400" dirty="0"/>
                        <a:t>Extra Thin</a:t>
                      </a:r>
                    </a:p>
                  </a:txBody>
                  <a:tcPr/>
                </a:tc>
                <a:tc>
                  <a:txBody>
                    <a:bodyPr/>
                    <a:lstStyle/>
                    <a:p>
                      <a:pPr algn="ctr"/>
                      <a:r>
                        <a:rPr lang="en-US" sz="1400" dirty="0"/>
                        <a:t>1.0</a:t>
                      </a:r>
                    </a:p>
                  </a:txBody>
                  <a:tcPr/>
                </a:tc>
                <a:extLst>
                  <a:ext uri="{0D108BD9-81ED-4DB2-BD59-A6C34878D82A}">
                    <a16:rowId xmlns:a16="http://schemas.microsoft.com/office/drawing/2014/main" val="1030838776"/>
                  </a:ext>
                </a:extLst>
              </a:tr>
              <a:tr h="305848">
                <a:tc>
                  <a:txBody>
                    <a:bodyPr/>
                    <a:lstStyle/>
                    <a:p>
                      <a:pPr algn="ctr"/>
                      <a:r>
                        <a:rPr lang="en-US" sz="1400" dirty="0"/>
                        <a:t>16</a:t>
                      </a:r>
                    </a:p>
                  </a:txBody>
                  <a:tcPr/>
                </a:tc>
                <a:tc>
                  <a:txBody>
                    <a:bodyPr/>
                    <a:lstStyle/>
                    <a:p>
                      <a:r>
                        <a:rPr lang="en-US" sz="1400" dirty="0"/>
                        <a:t>Fine</a:t>
                      </a:r>
                    </a:p>
                  </a:txBody>
                  <a:tcPr/>
                </a:tc>
                <a:tc>
                  <a:txBody>
                    <a:bodyPr/>
                    <a:lstStyle/>
                    <a:p>
                      <a:pPr algn="ctr"/>
                      <a:r>
                        <a:rPr lang="en-US" sz="1400" dirty="0"/>
                        <a:t>1.25</a:t>
                      </a:r>
                    </a:p>
                  </a:txBody>
                  <a:tcPr/>
                </a:tc>
                <a:extLst>
                  <a:ext uri="{0D108BD9-81ED-4DB2-BD59-A6C34878D82A}">
                    <a16:rowId xmlns:a16="http://schemas.microsoft.com/office/drawing/2014/main" val="3234335846"/>
                  </a:ext>
                </a:extLst>
              </a:tr>
              <a:tr h="283075">
                <a:tc>
                  <a:txBody>
                    <a:bodyPr/>
                    <a:lstStyle/>
                    <a:p>
                      <a:pPr algn="ctr"/>
                      <a:r>
                        <a:rPr lang="en-US" sz="1400" dirty="0"/>
                        <a:t>24</a:t>
                      </a:r>
                    </a:p>
                  </a:txBody>
                  <a:tcPr/>
                </a:tc>
                <a:tc>
                  <a:txBody>
                    <a:bodyPr/>
                    <a:lstStyle/>
                    <a:p>
                      <a:r>
                        <a:rPr lang="en-US" sz="1400" dirty="0"/>
                        <a:t>Standard</a:t>
                      </a:r>
                    </a:p>
                  </a:txBody>
                  <a:tcPr/>
                </a:tc>
                <a:tc>
                  <a:txBody>
                    <a:bodyPr/>
                    <a:lstStyle/>
                    <a:p>
                      <a:pPr algn="ctr"/>
                      <a:r>
                        <a:rPr lang="en-US" sz="1400" dirty="0"/>
                        <a:t>1.70</a:t>
                      </a:r>
                    </a:p>
                  </a:txBody>
                  <a:tcPr/>
                </a:tc>
                <a:extLst>
                  <a:ext uri="{0D108BD9-81ED-4DB2-BD59-A6C34878D82A}">
                    <a16:rowId xmlns:a16="http://schemas.microsoft.com/office/drawing/2014/main" val="1949479805"/>
                  </a:ext>
                </a:extLst>
              </a:tr>
              <a:tr h="283075">
                <a:tc>
                  <a:txBody>
                    <a:bodyPr/>
                    <a:lstStyle/>
                    <a:p>
                      <a:pPr algn="ctr"/>
                      <a:r>
                        <a:rPr lang="en-US" sz="1400" dirty="0"/>
                        <a:t>32</a:t>
                      </a:r>
                    </a:p>
                  </a:txBody>
                  <a:tcPr/>
                </a:tc>
                <a:tc>
                  <a:txBody>
                    <a:bodyPr/>
                    <a:lstStyle/>
                    <a:p>
                      <a:r>
                        <a:rPr lang="en-US" sz="1400" dirty="0"/>
                        <a:t>Thick</a:t>
                      </a:r>
                    </a:p>
                  </a:txBody>
                  <a:tcPr/>
                </a:tc>
                <a:tc>
                  <a:txBody>
                    <a:bodyPr/>
                    <a:lstStyle/>
                    <a:p>
                      <a:pPr algn="ctr"/>
                      <a:r>
                        <a:rPr lang="en-US" sz="1400" dirty="0"/>
                        <a:t>2.0</a:t>
                      </a:r>
                    </a:p>
                  </a:txBody>
                  <a:tcPr/>
                </a:tc>
                <a:extLst>
                  <a:ext uri="{0D108BD9-81ED-4DB2-BD59-A6C34878D82A}">
                    <a16:rowId xmlns:a16="http://schemas.microsoft.com/office/drawing/2014/main" val="2141192032"/>
                  </a:ext>
                </a:extLst>
              </a:tr>
              <a:tr h="283075">
                <a:tc>
                  <a:txBody>
                    <a:bodyPr/>
                    <a:lstStyle/>
                    <a:p>
                      <a:pPr algn="ctr"/>
                      <a:r>
                        <a:rPr lang="en-US" sz="1400" dirty="0"/>
                        <a:t>48</a:t>
                      </a:r>
                    </a:p>
                  </a:txBody>
                  <a:tcPr/>
                </a:tc>
                <a:tc>
                  <a:txBody>
                    <a:bodyPr/>
                    <a:lstStyle/>
                    <a:p>
                      <a:r>
                        <a:rPr lang="en-US" sz="1400" dirty="0"/>
                        <a:t>Extra Thick</a:t>
                      </a:r>
                    </a:p>
                  </a:txBody>
                  <a:tcPr/>
                </a:tc>
                <a:tc>
                  <a:txBody>
                    <a:bodyPr/>
                    <a:lstStyle/>
                    <a:p>
                      <a:pPr algn="ctr"/>
                      <a:r>
                        <a:rPr lang="en-US" sz="1400" dirty="0"/>
                        <a:t>2.75</a:t>
                      </a:r>
                    </a:p>
                  </a:txBody>
                  <a:tcPr/>
                </a:tc>
                <a:extLst>
                  <a:ext uri="{0D108BD9-81ED-4DB2-BD59-A6C34878D82A}">
                    <a16:rowId xmlns:a16="http://schemas.microsoft.com/office/drawing/2014/main" val="3744825250"/>
                  </a:ext>
                </a:extLst>
              </a:tr>
            </a:tbl>
          </a:graphicData>
        </a:graphic>
      </p:graphicFrame>
      <p:sp>
        <p:nvSpPr>
          <p:cNvPr id="9" name="Slide Number Placeholder 8">
            <a:extLst>
              <a:ext uri="{FF2B5EF4-FFF2-40B4-BE49-F238E27FC236}">
                <a16:creationId xmlns:a16="http://schemas.microsoft.com/office/drawing/2014/main" id="{62031ACB-27FA-AF07-7E89-2E26A49983D7}"/>
              </a:ext>
            </a:extLst>
          </p:cNvPr>
          <p:cNvSpPr>
            <a:spLocks noGrp="1"/>
          </p:cNvSpPr>
          <p:nvPr>
            <p:ph type="sldNum" sz="quarter" idx="4"/>
          </p:nvPr>
        </p:nvSpPr>
        <p:spPr/>
        <p:txBody>
          <a:bodyPr/>
          <a:lstStyle/>
          <a:p>
            <a:fld id="{03F4EA62-992E-4EB1-BA44-D49665C77250}" type="slidenum">
              <a:rPr lang="en-US" smtClean="0"/>
              <a:pPr/>
              <a:t>67</a:t>
            </a:fld>
            <a:endParaRPr lang="en-US" dirty="0"/>
          </a:p>
        </p:txBody>
      </p:sp>
      <p:sp>
        <p:nvSpPr>
          <p:cNvPr id="10" name="Footer Placeholder 9">
            <a:extLst>
              <a:ext uri="{FF2B5EF4-FFF2-40B4-BE49-F238E27FC236}">
                <a16:creationId xmlns:a16="http://schemas.microsoft.com/office/drawing/2014/main" id="{CB2A1781-2B90-6838-3351-0E006C74C816}"/>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C7CA7240-418C-D4FC-1B32-443D22C6D516}"/>
              </a:ext>
            </a:extLst>
          </p:cNvPr>
          <p:cNvSpPr>
            <a:spLocks noGrp="1"/>
          </p:cNvSpPr>
          <p:nvPr>
            <p:ph type="dt" sz="half" idx="2"/>
          </p:nvPr>
        </p:nvSpPr>
        <p:spPr/>
        <p:txBody>
          <a:bodyPr/>
          <a:lstStyle/>
          <a:p>
            <a:fld id="{F19FB1B6-3384-4284-B9EA-4447A12F7F51}" type="datetime1">
              <a:rPr lang="en-US" smtClean="0"/>
              <a:t>8/6/2024</a:t>
            </a:fld>
            <a:endParaRPr lang="en-US" dirty="0"/>
          </a:p>
        </p:txBody>
      </p:sp>
    </p:spTree>
    <p:extLst>
      <p:ext uri="{BB962C8B-B14F-4D97-AF65-F5344CB8AC3E}">
        <p14:creationId xmlns:p14="http://schemas.microsoft.com/office/powerpoint/2010/main" val="58299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1770-0746-68E6-87CB-6BD337735E97}"/>
              </a:ext>
            </a:extLst>
          </p:cNvPr>
          <p:cNvSpPr>
            <a:spLocks noGrp="1"/>
          </p:cNvSpPr>
          <p:nvPr>
            <p:ph type="title"/>
          </p:nvPr>
        </p:nvSpPr>
        <p:spPr>
          <a:xfrm>
            <a:off x="653374" y="195326"/>
            <a:ext cx="10515600" cy="701675"/>
          </a:xfrm>
        </p:spPr>
        <p:txBody>
          <a:bodyPr/>
          <a:lstStyle/>
          <a:p>
            <a:r>
              <a:rPr lang="en-US" dirty="0"/>
              <a:t>Controlling LED Current vs Brightness</a:t>
            </a:r>
          </a:p>
        </p:txBody>
      </p:sp>
      <p:sp>
        <p:nvSpPr>
          <p:cNvPr id="3" name="Content Placeholder 2">
            <a:extLst>
              <a:ext uri="{FF2B5EF4-FFF2-40B4-BE49-F238E27FC236}">
                <a16:creationId xmlns:a16="http://schemas.microsoft.com/office/drawing/2014/main" id="{DC2FD118-9E93-245B-3CA5-9845E458214E}"/>
              </a:ext>
            </a:extLst>
          </p:cNvPr>
          <p:cNvSpPr>
            <a:spLocks noGrp="1"/>
          </p:cNvSpPr>
          <p:nvPr>
            <p:ph idx="1"/>
          </p:nvPr>
        </p:nvSpPr>
        <p:spPr>
          <a:xfrm>
            <a:off x="653374" y="848363"/>
            <a:ext cx="6817470" cy="4436225"/>
          </a:xfrm>
        </p:spPr>
        <p:txBody>
          <a:bodyPr>
            <a:normAutofit fontScale="70000" lnSpcReduction="20000"/>
          </a:bodyPr>
          <a:lstStyle/>
          <a:p>
            <a:r>
              <a:rPr lang="en-US" sz="2000" dirty="0">
                <a:hlinkClick r:id="rId2"/>
              </a:rPr>
              <a:t>LED Resistor Calculator</a:t>
            </a:r>
            <a:endParaRPr lang="en-US" sz="2000" dirty="0"/>
          </a:p>
          <a:p>
            <a:r>
              <a:rPr lang="en-US" sz="2000" dirty="0"/>
              <a:t>20mA is recommended MAX current for an LED</a:t>
            </a:r>
          </a:p>
          <a:p>
            <a:r>
              <a:rPr lang="en-US" sz="2000" dirty="0"/>
              <a:t>Red/Yellow/Green LEDs have similar characteristics</a:t>
            </a:r>
          </a:p>
          <a:p>
            <a:pPr lvl="1"/>
            <a:r>
              <a:rPr lang="en-US" sz="1600" dirty="0"/>
              <a:t>based forward voltage being similar (2V / 2.1V / 2.1)\</a:t>
            </a:r>
          </a:p>
          <a:p>
            <a:r>
              <a:rPr lang="en-US" sz="2000" dirty="0"/>
              <a:t>White LED much different</a:t>
            </a:r>
          </a:p>
          <a:p>
            <a:pPr lvl="1"/>
            <a:r>
              <a:rPr lang="en-US" sz="1600" dirty="0"/>
              <a:t>3.6V forward voltage </a:t>
            </a:r>
          </a:p>
          <a:p>
            <a:r>
              <a:rPr lang="en-US" sz="2000" dirty="0"/>
              <a:t>Brightness (MCD) is linear below 20mA  </a:t>
            </a:r>
          </a:p>
          <a:p>
            <a:pPr lvl="1"/>
            <a:r>
              <a:rPr lang="en-US" sz="1600" dirty="0"/>
              <a:t>For example, 10mA = 50% brightness</a:t>
            </a:r>
          </a:p>
          <a:p>
            <a:r>
              <a:rPr lang="en-US" sz="2000" dirty="0"/>
              <a:t>Connecting LEDs in 'series' will result in a voltage drop</a:t>
            </a:r>
          </a:p>
          <a:p>
            <a:pPr lvl="1"/>
            <a:r>
              <a:rPr lang="en-US" sz="1600" dirty="0"/>
              <a:t>For example, (2) Red LEDs in series:</a:t>
            </a:r>
          </a:p>
          <a:p>
            <a:pPr lvl="2"/>
            <a:r>
              <a:rPr lang="en-US" sz="1600" dirty="0"/>
              <a:t>1V of forward voltage</a:t>
            </a:r>
          </a:p>
          <a:p>
            <a:pPr lvl="2"/>
            <a:r>
              <a:rPr lang="en-US" sz="1600" dirty="0"/>
              <a:t>For 100% brightness (20ma), reduces resistor from 150 ohm to 50 ohm</a:t>
            </a:r>
          </a:p>
          <a:p>
            <a:r>
              <a:rPr lang="en-US" sz="2000" dirty="0"/>
              <a:t>Connecting LEDs in 'parallel' will result in no voltage change, but increase in current (additive)</a:t>
            </a:r>
          </a:p>
          <a:p>
            <a:pPr lvl="1"/>
            <a:r>
              <a:rPr lang="en-US" sz="1600" dirty="0"/>
              <a:t>For example, (2) Red LEDs in parallel:</a:t>
            </a:r>
          </a:p>
          <a:p>
            <a:pPr lvl="2"/>
            <a:r>
              <a:rPr lang="en-US" sz="1600" dirty="0"/>
              <a:t>150 ohm resistor would be 50% brightness, using 40mA.   </a:t>
            </a:r>
          </a:p>
          <a:p>
            <a:pPr lvl="1"/>
            <a:endParaRPr lang="en-US" dirty="0"/>
          </a:p>
          <a:p>
            <a:pPr lvl="1"/>
            <a:endParaRPr lang="en-US" dirty="0"/>
          </a:p>
          <a:p>
            <a:pPr lvl="1"/>
            <a:endParaRPr lang="en-US" dirty="0"/>
          </a:p>
          <a:p>
            <a:endParaRPr lang="en-US" dirty="0"/>
          </a:p>
          <a:p>
            <a:endParaRPr lang="en-US" dirty="0"/>
          </a:p>
        </p:txBody>
      </p:sp>
      <p:graphicFrame>
        <p:nvGraphicFramePr>
          <p:cNvPr id="5" name="Table 4">
            <a:extLst>
              <a:ext uri="{FF2B5EF4-FFF2-40B4-BE49-F238E27FC236}">
                <a16:creationId xmlns:a16="http://schemas.microsoft.com/office/drawing/2014/main" id="{80333610-1161-255E-B2C6-C1C658E1DA66}"/>
              </a:ext>
            </a:extLst>
          </p:cNvPr>
          <p:cNvGraphicFramePr>
            <a:graphicFrameLocks noGrp="1"/>
          </p:cNvGraphicFramePr>
          <p:nvPr>
            <p:extLst>
              <p:ext uri="{D42A27DB-BD31-4B8C-83A1-F6EECF244321}">
                <p14:modId xmlns:p14="http://schemas.microsoft.com/office/powerpoint/2010/main" val="3960588721"/>
              </p:ext>
            </p:extLst>
          </p:nvPr>
        </p:nvGraphicFramePr>
        <p:xfrm>
          <a:off x="782466" y="5284588"/>
          <a:ext cx="6817470" cy="1295400"/>
        </p:xfrm>
        <a:graphic>
          <a:graphicData uri="http://schemas.openxmlformats.org/drawingml/2006/table">
            <a:tbl>
              <a:tblPr firstRow="1" bandRow="1">
                <a:tableStyleId>{7DF18680-E054-41AD-8BC1-D1AEF772440D}</a:tableStyleId>
              </a:tblPr>
              <a:tblGrid>
                <a:gridCol w="817594">
                  <a:extLst>
                    <a:ext uri="{9D8B030D-6E8A-4147-A177-3AD203B41FA5}">
                      <a16:colId xmlns:a16="http://schemas.microsoft.com/office/drawing/2014/main" val="68473918"/>
                    </a:ext>
                  </a:extLst>
                </a:gridCol>
                <a:gridCol w="1604754">
                  <a:extLst>
                    <a:ext uri="{9D8B030D-6E8A-4147-A177-3AD203B41FA5}">
                      <a16:colId xmlns:a16="http://schemas.microsoft.com/office/drawing/2014/main" val="3859692963"/>
                    </a:ext>
                  </a:extLst>
                </a:gridCol>
                <a:gridCol w="1793979">
                  <a:extLst>
                    <a:ext uri="{9D8B030D-6E8A-4147-A177-3AD203B41FA5}">
                      <a16:colId xmlns:a16="http://schemas.microsoft.com/office/drawing/2014/main" val="1568669435"/>
                    </a:ext>
                  </a:extLst>
                </a:gridCol>
                <a:gridCol w="1410534">
                  <a:extLst>
                    <a:ext uri="{9D8B030D-6E8A-4147-A177-3AD203B41FA5}">
                      <a16:colId xmlns:a16="http://schemas.microsoft.com/office/drawing/2014/main" val="3878238002"/>
                    </a:ext>
                  </a:extLst>
                </a:gridCol>
                <a:gridCol w="1190609">
                  <a:extLst>
                    <a:ext uri="{9D8B030D-6E8A-4147-A177-3AD203B41FA5}">
                      <a16:colId xmlns:a16="http://schemas.microsoft.com/office/drawing/2014/main" val="779891648"/>
                    </a:ext>
                  </a:extLst>
                </a:gridCol>
              </a:tblGrid>
              <a:tr h="196394">
                <a:tc>
                  <a:txBody>
                    <a:bodyPr/>
                    <a:lstStyle/>
                    <a:p>
                      <a:pPr algn="ctr"/>
                      <a:r>
                        <a:rPr lang="en-US" sz="1100" dirty="0"/>
                        <a:t>Volts</a:t>
                      </a:r>
                    </a:p>
                  </a:txBody>
                  <a:tcPr/>
                </a:tc>
                <a:tc>
                  <a:txBody>
                    <a:bodyPr/>
                    <a:lstStyle/>
                    <a:p>
                      <a:r>
                        <a:rPr lang="en-US" sz="1100" dirty="0"/>
                        <a:t>LED Color</a:t>
                      </a:r>
                    </a:p>
                  </a:txBody>
                  <a:tcPr/>
                </a:tc>
                <a:tc>
                  <a:txBody>
                    <a:bodyPr/>
                    <a:lstStyle/>
                    <a:p>
                      <a:pPr algn="ctr"/>
                      <a:r>
                        <a:rPr lang="en-US" sz="1100" dirty="0"/>
                        <a:t>Resistor (ohm)</a:t>
                      </a:r>
                    </a:p>
                  </a:txBody>
                  <a:tcPr/>
                </a:tc>
                <a:tc>
                  <a:txBody>
                    <a:bodyPr/>
                    <a:lstStyle/>
                    <a:p>
                      <a:pPr algn="ctr"/>
                      <a:r>
                        <a:rPr lang="en-US" sz="1100" dirty="0"/>
                        <a:t>Brightness (%)</a:t>
                      </a:r>
                    </a:p>
                  </a:txBody>
                  <a:tcPr/>
                </a:tc>
                <a:tc>
                  <a:txBody>
                    <a:bodyPr/>
                    <a:lstStyle/>
                    <a:p>
                      <a:pPr algn="ctr"/>
                      <a:r>
                        <a:rPr lang="en-US" sz="1100" dirty="0"/>
                        <a:t>Current (mA)</a:t>
                      </a:r>
                    </a:p>
                  </a:txBody>
                  <a:tcPr/>
                </a:tc>
                <a:extLst>
                  <a:ext uri="{0D108BD9-81ED-4DB2-BD59-A6C34878D82A}">
                    <a16:rowId xmlns:a16="http://schemas.microsoft.com/office/drawing/2014/main" val="2722532140"/>
                  </a:ext>
                </a:extLst>
              </a:tr>
              <a:tr h="196394">
                <a:tc>
                  <a:txBody>
                    <a:bodyPr/>
                    <a:lstStyle/>
                    <a:p>
                      <a:pPr algn="ctr"/>
                      <a:r>
                        <a:rPr lang="en-US" sz="1100" dirty="0"/>
                        <a:t>5</a:t>
                      </a:r>
                    </a:p>
                  </a:txBody>
                  <a:tcPr/>
                </a:tc>
                <a:tc>
                  <a:txBody>
                    <a:bodyPr/>
                    <a:lstStyle/>
                    <a:p>
                      <a:r>
                        <a:rPr lang="en-US" sz="1100" dirty="0"/>
                        <a:t>Red/Yellow/Green</a:t>
                      </a:r>
                    </a:p>
                  </a:txBody>
                  <a:tcPr/>
                </a:tc>
                <a:tc>
                  <a:txBody>
                    <a:bodyPr/>
                    <a:lstStyle/>
                    <a:p>
                      <a:pPr algn="ctr"/>
                      <a:r>
                        <a:rPr lang="en-US" sz="1100" dirty="0"/>
                        <a:t>1500 -&gt;150</a:t>
                      </a:r>
                    </a:p>
                  </a:txBody>
                  <a:tcPr/>
                </a:tc>
                <a:tc>
                  <a:txBody>
                    <a:bodyPr/>
                    <a:lstStyle/>
                    <a:p>
                      <a:pPr algn="ctr"/>
                      <a:r>
                        <a:rPr lang="en-US" sz="1100" dirty="0"/>
                        <a:t>10 -&gt; 100</a:t>
                      </a:r>
                    </a:p>
                  </a:txBody>
                  <a:tcPr/>
                </a:tc>
                <a:tc>
                  <a:txBody>
                    <a:bodyPr/>
                    <a:lstStyle/>
                    <a:p>
                      <a:pPr algn="ctr"/>
                      <a:r>
                        <a:rPr lang="en-US" sz="1100" dirty="0"/>
                        <a:t>2 -&gt; 20</a:t>
                      </a:r>
                    </a:p>
                  </a:txBody>
                  <a:tcPr/>
                </a:tc>
                <a:extLst>
                  <a:ext uri="{0D108BD9-81ED-4DB2-BD59-A6C34878D82A}">
                    <a16:rowId xmlns:a16="http://schemas.microsoft.com/office/drawing/2014/main" val="4025579368"/>
                  </a:ext>
                </a:extLst>
              </a:tr>
              <a:tr h="196394">
                <a:tc>
                  <a:txBody>
                    <a:bodyPr/>
                    <a:lstStyle/>
                    <a:p>
                      <a:pPr algn="ctr"/>
                      <a:r>
                        <a:rPr lang="en-US" sz="1100" dirty="0"/>
                        <a:t>5</a:t>
                      </a:r>
                    </a:p>
                  </a:txBody>
                  <a:tcPr/>
                </a:tc>
                <a:tc>
                  <a:txBody>
                    <a:bodyPr/>
                    <a:lstStyle/>
                    <a:p>
                      <a:r>
                        <a:rPr lang="en-US" sz="1100" dirty="0"/>
                        <a:t>White</a:t>
                      </a:r>
                    </a:p>
                  </a:txBody>
                  <a:tcPr/>
                </a:tc>
                <a:tc>
                  <a:txBody>
                    <a:bodyPr/>
                    <a:lstStyle/>
                    <a:p>
                      <a:pPr algn="ctr"/>
                      <a:r>
                        <a:rPr lang="en-US" sz="1100" dirty="0"/>
                        <a:t>700 -&gt; 70</a:t>
                      </a:r>
                    </a:p>
                  </a:txBody>
                  <a:tcPr/>
                </a:tc>
                <a:tc>
                  <a:txBody>
                    <a:bodyPr/>
                    <a:lstStyle/>
                    <a:p>
                      <a:pPr algn="ctr"/>
                      <a:r>
                        <a:rPr lang="en-US" sz="1100" dirty="0"/>
                        <a:t>10 -&gt; 100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2 -&gt; 20</a:t>
                      </a:r>
                    </a:p>
                  </a:txBody>
                  <a:tcPr/>
                </a:tc>
                <a:extLst>
                  <a:ext uri="{0D108BD9-81ED-4DB2-BD59-A6C34878D82A}">
                    <a16:rowId xmlns:a16="http://schemas.microsoft.com/office/drawing/2014/main" val="3128540139"/>
                  </a:ext>
                </a:extLst>
              </a:tr>
              <a:tr h="196394">
                <a:tc>
                  <a:txBody>
                    <a:bodyPr/>
                    <a:lstStyle/>
                    <a:p>
                      <a:pPr algn="ctr"/>
                      <a:r>
                        <a:rPr lang="en-US" sz="1100" dirty="0"/>
                        <a:t>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Red/Yellow/Green</a:t>
                      </a:r>
                    </a:p>
                  </a:txBody>
                  <a:tcPr/>
                </a:tc>
                <a:tc>
                  <a:txBody>
                    <a:bodyPr/>
                    <a:lstStyle/>
                    <a:p>
                      <a:pPr algn="ctr"/>
                      <a:r>
                        <a:rPr lang="en-US" sz="1100" dirty="0"/>
                        <a:t>10,000 -&gt; 1,000</a:t>
                      </a:r>
                    </a:p>
                  </a:txBody>
                  <a:tcPr/>
                </a:tc>
                <a:tc>
                  <a:txBody>
                    <a:bodyPr/>
                    <a:lstStyle/>
                    <a:p>
                      <a:pPr algn="ctr"/>
                      <a:r>
                        <a:rPr lang="en-US" sz="1100" dirty="0"/>
                        <a:t>10 -&gt; 100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2 -&gt; 20</a:t>
                      </a:r>
                    </a:p>
                  </a:txBody>
                  <a:tcPr/>
                </a:tc>
                <a:extLst>
                  <a:ext uri="{0D108BD9-81ED-4DB2-BD59-A6C34878D82A}">
                    <a16:rowId xmlns:a16="http://schemas.microsoft.com/office/drawing/2014/main" val="2141192032"/>
                  </a:ext>
                </a:extLst>
              </a:tr>
              <a:tr h="196394">
                <a:tc>
                  <a:txBody>
                    <a:bodyPr/>
                    <a:lstStyle/>
                    <a:p>
                      <a:pPr algn="ctr"/>
                      <a:r>
                        <a:rPr lang="en-US" sz="1100" dirty="0"/>
                        <a:t>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White</a:t>
                      </a:r>
                    </a:p>
                  </a:txBody>
                  <a:tcPr/>
                </a:tc>
                <a:tc>
                  <a:txBody>
                    <a:bodyPr/>
                    <a:lstStyle/>
                    <a:p>
                      <a:pPr algn="ctr"/>
                      <a:r>
                        <a:rPr lang="en-US" sz="1100" dirty="0"/>
                        <a:t>4200 -&gt; 420</a:t>
                      </a:r>
                    </a:p>
                  </a:txBody>
                  <a:tcPr/>
                </a:tc>
                <a:tc>
                  <a:txBody>
                    <a:bodyPr/>
                    <a:lstStyle/>
                    <a:p>
                      <a:pPr algn="ctr"/>
                      <a:r>
                        <a:rPr lang="en-US" sz="1100" dirty="0"/>
                        <a:t>10 -&gt; 100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2 -&gt; 20</a:t>
                      </a:r>
                    </a:p>
                  </a:txBody>
                  <a:tcPr/>
                </a:tc>
                <a:extLst>
                  <a:ext uri="{0D108BD9-81ED-4DB2-BD59-A6C34878D82A}">
                    <a16:rowId xmlns:a16="http://schemas.microsoft.com/office/drawing/2014/main" val="2762724306"/>
                  </a:ext>
                </a:extLst>
              </a:tr>
            </a:tbl>
          </a:graphicData>
        </a:graphic>
      </p:graphicFrame>
      <p:pic>
        <p:nvPicPr>
          <p:cNvPr id="1025" name="Picture 1" descr="Machine generated alternative text:&#10;Anode (Positive Side) &#10;Has the smaller plate &#10;Has a round edge &#10;Has the Long leg &#10;Anode &#10;Cathode (Negative Side) &#10;Has the larger plate &#10;Has the flat edge &#10;as the Short leg &#10;Cathode &#10;Schematic Symbol ">
            <a:extLst>
              <a:ext uri="{FF2B5EF4-FFF2-40B4-BE49-F238E27FC236}">
                <a16:creationId xmlns:a16="http://schemas.microsoft.com/office/drawing/2014/main" id="{42A3D6B0-88F6-78E9-54EA-BE4CB2417F6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531524" y="3835013"/>
            <a:ext cx="2454327" cy="2486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B2FF99C-D1BD-CB09-86E0-1A4A2AA0C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5578" y="1921077"/>
            <a:ext cx="1196444" cy="1325995"/>
          </a:xfrm>
          <a:prstGeom prst="rect">
            <a:avLst/>
          </a:prstGeom>
        </p:spPr>
      </p:pic>
      <p:sp>
        <p:nvSpPr>
          <p:cNvPr id="10" name="Slide Number Placeholder 9">
            <a:extLst>
              <a:ext uri="{FF2B5EF4-FFF2-40B4-BE49-F238E27FC236}">
                <a16:creationId xmlns:a16="http://schemas.microsoft.com/office/drawing/2014/main" id="{00262063-7FC8-1234-182F-22CE6CD8208A}"/>
              </a:ext>
            </a:extLst>
          </p:cNvPr>
          <p:cNvSpPr>
            <a:spLocks noGrp="1"/>
          </p:cNvSpPr>
          <p:nvPr>
            <p:ph type="sldNum" sz="quarter" idx="4"/>
          </p:nvPr>
        </p:nvSpPr>
        <p:spPr/>
        <p:txBody>
          <a:bodyPr/>
          <a:lstStyle/>
          <a:p>
            <a:fld id="{03F4EA62-992E-4EB1-BA44-D49665C77250}" type="slidenum">
              <a:rPr lang="en-US" smtClean="0"/>
              <a:pPr/>
              <a:t>68</a:t>
            </a:fld>
            <a:endParaRPr lang="en-US" dirty="0"/>
          </a:p>
        </p:txBody>
      </p:sp>
      <p:sp>
        <p:nvSpPr>
          <p:cNvPr id="11" name="Footer Placeholder 10">
            <a:extLst>
              <a:ext uri="{FF2B5EF4-FFF2-40B4-BE49-F238E27FC236}">
                <a16:creationId xmlns:a16="http://schemas.microsoft.com/office/drawing/2014/main" id="{48FA8A6C-88B3-1D18-66D6-4B76E71A5A55}"/>
              </a:ext>
            </a:extLst>
          </p:cNvPr>
          <p:cNvSpPr>
            <a:spLocks noGrp="1"/>
          </p:cNvSpPr>
          <p:nvPr>
            <p:ph type="ftr" sz="quarter" idx="3"/>
          </p:nvPr>
        </p:nvSpPr>
        <p:spPr/>
        <p:txBody>
          <a:bodyPr/>
          <a:lstStyle/>
          <a:p>
            <a:r>
              <a:rPr lang="en-US" dirty="0"/>
              <a:t>NMRA Surfliner Convention</a:t>
            </a:r>
          </a:p>
        </p:txBody>
      </p:sp>
      <p:sp>
        <p:nvSpPr>
          <p:cNvPr id="12" name="Date Placeholder 11">
            <a:extLst>
              <a:ext uri="{FF2B5EF4-FFF2-40B4-BE49-F238E27FC236}">
                <a16:creationId xmlns:a16="http://schemas.microsoft.com/office/drawing/2014/main" id="{C8A5C8B4-2004-779C-737D-339612CF4C03}"/>
              </a:ext>
            </a:extLst>
          </p:cNvPr>
          <p:cNvSpPr>
            <a:spLocks noGrp="1"/>
          </p:cNvSpPr>
          <p:nvPr>
            <p:ph type="dt" sz="half" idx="2"/>
          </p:nvPr>
        </p:nvSpPr>
        <p:spPr/>
        <p:txBody>
          <a:bodyPr/>
          <a:lstStyle/>
          <a:p>
            <a:fld id="{C34E4C0D-B437-44E9-AA61-E9C49651AAB4}" type="datetime1">
              <a:rPr lang="en-US" smtClean="0"/>
              <a:t>8/6/2024</a:t>
            </a:fld>
            <a:endParaRPr lang="en-US" dirty="0"/>
          </a:p>
        </p:txBody>
      </p:sp>
    </p:spTree>
    <p:extLst>
      <p:ext uri="{BB962C8B-B14F-4D97-AF65-F5344CB8AC3E}">
        <p14:creationId xmlns:p14="http://schemas.microsoft.com/office/powerpoint/2010/main" val="326670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36D14-BA96-1510-D2F9-6E1015C8CAF7}"/>
              </a:ext>
            </a:extLst>
          </p:cNvPr>
          <p:cNvSpPr>
            <a:spLocks noGrp="1"/>
          </p:cNvSpPr>
          <p:nvPr>
            <p:ph type="title"/>
          </p:nvPr>
        </p:nvSpPr>
        <p:spPr>
          <a:xfrm>
            <a:off x="671209" y="235221"/>
            <a:ext cx="9444607" cy="676882"/>
          </a:xfrm>
        </p:spPr>
        <p:txBody>
          <a:bodyPr vert="horz" lIns="91440" tIns="45720" rIns="91440" bIns="45720" rtlCol="0" anchor="ctr">
            <a:normAutofit/>
          </a:bodyPr>
          <a:lstStyle/>
          <a:p>
            <a:r>
              <a:rPr lang="en-US" dirty="0"/>
              <a:t>SMD Sizes</a:t>
            </a:r>
          </a:p>
        </p:txBody>
      </p:sp>
      <p:pic>
        <p:nvPicPr>
          <p:cNvPr id="1026" name="Picture 2" descr="standard sizes of SMD components">
            <a:extLst>
              <a:ext uri="{FF2B5EF4-FFF2-40B4-BE49-F238E27FC236}">
                <a16:creationId xmlns:a16="http://schemas.microsoft.com/office/drawing/2014/main" id="{F5964194-3D03-5AD4-58C4-996809C0B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9620" y="1778462"/>
            <a:ext cx="7536231" cy="47312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29412E-CF76-36E7-5E4D-7CBE13E546EF}"/>
              </a:ext>
            </a:extLst>
          </p:cNvPr>
          <p:cNvSpPr txBox="1"/>
          <p:nvPr/>
        </p:nvSpPr>
        <p:spPr>
          <a:xfrm>
            <a:off x="671209" y="1132131"/>
            <a:ext cx="4354462" cy="646331"/>
          </a:xfrm>
          <a:prstGeom prst="rect">
            <a:avLst/>
          </a:prstGeom>
          <a:noFill/>
        </p:spPr>
        <p:txBody>
          <a:bodyPr wrap="none" rtlCol="0">
            <a:spAutoFit/>
          </a:bodyPr>
          <a:lstStyle/>
          <a:p>
            <a:pPr marL="285750" indent="-285750">
              <a:buFont typeface="Arial" panose="020B0604020202020204" pitchFamily="34" charset="0"/>
              <a:buChar char="•"/>
            </a:pPr>
            <a:r>
              <a:rPr lang="en-US" dirty="0">
                <a:hlinkClick r:id="rId3"/>
              </a:rPr>
              <a:t>SMD Resistor Code Calculator</a:t>
            </a:r>
            <a:endParaRPr lang="en-US" dirty="0"/>
          </a:p>
          <a:p>
            <a:pPr marL="285750" indent="-285750">
              <a:buFont typeface="Arial" panose="020B0604020202020204" pitchFamily="34" charset="0"/>
              <a:buChar char="•"/>
            </a:pPr>
            <a:r>
              <a:rPr lang="en-US" dirty="0"/>
              <a:t>1206 is a common size, easy to work with </a:t>
            </a:r>
          </a:p>
        </p:txBody>
      </p:sp>
      <p:sp>
        <p:nvSpPr>
          <p:cNvPr id="6" name="Arrow: Right 5">
            <a:extLst>
              <a:ext uri="{FF2B5EF4-FFF2-40B4-BE49-F238E27FC236}">
                <a16:creationId xmlns:a16="http://schemas.microsoft.com/office/drawing/2014/main" id="{073FC7E2-2999-553A-A403-D5AAEADEEEDF}"/>
              </a:ext>
            </a:extLst>
          </p:cNvPr>
          <p:cNvSpPr/>
          <p:nvPr/>
        </p:nvSpPr>
        <p:spPr>
          <a:xfrm>
            <a:off x="4586518" y="4389993"/>
            <a:ext cx="878305" cy="38501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465C648A-022F-8DFB-4FB4-797F3A289DBC}"/>
              </a:ext>
            </a:extLst>
          </p:cNvPr>
          <p:cNvSpPr>
            <a:spLocks noGrp="1"/>
          </p:cNvSpPr>
          <p:nvPr>
            <p:ph type="sldNum" sz="quarter" idx="4"/>
          </p:nvPr>
        </p:nvSpPr>
        <p:spPr/>
        <p:txBody>
          <a:bodyPr/>
          <a:lstStyle/>
          <a:p>
            <a:fld id="{03F4EA62-992E-4EB1-BA44-D49665C77250}" type="slidenum">
              <a:rPr lang="en-US" smtClean="0"/>
              <a:pPr/>
              <a:t>69</a:t>
            </a:fld>
            <a:endParaRPr lang="en-US" dirty="0"/>
          </a:p>
        </p:txBody>
      </p:sp>
      <p:sp>
        <p:nvSpPr>
          <p:cNvPr id="10" name="Footer Placeholder 9">
            <a:extLst>
              <a:ext uri="{FF2B5EF4-FFF2-40B4-BE49-F238E27FC236}">
                <a16:creationId xmlns:a16="http://schemas.microsoft.com/office/drawing/2014/main" id="{5A65BBD1-789A-719A-27FE-7132BE274BCB}"/>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C54CC5D2-B6D0-8507-5464-0BE413D1F11F}"/>
              </a:ext>
            </a:extLst>
          </p:cNvPr>
          <p:cNvSpPr>
            <a:spLocks noGrp="1"/>
          </p:cNvSpPr>
          <p:nvPr>
            <p:ph type="dt" sz="half" idx="2"/>
          </p:nvPr>
        </p:nvSpPr>
        <p:spPr/>
        <p:txBody>
          <a:bodyPr/>
          <a:lstStyle/>
          <a:p>
            <a:fld id="{A17EB898-D039-4999-B540-6B81B73F0B66}" type="datetime1">
              <a:rPr lang="en-US" smtClean="0"/>
              <a:t>8/6/2024</a:t>
            </a:fld>
            <a:endParaRPr lang="en-US" dirty="0"/>
          </a:p>
        </p:txBody>
      </p:sp>
    </p:spTree>
    <p:extLst>
      <p:ext uri="{BB962C8B-B14F-4D97-AF65-F5344CB8AC3E}">
        <p14:creationId xmlns:p14="http://schemas.microsoft.com/office/powerpoint/2010/main" val="411098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B08EC-A366-0EC9-2E7A-A4D237428C1D}"/>
              </a:ext>
            </a:extLst>
          </p:cNvPr>
          <p:cNvSpPr>
            <a:spLocks noGrp="1"/>
          </p:cNvSpPr>
          <p:nvPr>
            <p:ph type="title"/>
          </p:nvPr>
        </p:nvSpPr>
        <p:spPr>
          <a:xfrm>
            <a:off x="689018" y="175097"/>
            <a:ext cx="9613861" cy="725376"/>
          </a:xfrm>
        </p:spPr>
        <p:txBody>
          <a:bodyPr/>
          <a:lstStyle/>
          <a:p>
            <a:r>
              <a:rPr lang="en-US" dirty="0"/>
              <a:t>What is Fritzing</a:t>
            </a:r>
          </a:p>
        </p:txBody>
      </p:sp>
      <p:sp>
        <p:nvSpPr>
          <p:cNvPr id="3" name="Content Placeholder 2">
            <a:extLst>
              <a:ext uri="{FF2B5EF4-FFF2-40B4-BE49-F238E27FC236}">
                <a16:creationId xmlns:a16="http://schemas.microsoft.com/office/drawing/2014/main" id="{E4617149-2AD5-1B55-A4FC-EB121728177E}"/>
              </a:ext>
            </a:extLst>
          </p:cNvPr>
          <p:cNvSpPr>
            <a:spLocks noGrp="1"/>
          </p:cNvSpPr>
          <p:nvPr>
            <p:ph idx="1"/>
          </p:nvPr>
        </p:nvSpPr>
        <p:spPr>
          <a:xfrm>
            <a:off x="778214" y="1128410"/>
            <a:ext cx="10982526" cy="5564220"/>
          </a:xfrm>
        </p:spPr>
        <p:txBody>
          <a:bodyPr vert="horz" lIns="91440" tIns="45720" rIns="91440" bIns="45720" rtlCol="0">
            <a:normAutofit fontScale="92500" lnSpcReduction="20000"/>
          </a:bodyPr>
          <a:lstStyle/>
          <a:p>
            <a:r>
              <a:rPr lang="en-US" dirty="0"/>
              <a:t>PCB Design Tool and more…</a:t>
            </a:r>
          </a:p>
          <a:p>
            <a:r>
              <a:rPr lang="en-US" dirty="0"/>
              <a:t>Open Source Hardware Initiative </a:t>
            </a:r>
          </a:p>
          <a:p>
            <a:r>
              <a:rPr lang="en-US" dirty="0"/>
              <a:t>Cost: $9.29 for v1.0.0 (as of June 19, 2023)</a:t>
            </a:r>
          </a:p>
          <a:p>
            <a:pPr lvl="1"/>
            <a:r>
              <a:rPr lang="en-US" dirty="0"/>
              <a:t>For years the beta version was free, until v1.0.0 was released</a:t>
            </a:r>
          </a:p>
          <a:p>
            <a:pPr lvl="1"/>
            <a:r>
              <a:rPr lang="en-US" dirty="0"/>
              <a:t>Make sure your Windows scale is set to 100% or 200% (Settings -&gt; Systems -&gt; Display -&gt; Scale)</a:t>
            </a:r>
          </a:p>
          <a:p>
            <a:r>
              <a:rPr lang="en-US" dirty="0"/>
              <a:t>Runs on Windows, Mac, and Linux  (</a:t>
            </a:r>
            <a:r>
              <a:rPr lang="en-US" dirty="0">
                <a:hlinkClick r:id="rId3"/>
              </a:rPr>
              <a:t>download</a:t>
            </a:r>
            <a:r>
              <a:rPr lang="en-US" dirty="0"/>
              <a:t>)</a:t>
            </a:r>
          </a:p>
          <a:p>
            <a:r>
              <a:rPr lang="en-US" dirty="0"/>
              <a:t>Developed for hobbyists and amateurs to create electronic hardware </a:t>
            </a:r>
          </a:p>
          <a:p>
            <a:r>
              <a:rPr lang="en-US" dirty="0"/>
              <a:t>Useful in creation of PCBs for use with Arduino based projects</a:t>
            </a:r>
          </a:p>
          <a:p>
            <a:r>
              <a:rPr lang="en-US" dirty="0"/>
              <a:t>Large user community</a:t>
            </a:r>
          </a:p>
          <a:p>
            <a:r>
              <a:rPr lang="en-US" dirty="0"/>
              <a:t>Large number of parts (components)</a:t>
            </a:r>
          </a:p>
          <a:p>
            <a:r>
              <a:rPr lang="en-US" dirty="0">
                <a:hlinkClick r:id="rId4"/>
              </a:rPr>
              <a:t>Fritzing GitHub Repositories (docs, parts, etc...)</a:t>
            </a:r>
            <a:endParaRPr lang="en-US" dirty="0"/>
          </a:p>
          <a:p>
            <a:r>
              <a:rPr lang="en-US" dirty="0">
                <a:hlinkClick r:id="rId5"/>
              </a:rPr>
              <a:t>Wikipedia</a:t>
            </a:r>
            <a:endParaRPr lang="en-US" dirty="0"/>
          </a:p>
        </p:txBody>
      </p:sp>
      <p:sp>
        <p:nvSpPr>
          <p:cNvPr id="8" name="Slide Number Placeholder 7">
            <a:extLst>
              <a:ext uri="{FF2B5EF4-FFF2-40B4-BE49-F238E27FC236}">
                <a16:creationId xmlns:a16="http://schemas.microsoft.com/office/drawing/2014/main" id="{F9F9AF7E-6327-0B09-8966-AC9A13538A8F}"/>
              </a:ext>
            </a:extLst>
          </p:cNvPr>
          <p:cNvSpPr>
            <a:spLocks noGrp="1"/>
          </p:cNvSpPr>
          <p:nvPr>
            <p:ph type="sldNum" sz="quarter" idx="4"/>
          </p:nvPr>
        </p:nvSpPr>
        <p:spPr/>
        <p:txBody>
          <a:bodyPr/>
          <a:lstStyle/>
          <a:p>
            <a:fld id="{03F4EA62-992E-4EB1-BA44-D49665C77250}" type="slidenum">
              <a:rPr lang="en-US" smtClean="0"/>
              <a:pPr/>
              <a:t>7</a:t>
            </a:fld>
            <a:endParaRPr lang="en-US" dirty="0"/>
          </a:p>
        </p:txBody>
      </p:sp>
      <p:sp>
        <p:nvSpPr>
          <p:cNvPr id="9" name="Footer Placeholder 8">
            <a:extLst>
              <a:ext uri="{FF2B5EF4-FFF2-40B4-BE49-F238E27FC236}">
                <a16:creationId xmlns:a16="http://schemas.microsoft.com/office/drawing/2014/main" id="{613A18D0-0DC0-4E31-BD63-A70E6FEDFEC8}"/>
              </a:ext>
            </a:extLst>
          </p:cNvPr>
          <p:cNvSpPr>
            <a:spLocks noGrp="1"/>
          </p:cNvSpPr>
          <p:nvPr>
            <p:ph type="ftr" sz="quarter" idx="3"/>
          </p:nvPr>
        </p:nvSpPr>
        <p:spPr/>
        <p:txBody>
          <a:bodyPr/>
          <a:lstStyle/>
          <a:p>
            <a:r>
              <a:rPr lang="en-US" dirty="0"/>
              <a:t>NMRA Surfliner Convention</a:t>
            </a:r>
          </a:p>
        </p:txBody>
      </p:sp>
      <p:sp>
        <p:nvSpPr>
          <p:cNvPr id="10" name="Date Placeholder 9">
            <a:extLst>
              <a:ext uri="{FF2B5EF4-FFF2-40B4-BE49-F238E27FC236}">
                <a16:creationId xmlns:a16="http://schemas.microsoft.com/office/drawing/2014/main" id="{EDD2FF7E-A3D8-AE05-4B9B-0D1A525DA28B}"/>
              </a:ext>
            </a:extLst>
          </p:cNvPr>
          <p:cNvSpPr>
            <a:spLocks noGrp="1"/>
          </p:cNvSpPr>
          <p:nvPr>
            <p:ph type="dt" sz="half" idx="2"/>
          </p:nvPr>
        </p:nvSpPr>
        <p:spPr/>
        <p:txBody>
          <a:bodyPr/>
          <a:lstStyle/>
          <a:p>
            <a:fld id="{4778646C-5163-4526-BA6C-D10FC9DC24FD}" type="datetime1">
              <a:rPr lang="en-US" smtClean="0"/>
              <a:t>8/6/2024</a:t>
            </a:fld>
            <a:endParaRPr lang="en-US" dirty="0"/>
          </a:p>
        </p:txBody>
      </p:sp>
    </p:spTree>
    <p:extLst>
      <p:ext uri="{BB962C8B-B14F-4D97-AF65-F5344CB8AC3E}">
        <p14:creationId xmlns:p14="http://schemas.microsoft.com/office/powerpoint/2010/main" val="100453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D4B68-5A2A-9AD3-87D8-39184C0EF54A}"/>
              </a:ext>
            </a:extLst>
          </p:cNvPr>
          <p:cNvSpPr>
            <a:spLocks noGrp="1"/>
          </p:cNvSpPr>
          <p:nvPr>
            <p:ph type="title"/>
          </p:nvPr>
        </p:nvSpPr>
        <p:spPr>
          <a:xfrm>
            <a:off x="651752" y="231291"/>
            <a:ext cx="6233141" cy="731747"/>
          </a:xfrm>
        </p:spPr>
        <p:txBody>
          <a:bodyPr>
            <a:normAutofit fontScale="90000"/>
          </a:bodyPr>
          <a:lstStyle/>
          <a:p>
            <a:r>
              <a:rPr lang="en-US" sz="4000" dirty="0"/>
              <a:t>Flasher Circuit PCB</a:t>
            </a:r>
            <a:br>
              <a:rPr lang="en-US" sz="4000" dirty="0"/>
            </a:br>
            <a:r>
              <a:rPr lang="en-US" sz="2700" dirty="0"/>
              <a:t>Assembly By JLCPCB</a:t>
            </a:r>
          </a:p>
        </p:txBody>
      </p:sp>
      <p:sp>
        <p:nvSpPr>
          <p:cNvPr id="3" name="Content Placeholder 2">
            <a:extLst>
              <a:ext uri="{FF2B5EF4-FFF2-40B4-BE49-F238E27FC236}">
                <a16:creationId xmlns:a16="http://schemas.microsoft.com/office/drawing/2014/main" id="{0CE6C96D-B658-A3CA-F790-C0A1F1C627AE}"/>
              </a:ext>
            </a:extLst>
          </p:cNvPr>
          <p:cNvSpPr>
            <a:spLocks noGrp="1"/>
          </p:cNvSpPr>
          <p:nvPr>
            <p:ph idx="1"/>
          </p:nvPr>
        </p:nvSpPr>
        <p:spPr>
          <a:xfrm>
            <a:off x="651752" y="1194099"/>
            <a:ext cx="6749508" cy="5663901"/>
          </a:xfrm>
        </p:spPr>
        <p:txBody>
          <a:bodyPr vert="horz" lIns="91440" tIns="45720" rIns="91440" bIns="45720" rtlCol="0">
            <a:normAutofit fontScale="92500" lnSpcReduction="20000"/>
          </a:bodyPr>
          <a:lstStyle/>
          <a:p>
            <a:r>
              <a:rPr lang="en-US" sz="1800" dirty="0">
                <a:hlinkClick r:id="rId2"/>
              </a:rPr>
              <a:t>JLCPCB Parts Catalog</a:t>
            </a:r>
            <a:endParaRPr lang="en-US" sz="1800" dirty="0"/>
          </a:p>
          <a:p>
            <a:r>
              <a:rPr lang="en-US" sz="1800" dirty="0">
                <a:hlinkClick r:id="rId3"/>
              </a:rPr>
              <a:t>Details on ordering</a:t>
            </a:r>
            <a:endParaRPr lang="en-US" sz="1800" dirty="0"/>
          </a:p>
          <a:p>
            <a:r>
              <a:rPr lang="en-US" sz="1800" dirty="0"/>
              <a:t>Bill of Materials(BOM) File</a:t>
            </a:r>
          </a:p>
          <a:p>
            <a:pPr lvl="1"/>
            <a:r>
              <a:rPr lang="en-US" sz="1600" dirty="0"/>
              <a:t>Provides list of required parts, matched to designators</a:t>
            </a:r>
          </a:p>
          <a:p>
            <a:pPr lvl="1"/>
            <a:r>
              <a:rPr lang="en-US" sz="1600" dirty="0"/>
              <a:t>Uploaded to JLCPCB in .csv, .xls, or xlsx format</a:t>
            </a:r>
          </a:p>
          <a:p>
            <a:pPr lvl="1"/>
            <a:r>
              <a:rPr lang="en-US" sz="1600" dirty="0">
                <a:hlinkClick r:id="rId4"/>
              </a:rPr>
              <a:t>JLCPCB Instructions</a:t>
            </a:r>
            <a:endParaRPr lang="en-US" sz="1600" dirty="0">
              <a:hlinkClick r:id="rId5" action="ppaction://hlinkfile"/>
            </a:endParaRPr>
          </a:p>
          <a:p>
            <a:pPr lvl="1"/>
            <a:r>
              <a:rPr lang="en-US" sz="1600" dirty="0">
                <a:hlinkClick r:id="rId5" action="ppaction://hlinkfile"/>
              </a:rPr>
              <a:t>Flasher Circuit – BOM file</a:t>
            </a:r>
            <a:endParaRPr lang="en-US" sz="1600" dirty="0"/>
          </a:p>
          <a:p>
            <a:r>
              <a:rPr lang="en-US" sz="1800" dirty="0"/>
              <a:t>Pick &amp; Place File</a:t>
            </a:r>
          </a:p>
          <a:p>
            <a:pPr lvl="1"/>
            <a:r>
              <a:rPr lang="en-US" sz="1600" dirty="0"/>
              <a:t>Provides component placement on circuit board</a:t>
            </a:r>
          </a:p>
          <a:p>
            <a:pPr lvl="1"/>
            <a:r>
              <a:rPr lang="en-US" sz="1600" dirty="0">
                <a:hlinkClick r:id="rId6"/>
              </a:rPr>
              <a:t>JLCPCB Instructions</a:t>
            </a:r>
            <a:endParaRPr lang="en-US" sz="1600" dirty="0"/>
          </a:p>
          <a:p>
            <a:pPr lvl="1"/>
            <a:r>
              <a:rPr lang="en-US" sz="1600" dirty="0"/>
              <a:t>Obtain location info from PCB view Inspector palette window</a:t>
            </a:r>
          </a:p>
          <a:p>
            <a:pPr lvl="2"/>
            <a:r>
              <a:rPr lang="en-US" sz="1400" dirty="0"/>
              <a:t>Set location field unit of measure to ‘mm’ (not in) </a:t>
            </a:r>
          </a:p>
          <a:p>
            <a:pPr lvl="2"/>
            <a:r>
              <a:rPr lang="en-US" sz="1400" dirty="0"/>
              <a:t>Use positive orientation, not negative (i.e. 270 not -90, 180 not -180)</a:t>
            </a:r>
          </a:p>
          <a:p>
            <a:pPr lvl="1"/>
            <a:r>
              <a:rPr lang="en-US" sz="1600" dirty="0"/>
              <a:t>Uploaded to JLCPCB in .csv, .xls, or xlsx format</a:t>
            </a:r>
          </a:p>
          <a:p>
            <a:pPr lvl="1"/>
            <a:r>
              <a:rPr lang="en-US" sz="1600" dirty="0">
                <a:hlinkClick r:id="rId7" action="ppaction://hlinkfile"/>
              </a:rPr>
              <a:t>Flash Circuit – CPL File</a:t>
            </a:r>
            <a:endParaRPr lang="en-US" sz="1600" dirty="0"/>
          </a:p>
          <a:p>
            <a:r>
              <a:rPr lang="en-US" sz="1800" dirty="0"/>
              <a:t>Cost + Shipping</a:t>
            </a:r>
          </a:p>
          <a:p>
            <a:pPr lvl="1"/>
            <a:r>
              <a:rPr lang="en-US" sz="1600" dirty="0"/>
              <a:t>$38 (5) PCB = $8 each</a:t>
            </a:r>
          </a:p>
        </p:txBody>
      </p:sp>
      <p:graphicFrame>
        <p:nvGraphicFramePr>
          <p:cNvPr id="9" name="Object 8">
            <a:extLst>
              <a:ext uri="{FF2B5EF4-FFF2-40B4-BE49-F238E27FC236}">
                <a16:creationId xmlns:a16="http://schemas.microsoft.com/office/drawing/2014/main" id="{5006CDF5-6E62-74EF-FD7A-52551A3F481E}"/>
              </a:ext>
            </a:extLst>
          </p:cNvPr>
          <p:cNvGraphicFramePr>
            <a:graphicFrameLocks noChangeAspect="1"/>
          </p:cNvGraphicFramePr>
          <p:nvPr>
            <p:extLst>
              <p:ext uri="{D42A27DB-BD31-4B8C-83A1-F6EECF244321}">
                <p14:modId xmlns:p14="http://schemas.microsoft.com/office/powerpoint/2010/main" val="3938072298"/>
              </p:ext>
            </p:extLst>
          </p:nvPr>
        </p:nvGraphicFramePr>
        <p:xfrm>
          <a:off x="7915501" y="2400300"/>
          <a:ext cx="4070350" cy="1814512"/>
        </p:xfrm>
        <a:graphic>
          <a:graphicData uri="http://schemas.openxmlformats.org/presentationml/2006/ole">
            <mc:AlternateContent xmlns:mc="http://schemas.openxmlformats.org/markup-compatibility/2006">
              <mc:Choice xmlns:v="urn:schemas-microsoft-com:vml" Requires="v">
                <p:oleObj name="Worksheet" r:id="rId8" imgW="6133923" imgH="2733479" progId="Excel.Sheet.12">
                  <p:link updateAutomatic="1"/>
                </p:oleObj>
              </mc:Choice>
              <mc:Fallback>
                <p:oleObj name="Worksheet" r:id="rId8" imgW="6133923" imgH="2733479" progId="Excel.Sheet.12">
                  <p:link updateAutomatic="1"/>
                  <p:pic>
                    <p:nvPicPr>
                      <p:cNvPr id="9" name="Object 8">
                        <a:extLst>
                          <a:ext uri="{FF2B5EF4-FFF2-40B4-BE49-F238E27FC236}">
                            <a16:creationId xmlns:a16="http://schemas.microsoft.com/office/drawing/2014/main" id="{5006CDF5-6E62-74EF-FD7A-52551A3F481E}"/>
                          </a:ext>
                        </a:extLst>
                      </p:cNvPr>
                      <p:cNvPicPr/>
                      <p:nvPr/>
                    </p:nvPicPr>
                    <p:blipFill>
                      <a:blip r:embed="rId9"/>
                      <a:stretch>
                        <a:fillRect/>
                      </a:stretch>
                    </p:blipFill>
                    <p:spPr>
                      <a:xfrm>
                        <a:off x="7915501" y="2400300"/>
                        <a:ext cx="4070350" cy="1814512"/>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8DDC7FA2-EE4E-000F-0E4A-082C25A942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28235" y="418911"/>
            <a:ext cx="3559861" cy="14098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Slide Number Placeholder 7">
            <a:extLst>
              <a:ext uri="{FF2B5EF4-FFF2-40B4-BE49-F238E27FC236}">
                <a16:creationId xmlns:a16="http://schemas.microsoft.com/office/drawing/2014/main" id="{DEC890EF-DAA4-AD71-D8AE-5F0D3D1D139C}"/>
              </a:ext>
            </a:extLst>
          </p:cNvPr>
          <p:cNvSpPr>
            <a:spLocks noGrp="1"/>
          </p:cNvSpPr>
          <p:nvPr>
            <p:ph type="sldNum" sz="quarter" idx="4"/>
          </p:nvPr>
        </p:nvSpPr>
        <p:spPr/>
        <p:txBody>
          <a:bodyPr/>
          <a:lstStyle/>
          <a:p>
            <a:fld id="{03F4EA62-992E-4EB1-BA44-D49665C77250}" type="slidenum">
              <a:rPr lang="en-US" smtClean="0"/>
              <a:pPr/>
              <a:t>70</a:t>
            </a:fld>
            <a:endParaRPr lang="en-US" dirty="0"/>
          </a:p>
        </p:txBody>
      </p:sp>
      <p:sp>
        <p:nvSpPr>
          <p:cNvPr id="12" name="Footer Placeholder 11">
            <a:extLst>
              <a:ext uri="{FF2B5EF4-FFF2-40B4-BE49-F238E27FC236}">
                <a16:creationId xmlns:a16="http://schemas.microsoft.com/office/drawing/2014/main" id="{A86AF256-4978-57AD-5AC5-C1B242571EDB}"/>
              </a:ext>
            </a:extLst>
          </p:cNvPr>
          <p:cNvSpPr>
            <a:spLocks noGrp="1"/>
          </p:cNvSpPr>
          <p:nvPr>
            <p:ph type="ftr" sz="quarter" idx="3"/>
          </p:nvPr>
        </p:nvSpPr>
        <p:spPr/>
        <p:txBody>
          <a:bodyPr/>
          <a:lstStyle/>
          <a:p>
            <a:r>
              <a:rPr lang="en-US" dirty="0"/>
              <a:t>NMRA Surfliner Convention</a:t>
            </a:r>
          </a:p>
        </p:txBody>
      </p:sp>
      <p:sp>
        <p:nvSpPr>
          <p:cNvPr id="13" name="Date Placeholder 12">
            <a:extLst>
              <a:ext uri="{FF2B5EF4-FFF2-40B4-BE49-F238E27FC236}">
                <a16:creationId xmlns:a16="http://schemas.microsoft.com/office/drawing/2014/main" id="{93F2DF70-F442-CB25-BB95-54B9DDDB8EF3}"/>
              </a:ext>
            </a:extLst>
          </p:cNvPr>
          <p:cNvSpPr>
            <a:spLocks noGrp="1"/>
          </p:cNvSpPr>
          <p:nvPr>
            <p:ph type="dt" sz="half" idx="2"/>
          </p:nvPr>
        </p:nvSpPr>
        <p:spPr/>
        <p:txBody>
          <a:bodyPr/>
          <a:lstStyle/>
          <a:p>
            <a:fld id="{61B0F995-FC3B-4C14-92C5-EDD1D50C10E7}" type="datetime1">
              <a:rPr lang="en-US" smtClean="0"/>
              <a:t>8/6/2024</a:t>
            </a:fld>
            <a:endParaRPr lang="en-US" dirty="0"/>
          </a:p>
        </p:txBody>
      </p:sp>
    </p:spTree>
    <p:extLst>
      <p:ext uri="{BB962C8B-B14F-4D97-AF65-F5344CB8AC3E}">
        <p14:creationId xmlns:p14="http://schemas.microsoft.com/office/powerpoint/2010/main" val="51329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AC27-13A5-89C1-7D9E-97E588A05009}"/>
              </a:ext>
            </a:extLst>
          </p:cNvPr>
          <p:cNvSpPr>
            <a:spLocks noGrp="1"/>
          </p:cNvSpPr>
          <p:nvPr>
            <p:ph type="title"/>
          </p:nvPr>
        </p:nvSpPr>
        <p:spPr>
          <a:xfrm>
            <a:off x="748017" y="267645"/>
            <a:ext cx="10515600" cy="707886"/>
          </a:xfrm>
        </p:spPr>
        <p:txBody>
          <a:bodyPr>
            <a:normAutofit fontScale="90000"/>
          </a:bodyPr>
          <a:lstStyle/>
          <a:p>
            <a:r>
              <a:rPr lang="en-US" sz="4000" dirty="0"/>
              <a:t>PCB Assembly (by JLCJCB)</a:t>
            </a:r>
            <a:br>
              <a:rPr lang="en-US" dirty="0"/>
            </a:br>
            <a:r>
              <a:rPr lang="en-US" sz="2700" dirty="0"/>
              <a:t>Bill of Materials</a:t>
            </a:r>
            <a:endParaRPr lang="en-US" dirty="0"/>
          </a:p>
        </p:txBody>
      </p:sp>
      <p:sp>
        <p:nvSpPr>
          <p:cNvPr id="6" name="TextBox 5">
            <a:extLst>
              <a:ext uri="{FF2B5EF4-FFF2-40B4-BE49-F238E27FC236}">
                <a16:creationId xmlns:a16="http://schemas.microsoft.com/office/drawing/2014/main" id="{36C7A090-D0AE-D00B-607A-D26B55192BDD}"/>
              </a:ext>
            </a:extLst>
          </p:cNvPr>
          <p:cNvSpPr txBox="1"/>
          <p:nvPr/>
        </p:nvSpPr>
        <p:spPr>
          <a:xfrm>
            <a:off x="603115" y="1550893"/>
            <a:ext cx="4458416" cy="2994213"/>
          </a:xfrm>
          <a:prstGeom prst="rect">
            <a:avLst/>
          </a:prstGeom>
        </p:spPr>
        <p:txBody>
          <a:bodyPr vert="horz" lIns="91440" tIns="45720" rIns="91440" bIns="45720" rtlCol="0">
            <a:normAutofit/>
          </a:bodyPr>
          <a:lstStyle>
            <a:lvl1pPr marL="228600" indent="-228600" defTabSz="914400">
              <a:lnSpc>
                <a:spcPct val="120000"/>
              </a:lnSpc>
              <a:spcBef>
                <a:spcPts val="1000"/>
              </a:spcBef>
              <a:buSzPct val="125000"/>
              <a:buFont typeface="Arial" panose="020B0604020202020204" pitchFamily="34" charset="0"/>
              <a:buChar char="•"/>
              <a:defRPr sz="2400"/>
            </a:lvl1pPr>
            <a:lvl2pPr marL="685800" indent="-228600" defTabSz="914400">
              <a:lnSpc>
                <a:spcPct val="120000"/>
              </a:lnSpc>
              <a:spcBef>
                <a:spcPts val="500"/>
              </a:spcBef>
              <a:buSzPct val="125000"/>
              <a:buFont typeface="Arial" panose="020B0604020202020204" pitchFamily="34" charset="0"/>
              <a:buChar char="•"/>
              <a:defRPr sz="2000"/>
            </a:lvl2pPr>
            <a:lvl3pPr marL="1143000" indent="-228600" defTabSz="914400">
              <a:lnSpc>
                <a:spcPct val="120000"/>
              </a:lnSpc>
              <a:spcBef>
                <a:spcPts val="500"/>
              </a:spcBef>
              <a:buSzPct val="125000"/>
              <a:buFont typeface="Arial" panose="020B0604020202020204" pitchFamily="34" charset="0"/>
              <a:buChar char="•"/>
            </a:lvl3pPr>
            <a:lvl4pPr marL="1600200" indent="-228600" defTabSz="914400">
              <a:lnSpc>
                <a:spcPct val="120000"/>
              </a:lnSpc>
              <a:spcBef>
                <a:spcPts val="500"/>
              </a:spcBef>
              <a:buSzPct val="125000"/>
              <a:buFont typeface="Arial" panose="020B0604020202020204" pitchFamily="34" charset="0"/>
              <a:buChar char="•"/>
              <a:defRPr sz="1600"/>
            </a:lvl4pPr>
            <a:lvl5pPr marL="2057400" indent="-228600" defTabSz="914400">
              <a:lnSpc>
                <a:spcPct val="120000"/>
              </a:lnSpc>
              <a:spcBef>
                <a:spcPts val="500"/>
              </a:spcBef>
              <a:buSzPct val="125000"/>
              <a:buFont typeface="Arial" panose="020B0604020202020204" pitchFamily="34" charset="0"/>
              <a:buChar char="•"/>
              <a:defRPr sz="1600"/>
            </a:lvl5pPr>
            <a:lvl6pPr marL="2514600" indent="-228600" defTabSz="914400">
              <a:lnSpc>
                <a:spcPct val="120000"/>
              </a:lnSpc>
              <a:spcBef>
                <a:spcPts val="500"/>
              </a:spcBef>
              <a:buSzPct val="125000"/>
              <a:buFont typeface="Arial" panose="020B0604020202020204" pitchFamily="34" charset="0"/>
              <a:buChar char="•"/>
              <a:defRPr sz="1400"/>
            </a:lvl6pPr>
            <a:lvl7pPr marL="2971800" indent="-228600" defTabSz="914400">
              <a:lnSpc>
                <a:spcPct val="120000"/>
              </a:lnSpc>
              <a:spcBef>
                <a:spcPts val="500"/>
              </a:spcBef>
              <a:buSzPct val="125000"/>
              <a:buFont typeface="Arial" panose="020B0604020202020204" pitchFamily="34" charset="0"/>
              <a:buChar char="•"/>
              <a:defRPr sz="1400"/>
            </a:lvl7pPr>
            <a:lvl8pPr marL="3429000" indent="-228600" defTabSz="914400">
              <a:lnSpc>
                <a:spcPct val="120000"/>
              </a:lnSpc>
              <a:spcBef>
                <a:spcPts val="500"/>
              </a:spcBef>
              <a:buSzPct val="125000"/>
              <a:buFont typeface="Arial" panose="020B0604020202020204" pitchFamily="34" charset="0"/>
              <a:buChar char="•"/>
              <a:defRPr sz="1400"/>
            </a:lvl8pPr>
            <a:lvl9pPr marL="3886200" indent="-228600" defTabSz="914400">
              <a:lnSpc>
                <a:spcPct val="120000"/>
              </a:lnSpc>
              <a:spcBef>
                <a:spcPts val="500"/>
              </a:spcBef>
              <a:buSzPct val="125000"/>
              <a:buFont typeface="Arial" panose="020B0604020202020204" pitchFamily="34" charset="0"/>
              <a:buChar char="•"/>
              <a:defRPr sz="1400"/>
            </a:lvl9pPr>
          </a:lstStyle>
          <a:p>
            <a:r>
              <a:rPr lang="en-US" dirty="0"/>
              <a:t>JLCPCB Assembly Summary</a:t>
            </a:r>
          </a:p>
          <a:p>
            <a:r>
              <a:rPr lang="en-US" dirty="0"/>
              <a:t>Quantities reflect requirements for purchase, not what is actually used</a:t>
            </a:r>
          </a:p>
        </p:txBody>
      </p:sp>
      <p:pic>
        <p:nvPicPr>
          <p:cNvPr id="10" name="Picture 9">
            <a:extLst>
              <a:ext uri="{FF2B5EF4-FFF2-40B4-BE49-F238E27FC236}">
                <a16:creationId xmlns:a16="http://schemas.microsoft.com/office/drawing/2014/main" id="{A6D2741F-DDE1-6540-92BC-10721FD733EE}"/>
              </a:ext>
            </a:extLst>
          </p:cNvPr>
          <p:cNvPicPr>
            <a:picLocks noChangeAspect="1"/>
          </p:cNvPicPr>
          <p:nvPr/>
        </p:nvPicPr>
        <p:blipFill>
          <a:blip r:embed="rId2"/>
          <a:stretch>
            <a:fillRect/>
          </a:stretch>
        </p:blipFill>
        <p:spPr>
          <a:xfrm>
            <a:off x="3209404" y="3085024"/>
            <a:ext cx="8776447" cy="3525581"/>
          </a:xfrm>
          <a:prstGeom prst="rect">
            <a:avLst/>
          </a:prstGeom>
        </p:spPr>
      </p:pic>
      <p:sp>
        <p:nvSpPr>
          <p:cNvPr id="8" name="Slide Number Placeholder 7">
            <a:extLst>
              <a:ext uri="{FF2B5EF4-FFF2-40B4-BE49-F238E27FC236}">
                <a16:creationId xmlns:a16="http://schemas.microsoft.com/office/drawing/2014/main" id="{263AD9A2-9027-0432-8FE0-4D9EC6D1A52F}"/>
              </a:ext>
            </a:extLst>
          </p:cNvPr>
          <p:cNvSpPr>
            <a:spLocks noGrp="1"/>
          </p:cNvSpPr>
          <p:nvPr>
            <p:ph type="sldNum" sz="quarter" idx="4"/>
          </p:nvPr>
        </p:nvSpPr>
        <p:spPr/>
        <p:txBody>
          <a:bodyPr/>
          <a:lstStyle/>
          <a:p>
            <a:fld id="{03F4EA62-992E-4EB1-BA44-D49665C77250}" type="slidenum">
              <a:rPr lang="en-US" smtClean="0"/>
              <a:pPr/>
              <a:t>71</a:t>
            </a:fld>
            <a:endParaRPr lang="en-US" dirty="0"/>
          </a:p>
        </p:txBody>
      </p:sp>
      <p:sp>
        <p:nvSpPr>
          <p:cNvPr id="9" name="Footer Placeholder 8">
            <a:extLst>
              <a:ext uri="{FF2B5EF4-FFF2-40B4-BE49-F238E27FC236}">
                <a16:creationId xmlns:a16="http://schemas.microsoft.com/office/drawing/2014/main" id="{E6811778-8B9B-682D-CE63-F777E6D267EC}"/>
              </a:ext>
            </a:extLst>
          </p:cNvPr>
          <p:cNvSpPr>
            <a:spLocks noGrp="1"/>
          </p:cNvSpPr>
          <p:nvPr>
            <p:ph type="ftr" sz="quarter" idx="3"/>
          </p:nvPr>
        </p:nvSpPr>
        <p:spPr/>
        <p:txBody>
          <a:bodyPr/>
          <a:lstStyle/>
          <a:p>
            <a:r>
              <a:rPr lang="en-US" dirty="0"/>
              <a:t>NMRA Surfliner Convention</a:t>
            </a:r>
          </a:p>
        </p:txBody>
      </p:sp>
      <p:sp>
        <p:nvSpPr>
          <p:cNvPr id="11" name="Date Placeholder 10">
            <a:extLst>
              <a:ext uri="{FF2B5EF4-FFF2-40B4-BE49-F238E27FC236}">
                <a16:creationId xmlns:a16="http://schemas.microsoft.com/office/drawing/2014/main" id="{A2D216BF-B537-D15F-7BAF-3E415895612F}"/>
              </a:ext>
            </a:extLst>
          </p:cNvPr>
          <p:cNvSpPr>
            <a:spLocks noGrp="1"/>
          </p:cNvSpPr>
          <p:nvPr>
            <p:ph type="dt" sz="half" idx="2"/>
          </p:nvPr>
        </p:nvSpPr>
        <p:spPr/>
        <p:txBody>
          <a:bodyPr/>
          <a:lstStyle/>
          <a:p>
            <a:fld id="{163193B4-718C-4DC0-B33E-B528551FBF26}" type="datetime1">
              <a:rPr lang="en-US" smtClean="0"/>
              <a:t>8/6/2024</a:t>
            </a:fld>
            <a:endParaRPr lang="en-US" dirty="0"/>
          </a:p>
        </p:txBody>
      </p:sp>
    </p:spTree>
    <p:extLst>
      <p:ext uri="{BB962C8B-B14F-4D97-AF65-F5344CB8AC3E}">
        <p14:creationId xmlns:p14="http://schemas.microsoft.com/office/powerpoint/2010/main" val="265690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FF8E-390F-3797-F707-E924F11DD749}"/>
              </a:ext>
            </a:extLst>
          </p:cNvPr>
          <p:cNvSpPr>
            <a:spLocks noGrp="1"/>
          </p:cNvSpPr>
          <p:nvPr>
            <p:ph type="title"/>
          </p:nvPr>
        </p:nvSpPr>
        <p:spPr>
          <a:xfrm>
            <a:off x="671243" y="298098"/>
            <a:ext cx="9905998" cy="629257"/>
          </a:xfrm>
        </p:spPr>
        <p:txBody>
          <a:bodyPr>
            <a:normAutofit fontScale="90000"/>
          </a:bodyPr>
          <a:lstStyle/>
          <a:p>
            <a:r>
              <a:rPr lang="en-US" sz="4000" dirty="0"/>
              <a:t>PCB Assembly </a:t>
            </a:r>
            <a:br>
              <a:rPr lang="en-US" dirty="0"/>
            </a:br>
            <a:r>
              <a:rPr lang="en-US" sz="2700" dirty="0"/>
              <a:t>Component Placement</a:t>
            </a:r>
            <a:endParaRPr lang="en-US" dirty="0"/>
          </a:p>
        </p:txBody>
      </p:sp>
      <p:sp>
        <p:nvSpPr>
          <p:cNvPr id="8" name="TextBox 7">
            <a:extLst>
              <a:ext uri="{FF2B5EF4-FFF2-40B4-BE49-F238E27FC236}">
                <a16:creationId xmlns:a16="http://schemas.microsoft.com/office/drawing/2014/main" id="{31B3931B-2295-682F-A9A3-90C842C69D31}"/>
              </a:ext>
            </a:extLst>
          </p:cNvPr>
          <p:cNvSpPr txBox="1"/>
          <p:nvPr/>
        </p:nvSpPr>
        <p:spPr>
          <a:xfrm>
            <a:off x="729574" y="1342417"/>
            <a:ext cx="5583976" cy="5217485"/>
          </a:xfrm>
          <a:prstGeom prst="rect">
            <a:avLst/>
          </a:prstGeom>
        </p:spPr>
        <p:txBody>
          <a:bodyPr vert="horz" lIns="91440" tIns="45720" rIns="91440" bIns="45720" rtlCol="0">
            <a:normAutofit/>
          </a:bodyPr>
          <a:lstStyle>
            <a:lvl1pPr marL="228600" indent="-228600" defTabSz="914400">
              <a:lnSpc>
                <a:spcPct val="120000"/>
              </a:lnSpc>
              <a:spcBef>
                <a:spcPts val="1000"/>
              </a:spcBef>
              <a:buSzPct val="125000"/>
              <a:buFont typeface="Arial" panose="020B0604020202020204" pitchFamily="34" charset="0"/>
              <a:buChar char="•"/>
              <a:defRPr sz="2400"/>
            </a:lvl1pPr>
            <a:lvl2pPr marL="685800" indent="-228600" defTabSz="914400">
              <a:lnSpc>
                <a:spcPct val="120000"/>
              </a:lnSpc>
              <a:spcBef>
                <a:spcPts val="500"/>
              </a:spcBef>
              <a:buSzPct val="125000"/>
              <a:buFont typeface="Arial" panose="020B0604020202020204" pitchFamily="34" charset="0"/>
              <a:buChar char="•"/>
              <a:defRPr sz="2000"/>
            </a:lvl2pPr>
            <a:lvl3pPr marL="1143000" indent="-228600" defTabSz="914400">
              <a:lnSpc>
                <a:spcPct val="120000"/>
              </a:lnSpc>
              <a:spcBef>
                <a:spcPts val="500"/>
              </a:spcBef>
              <a:buSzPct val="125000"/>
              <a:buFont typeface="Arial" panose="020B0604020202020204" pitchFamily="34" charset="0"/>
              <a:buChar char="•"/>
            </a:lvl3pPr>
            <a:lvl4pPr marL="1600200" indent="-228600" defTabSz="914400">
              <a:lnSpc>
                <a:spcPct val="120000"/>
              </a:lnSpc>
              <a:spcBef>
                <a:spcPts val="500"/>
              </a:spcBef>
              <a:buSzPct val="125000"/>
              <a:buFont typeface="Arial" panose="020B0604020202020204" pitchFamily="34" charset="0"/>
              <a:buChar char="•"/>
              <a:defRPr sz="1600"/>
            </a:lvl4pPr>
            <a:lvl5pPr marL="2057400" indent="-228600" defTabSz="914400">
              <a:lnSpc>
                <a:spcPct val="120000"/>
              </a:lnSpc>
              <a:spcBef>
                <a:spcPts val="500"/>
              </a:spcBef>
              <a:buSzPct val="125000"/>
              <a:buFont typeface="Arial" panose="020B0604020202020204" pitchFamily="34" charset="0"/>
              <a:buChar char="•"/>
              <a:defRPr sz="1600"/>
            </a:lvl5pPr>
            <a:lvl6pPr marL="2514600" indent="-228600" defTabSz="914400">
              <a:lnSpc>
                <a:spcPct val="120000"/>
              </a:lnSpc>
              <a:spcBef>
                <a:spcPts val="500"/>
              </a:spcBef>
              <a:buSzPct val="125000"/>
              <a:buFont typeface="Arial" panose="020B0604020202020204" pitchFamily="34" charset="0"/>
              <a:buChar char="•"/>
              <a:defRPr sz="1400"/>
            </a:lvl6pPr>
            <a:lvl7pPr marL="2971800" indent="-228600" defTabSz="914400">
              <a:lnSpc>
                <a:spcPct val="120000"/>
              </a:lnSpc>
              <a:spcBef>
                <a:spcPts val="500"/>
              </a:spcBef>
              <a:buSzPct val="125000"/>
              <a:buFont typeface="Arial" panose="020B0604020202020204" pitchFamily="34" charset="0"/>
              <a:buChar char="•"/>
              <a:defRPr sz="1400"/>
            </a:lvl7pPr>
            <a:lvl8pPr marL="3429000" indent="-228600" defTabSz="914400">
              <a:lnSpc>
                <a:spcPct val="120000"/>
              </a:lnSpc>
              <a:spcBef>
                <a:spcPts val="500"/>
              </a:spcBef>
              <a:buSzPct val="125000"/>
              <a:buFont typeface="Arial" panose="020B0604020202020204" pitchFamily="34" charset="0"/>
              <a:buChar char="•"/>
              <a:defRPr sz="1400"/>
            </a:lvl8pPr>
            <a:lvl9pPr marL="3886200" indent="-228600" defTabSz="914400">
              <a:lnSpc>
                <a:spcPct val="120000"/>
              </a:lnSpc>
              <a:spcBef>
                <a:spcPts val="500"/>
              </a:spcBef>
              <a:buSzPct val="125000"/>
              <a:buFont typeface="Arial" panose="020B0604020202020204" pitchFamily="34" charset="0"/>
              <a:buChar char="•"/>
              <a:defRPr sz="1400"/>
            </a:lvl9pPr>
          </a:lstStyle>
          <a:p>
            <a:r>
              <a:rPr lang="en-US" dirty="0"/>
              <a:t>JLCPCB Component Placement is not accurate</a:t>
            </a:r>
          </a:p>
          <a:p>
            <a:r>
              <a:rPr lang="en-US" dirty="0"/>
              <a:t>Either correct yourself or have JLCPCB engineers place</a:t>
            </a:r>
          </a:p>
          <a:p>
            <a:r>
              <a:rPr lang="en-US" dirty="0"/>
              <a:t>Manual placement by </a:t>
            </a:r>
          </a:p>
          <a:p>
            <a:pPr lvl="1"/>
            <a:r>
              <a:rPr lang="en-US" dirty="0"/>
              <a:t>Selecting component and repositioning</a:t>
            </a:r>
          </a:p>
          <a:p>
            <a:pPr lvl="1"/>
            <a:r>
              <a:rPr lang="en-US" dirty="0"/>
              <a:t>Right click to rotate</a:t>
            </a:r>
          </a:p>
          <a:p>
            <a:r>
              <a:rPr lang="en-US" dirty="0"/>
              <a:t>Not all components have a ‘footprint’ (icon)</a:t>
            </a:r>
          </a:p>
          <a:p>
            <a:endParaRPr lang="en-US" dirty="0"/>
          </a:p>
          <a:p>
            <a:endParaRPr lang="en-US" dirty="0"/>
          </a:p>
        </p:txBody>
      </p:sp>
      <p:sp>
        <p:nvSpPr>
          <p:cNvPr id="9" name="TextBox 8">
            <a:extLst>
              <a:ext uri="{FF2B5EF4-FFF2-40B4-BE49-F238E27FC236}">
                <a16:creationId xmlns:a16="http://schemas.microsoft.com/office/drawing/2014/main" id="{4BE0C31A-2A8D-E395-121E-788E66BD0A50}"/>
              </a:ext>
            </a:extLst>
          </p:cNvPr>
          <p:cNvSpPr txBox="1"/>
          <p:nvPr/>
        </p:nvSpPr>
        <p:spPr>
          <a:xfrm>
            <a:off x="6686039" y="1542853"/>
            <a:ext cx="1913665" cy="369332"/>
          </a:xfrm>
          <a:prstGeom prst="rect">
            <a:avLst/>
          </a:prstGeom>
          <a:noFill/>
        </p:spPr>
        <p:txBody>
          <a:bodyPr wrap="none" rtlCol="0">
            <a:spAutoFit/>
          </a:bodyPr>
          <a:lstStyle/>
          <a:p>
            <a:r>
              <a:rPr lang="en-US" dirty="0"/>
              <a:t>Default Placement</a:t>
            </a:r>
          </a:p>
        </p:txBody>
      </p:sp>
      <p:sp>
        <p:nvSpPr>
          <p:cNvPr id="10" name="TextBox 9">
            <a:extLst>
              <a:ext uri="{FF2B5EF4-FFF2-40B4-BE49-F238E27FC236}">
                <a16:creationId xmlns:a16="http://schemas.microsoft.com/office/drawing/2014/main" id="{A27AC28E-F118-22BD-7177-AE4C99691A32}"/>
              </a:ext>
            </a:extLst>
          </p:cNvPr>
          <p:cNvSpPr txBox="1"/>
          <p:nvPr/>
        </p:nvSpPr>
        <p:spPr>
          <a:xfrm>
            <a:off x="9245820" y="1542853"/>
            <a:ext cx="2398413" cy="369332"/>
          </a:xfrm>
          <a:prstGeom prst="rect">
            <a:avLst/>
          </a:prstGeom>
          <a:noFill/>
        </p:spPr>
        <p:txBody>
          <a:bodyPr wrap="none" rtlCol="0">
            <a:spAutoFit/>
          </a:bodyPr>
          <a:lstStyle/>
          <a:p>
            <a:r>
              <a:rPr lang="en-US" dirty="0"/>
              <a:t>After Manual Placement</a:t>
            </a:r>
          </a:p>
        </p:txBody>
      </p:sp>
      <p:pic>
        <p:nvPicPr>
          <p:cNvPr id="15" name="Picture 14">
            <a:extLst>
              <a:ext uri="{FF2B5EF4-FFF2-40B4-BE49-F238E27FC236}">
                <a16:creationId xmlns:a16="http://schemas.microsoft.com/office/drawing/2014/main" id="{A96BCD44-2550-C2D9-27BF-A1565EB37F4B}"/>
              </a:ext>
            </a:extLst>
          </p:cNvPr>
          <p:cNvPicPr>
            <a:picLocks noChangeAspect="1"/>
          </p:cNvPicPr>
          <p:nvPr/>
        </p:nvPicPr>
        <p:blipFill>
          <a:blip r:embed="rId2"/>
          <a:stretch>
            <a:fillRect/>
          </a:stretch>
        </p:blipFill>
        <p:spPr>
          <a:xfrm>
            <a:off x="6226755" y="2049025"/>
            <a:ext cx="2745438" cy="4510877"/>
          </a:xfrm>
          <a:prstGeom prst="rect">
            <a:avLst/>
          </a:prstGeom>
        </p:spPr>
      </p:pic>
      <p:pic>
        <p:nvPicPr>
          <p:cNvPr id="17" name="Picture 16">
            <a:extLst>
              <a:ext uri="{FF2B5EF4-FFF2-40B4-BE49-F238E27FC236}">
                <a16:creationId xmlns:a16="http://schemas.microsoft.com/office/drawing/2014/main" id="{C33BA48B-AE04-095B-A191-11E581845396}"/>
              </a:ext>
            </a:extLst>
          </p:cNvPr>
          <p:cNvPicPr>
            <a:picLocks noChangeAspect="1"/>
          </p:cNvPicPr>
          <p:nvPr/>
        </p:nvPicPr>
        <p:blipFill>
          <a:blip r:embed="rId3"/>
          <a:stretch>
            <a:fillRect/>
          </a:stretch>
        </p:blipFill>
        <p:spPr>
          <a:xfrm>
            <a:off x="9245820" y="2049025"/>
            <a:ext cx="2785287" cy="4510877"/>
          </a:xfrm>
          <a:prstGeom prst="rect">
            <a:avLst/>
          </a:prstGeom>
        </p:spPr>
      </p:pic>
      <p:sp>
        <p:nvSpPr>
          <p:cNvPr id="7" name="Slide Number Placeholder 6">
            <a:extLst>
              <a:ext uri="{FF2B5EF4-FFF2-40B4-BE49-F238E27FC236}">
                <a16:creationId xmlns:a16="http://schemas.microsoft.com/office/drawing/2014/main" id="{DDF95BF2-6CD3-FA7A-BA89-7FFD719A644D}"/>
              </a:ext>
            </a:extLst>
          </p:cNvPr>
          <p:cNvSpPr>
            <a:spLocks noGrp="1"/>
          </p:cNvSpPr>
          <p:nvPr>
            <p:ph type="sldNum" sz="quarter" idx="4"/>
          </p:nvPr>
        </p:nvSpPr>
        <p:spPr/>
        <p:txBody>
          <a:bodyPr/>
          <a:lstStyle/>
          <a:p>
            <a:fld id="{03F4EA62-992E-4EB1-BA44-D49665C77250}" type="slidenum">
              <a:rPr lang="en-US" smtClean="0"/>
              <a:pPr/>
              <a:t>72</a:t>
            </a:fld>
            <a:endParaRPr lang="en-US" dirty="0"/>
          </a:p>
        </p:txBody>
      </p:sp>
      <p:sp>
        <p:nvSpPr>
          <p:cNvPr id="11" name="Footer Placeholder 10">
            <a:extLst>
              <a:ext uri="{FF2B5EF4-FFF2-40B4-BE49-F238E27FC236}">
                <a16:creationId xmlns:a16="http://schemas.microsoft.com/office/drawing/2014/main" id="{31DD0B10-CE3F-842B-CBFB-D66382B088E0}"/>
              </a:ext>
            </a:extLst>
          </p:cNvPr>
          <p:cNvSpPr>
            <a:spLocks noGrp="1"/>
          </p:cNvSpPr>
          <p:nvPr>
            <p:ph type="ftr" sz="quarter" idx="3"/>
          </p:nvPr>
        </p:nvSpPr>
        <p:spPr/>
        <p:txBody>
          <a:bodyPr/>
          <a:lstStyle/>
          <a:p>
            <a:r>
              <a:rPr lang="en-US" dirty="0"/>
              <a:t>NMRA Surfliner Convention</a:t>
            </a:r>
          </a:p>
        </p:txBody>
      </p:sp>
      <p:sp>
        <p:nvSpPr>
          <p:cNvPr id="12" name="Date Placeholder 11">
            <a:extLst>
              <a:ext uri="{FF2B5EF4-FFF2-40B4-BE49-F238E27FC236}">
                <a16:creationId xmlns:a16="http://schemas.microsoft.com/office/drawing/2014/main" id="{C0C232C3-C2BD-AF72-9720-24C7D176D10D}"/>
              </a:ext>
            </a:extLst>
          </p:cNvPr>
          <p:cNvSpPr>
            <a:spLocks noGrp="1"/>
          </p:cNvSpPr>
          <p:nvPr>
            <p:ph type="dt" sz="half" idx="2"/>
          </p:nvPr>
        </p:nvSpPr>
        <p:spPr/>
        <p:txBody>
          <a:bodyPr/>
          <a:lstStyle/>
          <a:p>
            <a:fld id="{F452981E-ABDC-4BFF-B896-F0250A181787}" type="datetime1">
              <a:rPr lang="en-US" smtClean="0"/>
              <a:t>8/6/2024</a:t>
            </a:fld>
            <a:endParaRPr lang="en-US" dirty="0"/>
          </a:p>
        </p:txBody>
      </p:sp>
    </p:spTree>
    <p:extLst>
      <p:ext uri="{BB962C8B-B14F-4D97-AF65-F5344CB8AC3E}">
        <p14:creationId xmlns:p14="http://schemas.microsoft.com/office/powerpoint/2010/main" val="89208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FF8E-390F-3797-F707-E924F11DD749}"/>
              </a:ext>
            </a:extLst>
          </p:cNvPr>
          <p:cNvSpPr>
            <a:spLocks noGrp="1"/>
          </p:cNvSpPr>
          <p:nvPr>
            <p:ph type="title"/>
          </p:nvPr>
        </p:nvSpPr>
        <p:spPr>
          <a:xfrm>
            <a:off x="671243" y="298098"/>
            <a:ext cx="9905998" cy="629257"/>
          </a:xfrm>
        </p:spPr>
        <p:txBody>
          <a:bodyPr>
            <a:normAutofit fontScale="90000"/>
          </a:bodyPr>
          <a:lstStyle/>
          <a:p>
            <a:r>
              <a:rPr lang="en-US" sz="4000" dirty="0"/>
              <a:t>PCB Assembly </a:t>
            </a:r>
            <a:br>
              <a:rPr lang="en-US" dirty="0"/>
            </a:br>
            <a:r>
              <a:rPr lang="en-US" sz="2700" dirty="0"/>
              <a:t>Cost Summary</a:t>
            </a:r>
            <a:endParaRPr lang="en-US" dirty="0"/>
          </a:p>
        </p:txBody>
      </p:sp>
      <p:sp>
        <p:nvSpPr>
          <p:cNvPr id="8" name="TextBox 7">
            <a:extLst>
              <a:ext uri="{FF2B5EF4-FFF2-40B4-BE49-F238E27FC236}">
                <a16:creationId xmlns:a16="http://schemas.microsoft.com/office/drawing/2014/main" id="{31B3931B-2295-682F-A9A3-90C842C69D31}"/>
              </a:ext>
            </a:extLst>
          </p:cNvPr>
          <p:cNvSpPr txBox="1"/>
          <p:nvPr/>
        </p:nvSpPr>
        <p:spPr>
          <a:xfrm>
            <a:off x="729574" y="1342417"/>
            <a:ext cx="2820450" cy="5217485"/>
          </a:xfrm>
          <a:prstGeom prst="rect">
            <a:avLst/>
          </a:prstGeom>
        </p:spPr>
        <p:txBody>
          <a:bodyPr vert="horz" lIns="91440" tIns="45720" rIns="91440" bIns="45720" rtlCol="0">
            <a:normAutofit/>
          </a:bodyPr>
          <a:lstStyle>
            <a:lvl1pPr marL="228600" indent="-228600" defTabSz="914400">
              <a:lnSpc>
                <a:spcPct val="120000"/>
              </a:lnSpc>
              <a:spcBef>
                <a:spcPts val="1000"/>
              </a:spcBef>
              <a:buSzPct val="125000"/>
              <a:buFont typeface="Arial" panose="020B0604020202020204" pitchFamily="34" charset="0"/>
              <a:buChar char="•"/>
              <a:defRPr sz="2400"/>
            </a:lvl1pPr>
            <a:lvl2pPr marL="685800" indent="-228600" defTabSz="914400">
              <a:lnSpc>
                <a:spcPct val="120000"/>
              </a:lnSpc>
              <a:spcBef>
                <a:spcPts val="500"/>
              </a:spcBef>
              <a:buSzPct val="125000"/>
              <a:buFont typeface="Arial" panose="020B0604020202020204" pitchFamily="34" charset="0"/>
              <a:buChar char="•"/>
              <a:defRPr sz="2000"/>
            </a:lvl2pPr>
            <a:lvl3pPr marL="1143000" indent="-228600" defTabSz="914400">
              <a:lnSpc>
                <a:spcPct val="120000"/>
              </a:lnSpc>
              <a:spcBef>
                <a:spcPts val="500"/>
              </a:spcBef>
              <a:buSzPct val="125000"/>
              <a:buFont typeface="Arial" panose="020B0604020202020204" pitchFamily="34" charset="0"/>
              <a:buChar char="•"/>
            </a:lvl3pPr>
            <a:lvl4pPr marL="1600200" indent="-228600" defTabSz="914400">
              <a:lnSpc>
                <a:spcPct val="120000"/>
              </a:lnSpc>
              <a:spcBef>
                <a:spcPts val="500"/>
              </a:spcBef>
              <a:buSzPct val="125000"/>
              <a:buFont typeface="Arial" panose="020B0604020202020204" pitchFamily="34" charset="0"/>
              <a:buChar char="•"/>
              <a:defRPr sz="1600"/>
            </a:lvl4pPr>
            <a:lvl5pPr marL="2057400" indent="-228600" defTabSz="914400">
              <a:lnSpc>
                <a:spcPct val="120000"/>
              </a:lnSpc>
              <a:spcBef>
                <a:spcPts val="500"/>
              </a:spcBef>
              <a:buSzPct val="125000"/>
              <a:buFont typeface="Arial" panose="020B0604020202020204" pitchFamily="34" charset="0"/>
              <a:buChar char="•"/>
              <a:defRPr sz="1600"/>
            </a:lvl5pPr>
            <a:lvl6pPr marL="2514600" indent="-228600" defTabSz="914400">
              <a:lnSpc>
                <a:spcPct val="120000"/>
              </a:lnSpc>
              <a:spcBef>
                <a:spcPts val="500"/>
              </a:spcBef>
              <a:buSzPct val="125000"/>
              <a:buFont typeface="Arial" panose="020B0604020202020204" pitchFamily="34" charset="0"/>
              <a:buChar char="•"/>
              <a:defRPr sz="1400"/>
            </a:lvl6pPr>
            <a:lvl7pPr marL="2971800" indent="-228600" defTabSz="914400">
              <a:lnSpc>
                <a:spcPct val="120000"/>
              </a:lnSpc>
              <a:spcBef>
                <a:spcPts val="500"/>
              </a:spcBef>
              <a:buSzPct val="125000"/>
              <a:buFont typeface="Arial" panose="020B0604020202020204" pitchFamily="34" charset="0"/>
              <a:buChar char="•"/>
              <a:defRPr sz="1400"/>
            </a:lvl7pPr>
            <a:lvl8pPr marL="3429000" indent="-228600" defTabSz="914400">
              <a:lnSpc>
                <a:spcPct val="120000"/>
              </a:lnSpc>
              <a:spcBef>
                <a:spcPts val="500"/>
              </a:spcBef>
              <a:buSzPct val="125000"/>
              <a:buFont typeface="Arial" panose="020B0604020202020204" pitchFamily="34" charset="0"/>
              <a:buChar char="•"/>
              <a:defRPr sz="1400"/>
            </a:lvl8pPr>
            <a:lvl9pPr marL="3886200" indent="-228600" defTabSz="914400">
              <a:lnSpc>
                <a:spcPct val="120000"/>
              </a:lnSpc>
              <a:spcBef>
                <a:spcPts val="500"/>
              </a:spcBef>
              <a:buSzPct val="125000"/>
              <a:buFont typeface="Arial" panose="020B0604020202020204" pitchFamily="34" charset="0"/>
              <a:buChar char="•"/>
              <a:defRPr sz="1400"/>
            </a:lvl9pPr>
          </a:lstStyle>
          <a:p>
            <a:r>
              <a:rPr lang="en-US" dirty="0"/>
              <a:t>Costs summary:</a:t>
            </a:r>
          </a:p>
          <a:p>
            <a:pPr lvl="1"/>
            <a:r>
              <a:rPr lang="en-US" dirty="0"/>
              <a:t>$20 for 5 PCBs</a:t>
            </a:r>
          </a:p>
          <a:p>
            <a:endParaRPr lang="en-US" dirty="0"/>
          </a:p>
        </p:txBody>
      </p:sp>
      <p:pic>
        <p:nvPicPr>
          <p:cNvPr id="11" name="Picture 10">
            <a:extLst>
              <a:ext uri="{FF2B5EF4-FFF2-40B4-BE49-F238E27FC236}">
                <a16:creationId xmlns:a16="http://schemas.microsoft.com/office/drawing/2014/main" id="{0F246D08-A809-C84C-C476-4C6DE90D3AD1}"/>
              </a:ext>
            </a:extLst>
          </p:cNvPr>
          <p:cNvPicPr>
            <a:picLocks noChangeAspect="1"/>
          </p:cNvPicPr>
          <p:nvPr/>
        </p:nvPicPr>
        <p:blipFill>
          <a:blip r:embed="rId2"/>
          <a:stretch>
            <a:fillRect/>
          </a:stretch>
        </p:blipFill>
        <p:spPr>
          <a:xfrm>
            <a:off x="3672364" y="1661368"/>
            <a:ext cx="8396439" cy="4898534"/>
          </a:xfrm>
          <a:prstGeom prst="rect">
            <a:avLst/>
          </a:prstGeom>
        </p:spPr>
      </p:pic>
      <p:sp>
        <p:nvSpPr>
          <p:cNvPr id="7" name="Slide Number Placeholder 6">
            <a:extLst>
              <a:ext uri="{FF2B5EF4-FFF2-40B4-BE49-F238E27FC236}">
                <a16:creationId xmlns:a16="http://schemas.microsoft.com/office/drawing/2014/main" id="{5B3908E5-2597-01A6-5649-B608EFFCD27C}"/>
              </a:ext>
            </a:extLst>
          </p:cNvPr>
          <p:cNvSpPr>
            <a:spLocks noGrp="1"/>
          </p:cNvSpPr>
          <p:nvPr>
            <p:ph type="sldNum" sz="quarter" idx="4"/>
          </p:nvPr>
        </p:nvSpPr>
        <p:spPr/>
        <p:txBody>
          <a:bodyPr/>
          <a:lstStyle/>
          <a:p>
            <a:fld id="{03F4EA62-992E-4EB1-BA44-D49665C77250}" type="slidenum">
              <a:rPr lang="en-US" smtClean="0"/>
              <a:pPr/>
              <a:t>73</a:t>
            </a:fld>
            <a:endParaRPr lang="en-US" dirty="0"/>
          </a:p>
        </p:txBody>
      </p:sp>
      <p:sp>
        <p:nvSpPr>
          <p:cNvPr id="9" name="Footer Placeholder 8">
            <a:extLst>
              <a:ext uri="{FF2B5EF4-FFF2-40B4-BE49-F238E27FC236}">
                <a16:creationId xmlns:a16="http://schemas.microsoft.com/office/drawing/2014/main" id="{E9C14AD3-3999-52F4-C105-B735D98760AA}"/>
              </a:ext>
            </a:extLst>
          </p:cNvPr>
          <p:cNvSpPr>
            <a:spLocks noGrp="1"/>
          </p:cNvSpPr>
          <p:nvPr>
            <p:ph type="ftr" sz="quarter" idx="3"/>
          </p:nvPr>
        </p:nvSpPr>
        <p:spPr/>
        <p:txBody>
          <a:bodyPr/>
          <a:lstStyle/>
          <a:p>
            <a:r>
              <a:rPr lang="en-US" dirty="0"/>
              <a:t>NMRA Surfliner Convention</a:t>
            </a:r>
          </a:p>
        </p:txBody>
      </p:sp>
      <p:sp>
        <p:nvSpPr>
          <p:cNvPr id="10" name="Date Placeholder 9">
            <a:extLst>
              <a:ext uri="{FF2B5EF4-FFF2-40B4-BE49-F238E27FC236}">
                <a16:creationId xmlns:a16="http://schemas.microsoft.com/office/drawing/2014/main" id="{515BBCB0-50DF-A4A8-B2AD-D802B9D97306}"/>
              </a:ext>
            </a:extLst>
          </p:cNvPr>
          <p:cNvSpPr>
            <a:spLocks noGrp="1"/>
          </p:cNvSpPr>
          <p:nvPr>
            <p:ph type="dt" sz="half" idx="2"/>
          </p:nvPr>
        </p:nvSpPr>
        <p:spPr/>
        <p:txBody>
          <a:bodyPr/>
          <a:lstStyle/>
          <a:p>
            <a:fld id="{64BEC58D-A678-4672-B21A-4CAC62126F14}" type="datetime1">
              <a:rPr lang="en-US" smtClean="0"/>
              <a:t>8/6/2024</a:t>
            </a:fld>
            <a:endParaRPr lang="en-US" dirty="0"/>
          </a:p>
        </p:txBody>
      </p:sp>
    </p:spTree>
    <p:extLst>
      <p:ext uri="{BB962C8B-B14F-4D97-AF65-F5344CB8AC3E}">
        <p14:creationId xmlns:p14="http://schemas.microsoft.com/office/powerpoint/2010/main" val="420282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D8B0-1F1C-0FA5-B9D6-50F3E174F4DF}"/>
              </a:ext>
            </a:extLst>
          </p:cNvPr>
          <p:cNvSpPr>
            <a:spLocks noGrp="1"/>
          </p:cNvSpPr>
          <p:nvPr>
            <p:ph type="title"/>
          </p:nvPr>
        </p:nvSpPr>
        <p:spPr>
          <a:xfrm>
            <a:off x="702013" y="112394"/>
            <a:ext cx="10515600" cy="783663"/>
          </a:xfrm>
        </p:spPr>
        <p:txBody>
          <a:bodyPr>
            <a:normAutofit/>
          </a:bodyPr>
          <a:lstStyle/>
          <a:p>
            <a:r>
              <a:rPr lang="en-US" baseline="0" dirty="0"/>
              <a:t>From Design to Production</a:t>
            </a:r>
            <a:endParaRPr lang="en-US" dirty="0"/>
          </a:p>
        </p:txBody>
      </p:sp>
      <p:sp>
        <p:nvSpPr>
          <p:cNvPr id="3" name="Content Placeholder 2">
            <a:extLst>
              <a:ext uri="{FF2B5EF4-FFF2-40B4-BE49-F238E27FC236}">
                <a16:creationId xmlns:a16="http://schemas.microsoft.com/office/drawing/2014/main" id="{1FA60C26-7CA6-F192-BC6F-81341C36637F}"/>
              </a:ext>
            </a:extLst>
          </p:cNvPr>
          <p:cNvSpPr>
            <a:spLocks noGrp="1"/>
          </p:cNvSpPr>
          <p:nvPr>
            <p:ph idx="1"/>
          </p:nvPr>
        </p:nvSpPr>
        <p:spPr>
          <a:xfrm>
            <a:off x="838200" y="812492"/>
            <a:ext cx="5379720" cy="5868008"/>
          </a:xfrm>
        </p:spPr>
        <p:txBody>
          <a:bodyPr vert="horz" lIns="91440" tIns="45720" rIns="91440" bIns="45720" rtlCol="0">
            <a:normAutofit fontScale="62500" lnSpcReduction="20000"/>
          </a:bodyPr>
          <a:lstStyle/>
          <a:p>
            <a:r>
              <a:rPr lang="en-US" dirty="0"/>
              <a:t>Fritzing provides integrated tools for an entire PCB development process as follows:</a:t>
            </a:r>
          </a:p>
          <a:p>
            <a:r>
              <a:rPr lang="en-US" dirty="0"/>
              <a:t>Breadboard View</a:t>
            </a:r>
          </a:p>
          <a:p>
            <a:pPr lvl="1"/>
            <a:r>
              <a:rPr lang="en-US" dirty="0"/>
              <a:t>Experimentation of circuit’s design on a breadboard</a:t>
            </a:r>
          </a:p>
          <a:p>
            <a:pPr lvl="1"/>
            <a:r>
              <a:rPr lang="en-US" dirty="0">
                <a:hlinkClick r:id="rId3"/>
              </a:rPr>
              <a:t>Circuit Simulation</a:t>
            </a:r>
            <a:r>
              <a:rPr lang="en-US" dirty="0"/>
              <a:t> (beta) – simulate breadboard and schematic</a:t>
            </a:r>
          </a:p>
          <a:p>
            <a:pPr lvl="2"/>
            <a:r>
              <a:rPr lang="en-US" dirty="0"/>
              <a:t>Supported parts – see SIM bin in Parts palette window</a:t>
            </a:r>
          </a:p>
          <a:p>
            <a:r>
              <a:rPr lang="en-US" dirty="0"/>
              <a:t>Schematic View</a:t>
            </a:r>
          </a:p>
          <a:p>
            <a:pPr lvl="1"/>
            <a:r>
              <a:rPr lang="en-US" dirty="0"/>
              <a:t>Capture an existing circuit design</a:t>
            </a:r>
          </a:p>
          <a:p>
            <a:pPr lvl="1"/>
            <a:r>
              <a:rPr lang="en-US" dirty="0"/>
              <a:t>Modify existing circuit designs</a:t>
            </a:r>
          </a:p>
          <a:p>
            <a:pPr lvl="1"/>
            <a:r>
              <a:rPr lang="en-US" dirty="0"/>
              <a:t>Create a new circuit designs</a:t>
            </a:r>
          </a:p>
          <a:p>
            <a:pPr lvl="1"/>
            <a:r>
              <a:rPr lang="en-US" dirty="0">
                <a:hlinkClick r:id="rId4"/>
              </a:rPr>
              <a:t>Logisim – design / simulate circuits (free)</a:t>
            </a:r>
            <a:endParaRPr lang="en-US" dirty="0"/>
          </a:p>
          <a:p>
            <a:r>
              <a:rPr lang="en-US" dirty="0"/>
              <a:t>PCB View</a:t>
            </a:r>
          </a:p>
          <a:p>
            <a:pPr lvl="1"/>
            <a:r>
              <a:rPr lang="en-US" dirty="0"/>
              <a:t>Placement of components on PCB</a:t>
            </a:r>
          </a:p>
          <a:p>
            <a:pPr lvl="1"/>
            <a:r>
              <a:rPr lang="en-US" dirty="0"/>
              <a:t>Layout traces between components</a:t>
            </a:r>
          </a:p>
          <a:p>
            <a:pPr lvl="1"/>
            <a:r>
              <a:rPr lang="en-US" dirty="0"/>
              <a:t>Design Rules Check (DRC) tool</a:t>
            </a:r>
          </a:p>
          <a:p>
            <a:r>
              <a:rPr lang="en-US" dirty="0"/>
              <a:t>Code View</a:t>
            </a:r>
          </a:p>
          <a:p>
            <a:pPr lvl="1"/>
            <a:r>
              <a:rPr lang="en-US" dirty="0"/>
              <a:t>Design software for the Arduino</a:t>
            </a:r>
          </a:p>
          <a:p>
            <a:pPr lvl="1"/>
            <a:r>
              <a:rPr lang="en-US" dirty="0"/>
              <a:t>Compile/Upload firmware to Arduino</a:t>
            </a:r>
          </a:p>
          <a:p>
            <a:r>
              <a:rPr lang="en-US" dirty="0"/>
              <a:t>Production</a:t>
            </a:r>
          </a:p>
          <a:p>
            <a:pPr lvl="1"/>
            <a:r>
              <a:rPr lang="en-US" dirty="0"/>
              <a:t>Creation of files for use for production</a:t>
            </a:r>
          </a:p>
        </p:txBody>
      </p:sp>
      <p:pic>
        <p:nvPicPr>
          <p:cNvPr id="5" name="Picture 4">
            <a:extLst>
              <a:ext uri="{FF2B5EF4-FFF2-40B4-BE49-F238E27FC236}">
                <a16:creationId xmlns:a16="http://schemas.microsoft.com/office/drawing/2014/main" id="{098797F8-6A96-9552-83D7-73EE25CF807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977342" y="411480"/>
            <a:ext cx="5107978" cy="27358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7D48ED84-C0A9-D716-7A41-0937E8A21CAE}"/>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354107" y="949384"/>
            <a:ext cx="4890952" cy="26196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a:extLst>
              <a:ext uri="{FF2B5EF4-FFF2-40B4-BE49-F238E27FC236}">
                <a16:creationId xmlns:a16="http://schemas.microsoft.com/office/drawing/2014/main" id="{444A0BAB-2FF1-F87E-572D-D4F958F93E1C}"/>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875861" y="1680331"/>
            <a:ext cx="5477939" cy="29340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a:extLst>
              <a:ext uri="{FF2B5EF4-FFF2-40B4-BE49-F238E27FC236}">
                <a16:creationId xmlns:a16="http://schemas.microsoft.com/office/drawing/2014/main" id="{3DB5DAD1-B295-105A-055F-6F49C67FEE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93207" y="2711591"/>
            <a:ext cx="6715997" cy="3147333"/>
          </a:xfrm>
          <a:prstGeom prst="rect">
            <a:avLst/>
          </a:prstGeom>
        </p:spPr>
      </p:pic>
      <p:pic>
        <p:nvPicPr>
          <p:cNvPr id="11" name="Picture 10">
            <a:extLst>
              <a:ext uri="{FF2B5EF4-FFF2-40B4-BE49-F238E27FC236}">
                <a16:creationId xmlns:a16="http://schemas.microsoft.com/office/drawing/2014/main" id="{5526E9FD-9058-EED6-38BE-14AF031BD801}"/>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654296" y="3448861"/>
            <a:ext cx="6033638" cy="32316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Slide Number Placeholder 11">
            <a:extLst>
              <a:ext uri="{FF2B5EF4-FFF2-40B4-BE49-F238E27FC236}">
                <a16:creationId xmlns:a16="http://schemas.microsoft.com/office/drawing/2014/main" id="{70846D7C-DF59-DCA4-5D33-F91185F2D19D}"/>
              </a:ext>
            </a:extLst>
          </p:cNvPr>
          <p:cNvSpPr>
            <a:spLocks noGrp="1"/>
          </p:cNvSpPr>
          <p:nvPr>
            <p:ph type="sldNum" sz="quarter" idx="4"/>
          </p:nvPr>
        </p:nvSpPr>
        <p:spPr/>
        <p:txBody>
          <a:bodyPr/>
          <a:lstStyle/>
          <a:p>
            <a:fld id="{03F4EA62-992E-4EB1-BA44-D49665C77250}" type="slidenum">
              <a:rPr lang="en-US" smtClean="0"/>
              <a:pPr/>
              <a:t>8</a:t>
            </a:fld>
            <a:endParaRPr lang="en-US" dirty="0"/>
          </a:p>
        </p:txBody>
      </p:sp>
      <p:sp>
        <p:nvSpPr>
          <p:cNvPr id="14" name="Footer Placeholder 13">
            <a:extLst>
              <a:ext uri="{FF2B5EF4-FFF2-40B4-BE49-F238E27FC236}">
                <a16:creationId xmlns:a16="http://schemas.microsoft.com/office/drawing/2014/main" id="{ACC61A5B-3332-CE55-E4CC-6EB6742ED6BB}"/>
              </a:ext>
            </a:extLst>
          </p:cNvPr>
          <p:cNvSpPr>
            <a:spLocks noGrp="1"/>
          </p:cNvSpPr>
          <p:nvPr>
            <p:ph type="ftr" sz="quarter" idx="3"/>
          </p:nvPr>
        </p:nvSpPr>
        <p:spPr/>
        <p:txBody>
          <a:bodyPr/>
          <a:lstStyle/>
          <a:p>
            <a:r>
              <a:rPr lang="en-US" dirty="0"/>
              <a:t>NMRA Surfliner Convention</a:t>
            </a:r>
          </a:p>
        </p:txBody>
      </p:sp>
      <p:sp>
        <p:nvSpPr>
          <p:cNvPr id="15" name="Date Placeholder 14">
            <a:extLst>
              <a:ext uri="{FF2B5EF4-FFF2-40B4-BE49-F238E27FC236}">
                <a16:creationId xmlns:a16="http://schemas.microsoft.com/office/drawing/2014/main" id="{F50B2124-61A3-2665-CC03-733523E43EFD}"/>
              </a:ext>
            </a:extLst>
          </p:cNvPr>
          <p:cNvSpPr>
            <a:spLocks noGrp="1"/>
          </p:cNvSpPr>
          <p:nvPr>
            <p:ph type="dt" sz="half" idx="2"/>
          </p:nvPr>
        </p:nvSpPr>
        <p:spPr/>
        <p:txBody>
          <a:bodyPr/>
          <a:lstStyle/>
          <a:p>
            <a:fld id="{08FECDBF-D951-4546-AB3D-D6964684DF65}" type="datetime1">
              <a:rPr lang="en-US" smtClean="0"/>
              <a:t>8/6/2024</a:t>
            </a:fld>
            <a:endParaRPr lang="en-US" dirty="0"/>
          </a:p>
        </p:txBody>
      </p:sp>
    </p:spTree>
    <p:extLst>
      <p:ext uri="{BB962C8B-B14F-4D97-AF65-F5344CB8AC3E}">
        <p14:creationId xmlns:p14="http://schemas.microsoft.com/office/powerpoint/2010/main" val="59924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12" end="12"/>
                                            </p:txEl>
                                          </p:spTgt>
                                        </p:tgtEl>
                                        <p:attrNameLst>
                                          <p:attrName>style.visibility</p:attrName>
                                        </p:attrNameLst>
                                      </p:cBhvr>
                                      <p:to>
                                        <p:strVal val="visible"/>
                                      </p:to>
                                    </p:set>
                                    <p:animEffect transition="in" filter="fade">
                                      <p:cBhvr>
                                        <p:cTn id="50" dur="500"/>
                                        <p:tgtEl>
                                          <p:spTgt spid="3">
                                            <p:txEl>
                                              <p:pRg st="12" end="12"/>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animEffect transition="in" filter="fade">
                                      <p:cBhvr>
                                        <p:cTn id="53" dur="500"/>
                                        <p:tgtEl>
                                          <p:spTgt spid="3">
                                            <p:txEl>
                                              <p:pRg st="13" end="13"/>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xEl>
                                              <p:pRg st="14" end="14"/>
                                            </p:txEl>
                                          </p:spTgt>
                                        </p:tgtEl>
                                        <p:attrNameLst>
                                          <p:attrName>style.visibility</p:attrName>
                                        </p:attrNameLst>
                                      </p:cBhvr>
                                      <p:to>
                                        <p:strVal val="visible"/>
                                      </p:to>
                                    </p:set>
                                    <p:animEffect transition="in" filter="fade">
                                      <p:cBhvr>
                                        <p:cTn id="61" dur="500"/>
                                        <p:tgtEl>
                                          <p:spTgt spid="3">
                                            <p:txEl>
                                              <p:pRg st="14" end="14"/>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3">
                                            <p:txEl>
                                              <p:pRg st="15" end="15"/>
                                            </p:txEl>
                                          </p:spTgt>
                                        </p:tgtEl>
                                        <p:attrNameLst>
                                          <p:attrName>style.visibility</p:attrName>
                                        </p:attrNameLst>
                                      </p:cBhvr>
                                      <p:to>
                                        <p:strVal val="visible"/>
                                      </p:to>
                                    </p:set>
                                    <p:animEffect transition="in" filter="fade">
                                      <p:cBhvr>
                                        <p:cTn id="64" dur="500"/>
                                        <p:tgtEl>
                                          <p:spTgt spid="3">
                                            <p:txEl>
                                              <p:pRg st="15" end="15"/>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animEffect transition="in" filter="fade">
                                      <p:cBhvr>
                                        <p:cTn id="67" dur="500"/>
                                        <p:tgtEl>
                                          <p:spTgt spid="3">
                                            <p:txEl>
                                              <p:pRg st="16" end="16"/>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animEffect transition="in" filter="fade">
                                      <p:cBhvr>
                                        <p:cTn id="75" dur="500"/>
                                        <p:tgtEl>
                                          <p:spTgt spid="3">
                                            <p:txEl>
                                              <p:pRg st="17" end="17"/>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3">
                                            <p:txEl>
                                              <p:pRg st="18" end="18"/>
                                            </p:txEl>
                                          </p:spTgt>
                                        </p:tgtEl>
                                        <p:attrNameLst>
                                          <p:attrName>style.visibility</p:attrName>
                                        </p:attrNameLst>
                                      </p:cBhvr>
                                      <p:to>
                                        <p:strVal val="visible"/>
                                      </p:to>
                                    </p:set>
                                    <p:animEffect transition="in" filter="fade">
                                      <p:cBhvr>
                                        <p:cTn id="78" dur="500"/>
                                        <p:tgtEl>
                                          <p:spTgt spid="3">
                                            <p:txEl>
                                              <p:pRg st="18" end="18"/>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D8B0-1F1C-0FA5-B9D6-50F3E174F4DF}"/>
              </a:ext>
            </a:extLst>
          </p:cNvPr>
          <p:cNvSpPr>
            <a:spLocks noGrp="1"/>
          </p:cNvSpPr>
          <p:nvPr>
            <p:ph type="title"/>
          </p:nvPr>
        </p:nvSpPr>
        <p:spPr>
          <a:xfrm>
            <a:off x="702013" y="112394"/>
            <a:ext cx="10515600" cy="783663"/>
          </a:xfrm>
        </p:spPr>
        <p:txBody>
          <a:bodyPr>
            <a:normAutofit fontScale="90000"/>
          </a:bodyPr>
          <a:lstStyle/>
          <a:p>
            <a:r>
              <a:rPr lang="en-US" dirty="0"/>
              <a:t>Circuit Designs</a:t>
            </a:r>
            <a:br>
              <a:rPr lang="en-US" dirty="0"/>
            </a:br>
            <a:r>
              <a:rPr lang="en-US" sz="2700" dirty="0"/>
              <a:t>Which DESIGN – Breadboard, schematic, or Code design</a:t>
            </a:r>
            <a:endParaRPr lang="en-US" dirty="0"/>
          </a:p>
        </p:txBody>
      </p:sp>
      <p:sp>
        <p:nvSpPr>
          <p:cNvPr id="3" name="Content Placeholder 2">
            <a:extLst>
              <a:ext uri="{FF2B5EF4-FFF2-40B4-BE49-F238E27FC236}">
                <a16:creationId xmlns:a16="http://schemas.microsoft.com/office/drawing/2014/main" id="{1FA60C26-7CA6-F192-BC6F-81341C36637F}"/>
              </a:ext>
            </a:extLst>
          </p:cNvPr>
          <p:cNvSpPr>
            <a:spLocks noGrp="1"/>
          </p:cNvSpPr>
          <p:nvPr>
            <p:ph idx="1"/>
          </p:nvPr>
        </p:nvSpPr>
        <p:spPr>
          <a:xfrm>
            <a:off x="862914" y="1146185"/>
            <a:ext cx="10814222" cy="5711815"/>
          </a:xfrm>
        </p:spPr>
        <p:txBody>
          <a:bodyPr vert="horz" lIns="91440" tIns="45720" rIns="91440" bIns="45720" rtlCol="0">
            <a:normAutofit/>
          </a:bodyPr>
          <a:lstStyle/>
          <a:p>
            <a:r>
              <a:rPr lang="en-US" dirty="0"/>
              <a:t>PCB design is required for PCB fabrication.</a:t>
            </a:r>
          </a:p>
          <a:p>
            <a:r>
              <a:rPr lang="en-US" dirty="0"/>
              <a:t>Schematic and breadboard designs are optional</a:t>
            </a:r>
          </a:p>
          <a:p>
            <a:r>
              <a:rPr lang="en-US" dirty="0"/>
              <a:t>Schematic design is useful when:</a:t>
            </a:r>
          </a:p>
          <a:p>
            <a:pPr lvl="1"/>
            <a:r>
              <a:rPr lang="en-US" dirty="0"/>
              <a:t>There is a need to document the design's circuit as a diagram</a:t>
            </a:r>
          </a:p>
          <a:p>
            <a:pPr lvl="1"/>
            <a:r>
              <a:rPr lang="en-US" dirty="0"/>
              <a:t>Sharing the design with others for validation or open source</a:t>
            </a:r>
          </a:p>
          <a:p>
            <a:r>
              <a:rPr lang="en-US" dirty="0"/>
              <a:t>Breadboard design is useful when:</a:t>
            </a:r>
          </a:p>
          <a:p>
            <a:pPr lvl="1"/>
            <a:r>
              <a:rPr lang="en-US" dirty="0"/>
              <a:t>Experimenting with the circuit before fabrication, e.g., trying different component values or types</a:t>
            </a:r>
          </a:p>
          <a:p>
            <a:pPr lvl="1"/>
            <a:r>
              <a:rPr lang="en-US" dirty="0"/>
              <a:t>Validating modifications to existing circuits</a:t>
            </a:r>
          </a:p>
          <a:p>
            <a:pPr lvl="1"/>
            <a:r>
              <a:rPr lang="en-US" dirty="0"/>
              <a:t>Utilizing it as a learning experience for yourself or others</a:t>
            </a:r>
          </a:p>
          <a:p>
            <a:r>
              <a:rPr lang="en-US" dirty="0"/>
              <a:t>Code design within Fritzing is useful when:</a:t>
            </a:r>
          </a:p>
          <a:p>
            <a:pPr lvl="1"/>
            <a:r>
              <a:rPr lang="en-US" dirty="0"/>
              <a:t>Shared as an Arduino code example for the circuit</a:t>
            </a:r>
          </a:p>
          <a:p>
            <a:pPr lvl="1"/>
            <a:endParaRPr lang="en-US" dirty="0"/>
          </a:p>
        </p:txBody>
      </p:sp>
      <p:sp>
        <p:nvSpPr>
          <p:cNvPr id="8" name="Slide Number Placeholder 7">
            <a:extLst>
              <a:ext uri="{FF2B5EF4-FFF2-40B4-BE49-F238E27FC236}">
                <a16:creationId xmlns:a16="http://schemas.microsoft.com/office/drawing/2014/main" id="{74A656E8-4602-0E8A-1F5C-B51E9A3C46AF}"/>
              </a:ext>
            </a:extLst>
          </p:cNvPr>
          <p:cNvSpPr>
            <a:spLocks noGrp="1"/>
          </p:cNvSpPr>
          <p:nvPr>
            <p:ph type="sldNum" sz="quarter" idx="4"/>
          </p:nvPr>
        </p:nvSpPr>
        <p:spPr/>
        <p:txBody>
          <a:bodyPr/>
          <a:lstStyle/>
          <a:p>
            <a:fld id="{03F4EA62-992E-4EB1-BA44-D49665C77250}" type="slidenum">
              <a:rPr lang="en-US" smtClean="0"/>
              <a:pPr/>
              <a:t>9</a:t>
            </a:fld>
            <a:endParaRPr lang="en-US" dirty="0"/>
          </a:p>
        </p:txBody>
      </p:sp>
      <p:sp>
        <p:nvSpPr>
          <p:cNvPr id="9" name="Footer Placeholder 8">
            <a:extLst>
              <a:ext uri="{FF2B5EF4-FFF2-40B4-BE49-F238E27FC236}">
                <a16:creationId xmlns:a16="http://schemas.microsoft.com/office/drawing/2014/main" id="{088A7C1A-7656-43DF-B405-564474F72516}"/>
              </a:ext>
            </a:extLst>
          </p:cNvPr>
          <p:cNvSpPr>
            <a:spLocks noGrp="1"/>
          </p:cNvSpPr>
          <p:nvPr>
            <p:ph type="ftr" sz="quarter" idx="3"/>
          </p:nvPr>
        </p:nvSpPr>
        <p:spPr/>
        <p:txBody>
          <a:bodyPr/>
          <a:lstStyle/>
          <a:p>
            <a:r>
              <a:rPr lang="en-US" dirty="0"/>
              <a:t>NMRA Surfliner Convention</a:t>
            </a:r>
          </a:p>
        </p:txBody>
      </p:sp>
      <p:sp>
        <p:nvSpPr>
          <p:cNvPr id="10" name="Date Placeholder 9">
            <a:extLst>
              <a:ext uri="{FF2B5EF4-FFF2-40B4-BE49-F238E27FC236}">
                <a16:creationId xmlns:a16="http://schemas.microsoft.com/office/drawing/2014/main" id="{843559A8-90E0-6B2F-10FC-6CEC5BBACA6B}"/>
              </a:ext>
            </a:extLst>
          </p:cNvPr>
          <p:cNvSpPr>
            <a:spLocks noGrp="1"/>
          </p:cNvSpPr>
          <p:nvPr>
            <p:ph type="dt" sz="half" idx="2"/>
          </p:nvPr>
        </p:nvSpPr>
        <p:spPr/>
        <p:txBody>
          <a:bodyPr/>
          <a:lstStyle/>
          <a:p>
            <a:fld id="{DEA767F7-92DF-4EE6-8E0E-F2ED8AA6DAF9}" type="datetime1">
              <a:rPr lang="en-US" smtClean="0"/>
              <a:t>8/6/2024</a:t>
            </a:fld>
            <a:endParaRPr lang="en-US" dirty="0"/>
          </a:p>
        </p:txBody>
      </p:sp>
    </p:spTree>
    <p:extLst>
      <p:ext uri="{BB962C8B-B14F-4D97-AF65-F5344CB8AC3E}">
        <p14:creationId xmlns:p14="http://schemas.microsoft.com/office/powerpoint/2010/main" val="113601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66675</TotalTime>
  <Words>15724</Words>
  <Application>Microsoft Office PowerPoint</Application>
  <PresentationFormat>Widescreen</PresentationFormat>
  <Paragraphs>1904</Paragraphs>
  <Slides>73</Slides>
  <Notes>32</Notes>
  <HiddenSlides>0</HiddenSlides>
  <MMClips>5</MMClips>
  <ScaleCrop>false</ScaleCrop>
  <HeadingPairs>
    <vt:vector size="8" baseType="variant">
      <vt:variant>
        <vt:lpstr>Fonts Used</vt:lpstr>
      </vt:variant>
      <vt:variant>
        <vt:i4>4</vt:i4>
      </vt:variant>
      <vt:variant>
        <vt:lpstr>Theme</vt:lpstr>
      </vt:variant>
      <vt:variant>
        <vt:i4>1</vt:i4>
      </vt:variant>
      <vt:variant>
        <vt:lpstr>Links</vt:lpstr>
      </vt:variant>
      <vt:variant>
        <vt:i4>1</vt:i4>
      </vt:variant>
      <vt:variant>
        <vt:lpstr>Slide Titles</vt:lpstr>
      </vt:variant>
      <vt:variant>
        <vt:i4>73</vt:i4>
      </vt:variant>
    </vt:vector>
  </HeadingPairs>
  <TitlesOfParts>
    <vt:vector size="79" baseType="lpstr">
      <vt:lpstr>Arial</vt:lpstr>
      <vt:lpstr>Calibri</vt:lpstr>
      <vt:lpstr>Söhne</vt:lpstr>
      <vt:lpstr>Tw Cen MT</vt:lpstr>
      <vt:lpstr>Circuit</vt:lpstr>
      <vt:lpstr>file:///C:\NMRA\Flasher%20Circuit\Fritzing\Flasher-Circuit_BOM.xlsx</vt:lpstr>
      <vt:lpstr>Fritzing for Circuits and PCBs (Hobbyist view of YET another “hobby within the hobby”)</vt:lpstr>
      <vt:lpstr>Agenda</vt:lpstr>
      <vt:lpstr>acknowledgements</vt:lpstr>
      <vt:lpstr>terminology</vt:lpstr>
      <vt:lpstr>Why Create Custom PCBs</vt:lpstr>
      <vt:lpstr>WHAT is a PCB</vt:lpstr>
      <vt:lpstr>What is Fritzing</vt:lpstr>
      <vt:lpstr>From Design to Production</vt:lpstr>
      <vt:lpstr>Circuit Designs Which DESIGN – Breadboard, schematic, or Code design</vt:lpstr>
      <vt:lpstr>Circuit Designs order of Design creation for PCB fabrication</vt:lpstr>
      <vt:lpstr>Explore Fritzing</vt:lpstr>
      <vt:lpstr>Fritzing Tabs and palettes</vt:lpstr>
      <vt:lpstr>Fritzing File menu</vt:lpstr>
      <vt:lpstr>Fritzing Edit menu</vt:lpstr>
      <vt:lpstr>Fritzing Part MENU</vt:lpstr>
      <vt:lpstr>Fritzing View menu</vt:lpstr>
      <vt:lpstr>Fritzing Routing MENU</vt:lpstr>
      <vt:lpstr>Circuit Designs Part and WIRING placement required for each design</vt:lpstr>
      <vt:lpstr>Fritzing Working with Parts</vt:lpstr>
      <vt:lpstr>Fritzing Working with Wires</vt:lpstr>
      <vt:lpstr>Fritzing Working with Wires - DRC</vt:lpstr>
      <vt:lpstr>Flasher Circuit - Example</vt:lpstr>
      <vt:lpstr>Flasher Circuit Example Design Considerations</vt:lpstr>
      <vt:lpstr>Flasher Circuit Example Requirements</vt:lpstr>
      <vt:lpstr>Flasher Circuit example Schematic Modifications</vt:lpstr>
      <vt:lpstr>Flasher Circuit example Component Selection</vt:lpstr>
      <vt:lpstr>Flasher Circuit Example Breadboard VIEW</vt:lpstr>
      <vt:lpstr>Flasher Circuit Example Schematic VIEW</vt:lpstr>
      <vt:lpstr>Flasher Circuit Example PCB VIEW</vt:lpstr>
      <vt:lpstr>Flasher Circuit Example PCB VIEW – part Placement (PTH)</vt:lpstr>
      <vt:lpstr>Flasher Circuit Example CODE VIEW</vt:lpstr>
      <vt:lpstr>Ordering a PCB</vt:lpstr>
      <vt:lpstr>Ordering a PCB verification</vt:lpstr>
      <vt:lpstr>Ordering a PCB PCB Costs (JLCPCB)</vt:lpstr>
      <vt:lpstr>Ordering a PCB Create GERBER FILES</vt:lpstr>
      <vt:lpstr>Ordering a PCB getting started with jlcpcb</vt:lpstr>
      <vt:lpstr>Ordering a PCB filling out a quote</vt:lpstr>
      <vt:lpstr>What’s Next for YOU</vt:lpstr>
      <vt:lpstr>More 555 Timer Based Circuits</vt:lpstr>
      <vt:lpstr>Police Lights Themed Flashing LED Circuit Using 555 IC </vt:lpstr>
      <vt:lpstr>Police Siren Circuit Using 555 IC</vt:lpstr>
      <vt:lpstr>Problem Solving</vt:lpstr>
      <vt:lpstr>Examples: PCB for Signal MAST</vt:lpstr>
      <vt:lpstr>Examples: PCB for Dwarf Signal</vt:lpstr>
      <vt:lpstr>Examples: PCB for Signal Mast</vt:lpstr>
      <vt:lpstr>Examples: PCB for Signal Mast Base Mounting</vt:lpstr>
      <vt:lpstr>Examples: Breakout PCB for Small IC</vt:lpstr>
      <vt:lpstr>Examples: PCB for Connection Conversion</vt:lpstr>
      <vt:lpstr>Examples: PCB for Connection Options</vt:lpstr>
      <vt:lpstr>Examples: PCB for Modules</vt:lpstr>
      <vt:lpstr>PCB: Rerouting CAT Cable Wires</vt:lpstr>
      <vt:lpstr>Summary</vt:lpstr>
      <vt:lpstr>Backup</vt:lpstr>
      <vt:lpstr>Thank YOU</vt:lpstr>
      <vt:lpstr>Flasher Circuit PCB Manual Assembly</vt:lpstr>
      <vt:lpstr>PCB Fabricators</vt:lpstr>
      <vt:lpstr>Circuit References</vt:lpstr>
      <vt:lpstr>PCB Tools</vt:lpstr>
      <vt:lpstr>Where to BUY PCB Components </vt:lpstr>
      <vt:lpstr>PCB Mounting Components</vt:lpstr>
      <vt:lpstr>SMD Soldering Reflow Overview</vt:lpstr>
      <vt:lpstr>SMD Soldering Reflow Supplies</vt:lpstr>
      <vt:lpstr>SMD Soldering REFLOW Prep</vt:lpstr>
      <vt:lpstr>Fritzing – Licensing of Designs</vt:lpstr>
      <vt:lpstr>Fritzing Parts Editor</vt:lpstr>
      <vt:lpstr>IC Package Types</vt:lpstr>
      <vt:lpstr>PCB Traces – Width vs Amps</vt:lpstr>
      <vt:lpstr>Controlling LED Current vs Brightness</vt:lpstr>
      <vt:lpstr>SMD Sizes</vt:lpstr>
      <vt:lpstr>Flasher Circuit PCB Assembly By JLCPCB</vt:lpstr>
      <vt:lpstr>PCB Assembly (by JLCJCB) Bill of Materials</vt:lpstr>
      <vt:lpstr>PCB Assembly  Component Placement</vt:lpstr>
      <vt:lpstr>PCB Assembly  Cost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Fritzing for Circuits and PCBs</dc:title>
  <dc:creator>Pat Fleming</dc:creator>
  <cp:lastModifiedBy>Pat Fleming</cp:lastModifiedBy>
  <cp:revision>236</cp:revision>
  <cp:lastPrinted>2023-07-28T16:37:26Z</cp:lastPrinted>
  <dcterms:created xsi:type="dcterms:W3CDTF">2023-06-21T16:38:13Z</dcterms:created>
  <dcterms:modified xsi:type="dcterms:W3CDTF">2024-08-06T13:49:23Z</dcterms:modified>
</cp:coreProperties>
</file>